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39" r:id="rId2"/>
    <p:sldId id="552" r:id="rId3"/>
    <p:sldId id="540" r:id="rId4"/>
    <p:sldId id="553" r:id="rId5"/>
    <p:sldId id="563" r:id="rId6"/>
    <p:sldId id="492" r:id="rId7"/>
    <p:sldId id="572" r:id="rId8"/>
    <p:sldId id="568" r:id="rId9"/>
    <p:sldId id="554" r:id="rId10"/>
    <p:sldId id="570" r:id="rId11"/>
    <p:sldId id="569" r:id="rId12"/>
    <p:sldId id="521" r:id="rId13"/>
    <p:sldId id="571" r:id="rId14"/>
    <p:sldId id="565" r:id="rId15"/>
    <p:sldId id="535" r:id="rId16"/>
    <p:sldId id="567" r:id="rId17"/>
    <p:sldId id="501" r:id="rId18"/>
    <p:sldId id="555" r:id="rId19"/>
    <p:sldId id="551" r:id="rId20"/>
    <p:sldId id="495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E82"/>
    <a:srgbClr val="359D91"/>
    <a:srgbClr val="28767A"/>
    <a:srgbClr val="2A6A6C"/>
    <a:srgbClr val="33929F"/>
    <a:srgbClr val="2E867C"/>
    <a:srgbClr val="235A5B"/>
    <a:srgbClr val="266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171" autoAdjust="0"/>
  </p:normalViewPr>
  <p:slideViewPr>
    <p:cSldViewPr>
      <p:cViewPr varScale="1">
        <p:scale>
          <a:sx n="117" d="100"/>
          <a:sy n="117" d="100"/>
        </p:scale>
        <p:origin x="14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98%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45-4B31-AF3B-E8CFC7A44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положительная оценка</c:v>
                </c:pt>
                <c:pt idx="1">
                  <c:v>другое мнение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45-4B31-AF3B-E8CFC7A444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Лист1!$F$4:$F$6</c:f>
              <c:strCache>
                <c:ptCount val="3"/>
                <c:pt idx="0">
                  <c:v>уйдут через 1 год </c:v>
                </c:pt>
                <c:pt idx="1">
                  <c:v>уйдут через 2 года </c:v>
                </c:pt>
                <c:pt idx="2">
                  <c:v>уйдут через 3 года </c:v>
                </c:pt>
              </c:strCache>
            </c:strRef>
          </c:cat>
          <c:val>
            <c:numRef>
              <c:f>Лист1!$G$4:$G$6</c:f>
              <c:numCache>
                <c:formatCode>0%</c:formatCode>
                <c:ptCount val="3"/>
                <c:pt idx="0">
                  <c:v>0.48000000000000004</c:v>
                </c:pt>
                <c:pt idx="1">
                  <c:v>0.29000000000000004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0-41F4-A9C7-DB60882D3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521152"/>
        <c:axId val="87522688"/>
        <c:axId val="0"/>
      </c:bar3DChart>
      <c:catAx>
        <c:axId val="87521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7522688"/>
        <c:crosses val="autoZero"/>
        <c:auto val="1"/>
        <c:lblAlgn val="ctr"/>
        <c:lblOffset val="100"/>
        <c:noMultiLvlLbl val="0"/>
      </c:catAx>
      <c:valAx>
        <c:axId val="875226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75211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Молодые учителя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575417366557805"/>
          <c:y val="3.1754286828721875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уччитель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D819-4FD0-BC89-38485EFF352B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819-4FD0-BC89-38485EFF352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en-US" sz="1800" b="1" dirty="0" smtClean="0"/>
                      <a:t>29</a:t>
                    </a:r>
                    <a:endParaRPr lang="en-US" sz="18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19-4FD0-BC89-38485EFF35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 b="1" dirty="0" smtClean="0"/>
                      <a:t>71</a:t>
                    </a:r>
                    <a:r>
                      <a:rPr lang="ru-RU" sz="2000" b="1" dirty="0" smtClean="0"/>
                      <a:t> </a:t>
                    </a:r>
                    <a:endParaRPr lang="en-US" sz="20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19-4FD0-BC89-38485EFF35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PowerPoint]Лист1'!$A$2:$A$3</c:f>
              <c:strCache>
                <c:ptCount val="2"/>
                <c:pt idx="0">
                  <c:v>Останутся в школе </c:v>
                </c:pt>
                <c:pt idx="1">
                  <c:v>Уйдут из школы </c:v>
                </c:pt>
              </c:strCache>
            </c:strRef>
          </c:cat>
          <c:val>
            <c:numRef>
              <c:f>'[Диаграмма в Microsoft PowerPoint]Лист1'!$B$2:$B$3</c:f>
              <c:numCache>
                <c:formatCode>General</c:formatCode>
                <c:ptCount val="2"/>
                <c:pt idx="0">
                  <c:v>29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19-4FD0-BC89-38485EFF35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2.5146923411523012E-2"/>
          <c:y val="0.18510123866722014"/>
          <c:w val="0.75060390064756599"/>
          <c:h val="9.5701669725412955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Lbls>
            <c:dLbl>
              <c:idx val="0"/>
              <c:layout>
                <c:manualLayout>
                  <c:x val="-6.5744188354394037E-2"/>
                  <c:y val="0.13858554714264651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7-48DB-8E1C-95ADBA92A9AF}"/>
                </c:ext>
              </c:extLst>
            </c:dLbl>
            <c:dLbl>
              <c:idx val="1"/>
              <c:layout>
                <c:manualLayout>
                  <c:x val="-9.810414370247604E-2"/>
                  <c:y val="3.5986868923407835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7-48DB-8E1C-95ADBA92A9AF}"/>
                </c:ext>
              </c:extLst>
            </c:dLbl>
            <c:dLbl>
              <c:idx val="2"/>
              <c:layout>
                <c:manualLayout>
                  <c:x val="-9.0444312935712229E-2"/>
                  <c:y val="-8.3416161458468849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7-48DB-8E1C-95ADBA92A9AF}"/>
                </c:ext>
              </c:extLst>
            </c:dLbl>
            <c:dLbl>
              <c:idx val="3"/>
              <c:layout>
                <c:manualLayout>
                  <c:x val="-5.8890814174236673E-2"/>
                  <c:y val="-0.1114250774074363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7-48DB-8E1C-95ADBA92A9AF}"/>
                </c:ext>
              </c:extLst>
            </c:dLbl>
            <c:dLbl>
              <c:idx val="4"/>
              <c:layout>
                <c:manualLayout>
                  <c:x val="9.4157783753295352E-2"/>
                  <c:y val="-0.13562715201346065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7-48DB-8E1C-95ADBA92A9AF}"/>
                </c:ext>
              </c:extLst>
            </c:dLbl>
            <c:dLbl>
              <c:idx val="5"/>
              <c:layout>
                <c:manualLayout>
                  <c:x val="0.14057609888908451"/>
                  <c:y val="0.15132871924301164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B7-48DB-8E1C-95ADBA92A9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'[Диаграмма в Microsoft PowerPoint]Лист1'!$A$3:$A$8</c:f>
              <c:strCache>
                <c:ptCount val="6"/>
                <c:pt idx="0">
                  <c:v> флеш-наставничество </c:v>
                </c:pt>
                <c:pt idx="1">
                  <c:v>групповое наставничество</c:v>
                </c:pt>
                <c:pt idx="2">
                  <c:v>витруальное наставничество</c:v>
                </c:pt>
                <c:pt idx="3">
                  <c:v>реверсивное наставничество </c:v>
                </c:pt>
                <c:pt idx="4">
                  <c:v> традиционное наставничество</c:v>
                </c:pt>
                <c:pt idx="5">
                  <c:v> партнерское наставничество</c:v>
                </c:pt>
              </c:strCache>
            </c:strRef>
          </c:cat>
          <c:val>
            <c:numRef>
              <c:f>'[Диаграмма в Microsoft PowerPoint]Лист1'!$B$3:$B$8</c:f>
              <c:numCache>
                <c:formatCode>0.00%</c:formatCode>
                <c:ptCount val="6"/>
                <c:pt idx="0">
                  <c:v>0.28299999999999997</c:v>
                </c:pt>
                <c:pt idx="1">
                  <c:v>0.33500000000000002</c:v>
                </c:pt>
                <c:pt idx="2">
                  <c:v>0.222</c:v>
                </c:pt>
                <c:pt idx="3">
                  <c:v>0.13700000000000001</c:v>
                </c:pt>
                <c:pt idx="4">
                  <c:v>0.59299999999999997</c:v>
                </c:pt>
                <c:pt idx="5">
                  <c:v>0.627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B7-48DB-8E1C-95ADBA92A9A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60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899" y="1"/>
            <a:ext cx="2946189" cy="4960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FFAAF-D75A-4EDF-BD68-D517613D88B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9048"/>
            <a:ext cx="2946189" cy="4960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899" y="9429048"/>
            <a:ext cx="2946189" cy="4960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4B61A-5C7C-4D01-A9A9-82B4AC7C5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994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25890-A2FA-4A85-8171-00CFAF6EB6CF}" type="datetimeFigureOut">
              <a:rPr lang="ru-RU" smtClean="0"/>
              <a:t>16.10.2020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F8635-97F6-42E4-9202-DD8751CF957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5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4326-4C87-468D-B299-214D011CF70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0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F8635-97F6-42E4-9202-DD8751CF957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35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9B7FA6-AFE1-456D-AD21-DAFC109D14C7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DBF2-E66A-4ABB-90C1-444B73D369A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4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D1ABE4-40C3-4379-B8D4-AB90ED0A3E1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47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F8635-97F6-42E4-9202-DD8751CF957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7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F8635-97F6-42E4-9202-DD8751CF9575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3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9313-DCF7-4EC0-B803-651A8BC9CD9D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7D99-7181-4217-AF61-72B92EE89BEB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01EC-DD1C-4C8C-952A-5BA3D1260753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F621-4088-4D5A-B494-A89AD23C1572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E1B6-5A45-4EB1-A2F6-A4EACDD35F66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AA09-9F07-4A68-947A-F5E9D8194DCC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F85E-B4A2-4B99-99BD-487E578242FE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5036-E718-4A0D-977E-FBD776DE3B7D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E79F-7379-497C-8DC9-B8433028E4BE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B847A-7CBE-4A24-8F24-0EE2079CFE93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0C1E-8BD0-4517-B9BB-89F387A44291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E7BC-4EEF-4F6E-A2C6-CBD16F43A1E8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image" Target="../media/image8.jpe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6.jpeg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microsoft.com/office/2007/relationships/hdphoto" Target="../media/hdphoto4.wdp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image" Target="../media/image8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6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gif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rort2011@gmail.com" TargetMode="External"/><Relationship Id="rId5" Type="http://schemas.openxmlformats.org/officeDocument/2006/relationships/hyperlink" Target="http://irort.ru/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.jpe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599" y="857250"/>
            <a:ext cx="9143999" cy="1097264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b="1">
                <a:latin typeface="Candara" panose="020E0502030303020204" pitchFamily="34" charset="0"/>
                <a:cs typeface="Arial" panose="020B0604020202020204" pitchFamily="34" charset="0"/>
              </a:rPr>
              <a:t>         </a:t>
            </a:r>
            <a:endParaRPr lang="ru-RU" sz="1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824" y="3014098"/>
            <a:ext cx="7992888" cy="24699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solidFill>
                  <a:srgbClr val="2A7E82"/>
                </a:solidFill>
              </a:rPr>
              <a:t>НАСТАВНИЧЕСТВО</a:t>
            </a:r>
            <a:r>
              <a:rPr lang="ru-RU" sz="2800" b="1" dirty="0">
                <a:solidFill>
                  <a:srgbClr val="2A7E82"/>
                </a:solidFill>
              </a:rPr>
              <a:t> </a:t>
            </a:r>
            <a:endParaRPr lang="ru-RU" sz="2800" b="1" dirty="0" smtClean="0">
              <a:solidFill>
                <a:srgbClr val="2A7E82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2A7E82"/>
                </a:solidFill>
              </a:rPr>
              <a:t>КАК </a:t>
            </a:r>
            <a:r>
              <a:rPr lang="ru-RU" sz="2800" b="1" dirty="0">
                <a:solidFill>
                  <a:srgbClr val="2A7E82"/>
                </a:solidFill>
              </a:rPr>
              <a:t>ЭФФЕКТИВНАЯ ПРАКТИКА УПРАВЛЕНИЯ ПРОФЕССИОНАЛЬНЫМ РАЗВИТИЕМ ПЕДАГОГА </a:t>
            </a:r>
            <a:endParaRPr lang="ru-RU" sz="2800" b="1" dirty="0" smtClean="0">
              <a:solidFill>
                <a:srgbClr val="2A7E82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2A7E82"/>
                </a:solidFill>
              </a:rPr>
              <a:t>В </a:t>
            </a:r>
            <a:r>
              <a:rPr lang="ru-RU" sz="2800" b="1" dirty="0">
                <a:solidFill>
                  <a:srgbClr val="2A7E82"/>
                </a:solidFill>
              </a:rPr>
              <a:t>СИСТЕМЕ НЕПРЕРЫВНОГО ПЕДАГОГИЧЕСКОГО ОБРАЗОВАНИЯ</a:t>
            </a:r>
            <a:endParaRPr lang="ru-RU" sz="2800" dirty="0">
              <a:solidFill>
                <a:srgbClr val="2A7E8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72" y="3125733"/>
            <a:ext cx="9144000" cy="1681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3" y="980728"/>
            <a:ext cx="891123" cy="1097264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91679" y="1048091"/>
            <a:ext cx="6552729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Государственное автономное образовательное учреждение </a:t>
            </a:r>
            <a:endParaRPr lang="ru-RU" sz="1400" dirty="0" smtClean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дополнительного </a:t>
            </a:r>
            <a:r>
              <a:rPr lang="ru-RU" sz="14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профессионального образования </a:t>
            </a:r>
            <a:r>
              <a:rPr lang="ru-RU" sz="14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Институт развития образования Республики Татарстан»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3263" y="6052574"/>
            <a:ext cx="8807324" cy="638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>
                <a:solidFill>
                  <a:srgbClr val="2A7E82"/>
                </a:solidFill>
              </a:rPr>
              <a:t>Докладчик:  </a:t>
            </a:r>
            <a:r>
              <a:rPr lang="ru-RU" sz="1400" b="1" dirty="0" err="1">
                <a:solidFill>
                  <a:srgbClr val="2A7E82"/>
                </a:solidFill>
              </a:rPr>
              <a:t>Нугуманова</a:t>
            </a:r>
            <a:r>
              <a:rPr lang="ru-RU" sz="1400" b="1" dirty="0">
                <a:solidFill>
                  <a:srgbClr val="2A7E82"/>
                </a:solidFill>
              </a:rPr>
              <a:t> Людмила Николаевна</a:t>
            </a:r>
            <a:r>
              <a:rPr lang="ru-RU" sz="1400" dirty="0">
                <a:solidFill>
                  <a:srgbClr val="2A7E82"/>
                </a:solidFill>
              </a:rPr>
              <a:t>, </a:t>
            </a:r>
          </a:p>
          <a:p>
            <a:pPr algn="ctr"/>
            <a:r>
              <a:rPr lang="ru-RU" sz="1400" dirty="0">
                <a:solidFill>
                  <a:srgbClr val="2A7E82"/>
                </a:solidFill>
              </a:rPr>
              <a:t>ректор ГАОУ ДПО ИРО РТ, доктор педагогических наук</a:t>
            </a:r>
          </a:p>
          <a:p>
            <a:pPr algn="ctr"/>
            <a:r>
              <a:rPr lang="ru-RU" sz="900" dirty="0">
                <a:solidFill>
                  <a:srgbClr val="2A7E82"/>
                </a:solidFill>
              </a:rPr>
              <a:t> </a:t>
            </a:r>
            <a:r>
              <a:rPr lang="en-US" sz="900" i="1" dirty="0">
                <a:solidFill>
                  <a:srgbClr val="2A7E82"/>
                </a:solidFill>
              </a:rPr>
              <a:t>e-mail: irort2011@gmail.com</a:t>
            </a:r>
            <a:endParaRPr lang="en-US" sz="900" dirty="0">
              <a:solidFill>
                <a:srgbClr val="2A7E82"/>
              </a:solidFill>
            </a:endParaRPr>
          </a:p>
        </p:txBody>
      </p:sp>
      <p:pic>
        <p:nvPicPr>
          <p:cNvPr id="8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73A396E7-BACE-46A7-A715-5A17CEB32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609020" y="235115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6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-3636" y="764704"/>
            <a:ext cx="9144000" cy="1002388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982663"/>
            <a:r>
              <a:rPr lang="ru-RU" sz="2400" b="1" dirty="0" smtClean="0">
                <a:solidFill>
                  <a:schemeClr val="bg1"/>
                </a:solidFill>
              </a:rPr>
              <a:t>МОДЕЛЬ СЕТЕВОГО ВЗАИМОДЕЙСТВИЯ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3" y="966973"/>
            <a:ext cx="590966" cy="80011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152403" y="-322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2" name="Выноска со стрелкой вниз 51"/>
          <p:cNvSpPr/>
          <p:nvPr/>
        </p:nvSpPr>
        <p:spPr>
          <a:xfrm>
            <a:off x="2869278" y="1988840"/>
            <a:ext cx="3724749" cy="2149362"/>
          </a:xfrm>
          <a:prstGeom prst="downArrowCallout">
            <a:avLst>
              <a:gd name="adj1" fmla="val 17201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Электронная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площадка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«ШКОЛА НАСТАВНИЧЕСТВА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3" name="Picture 4" descr="http://st.depositphotos.com/1663755/2357/i/110/depositphotos_23573017-3D-Men-holding-hands-teamwork-conce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84" y="2604082"/>
            <a:ext cx="858256" cy="7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Выноска со стрелкой вниз 53"/>
          <p:cNvSpPr/>
          <p:nvPr/>
        </p:nvSpPr>
        <p:spPr>
          <a:xfrm>
            <a:off x="6594027" y="3445272"/>
            <a:ext cx="2269196" cy="826886"/>
          </a:xfrm>
          <a:prstGeom prst="downArrowCallout">
            <a:avLst/>
          </a:prstGeom>
          <a:solidFill>
            <a:srgbClr val="2A7E82"/>
          </a:solidFill>
          <a:ln>
            <a:solidFill>
              <a:srgbClr val="2E86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подопечные</a:t>
            </a:r>
            <a:endParaRPr lang="ru-RU" b="1" dirty="0"/>
          </a:p>
        </p:txBody>
      </p:sp>
      <p:pic>
        <p:nvPicPr>
          <p:cNvPr id="56" name="Picture 8" descr="http://4.bp.blogspot.com/-bgvoAm8EFHY/TgRiUjRXE4I/AAAAAAAAACg/OZhicfzY8zQ/s1600/business_man_and_woman_800_clr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2"/>
          <a:stretch/>
        </p:blipFill>
        <p:spPr bwMode="auto">
          <a:xfrm>
            <a:off x="1675473" y="5149955"/>
            <a:ext cx="987482" cy="10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Выноска со стрелкой вниз 56"/>
          <p:cNvSpPr/>
          <p:nvPr/>
        </p:nvSpPr>
        <p:spPr>
          <a:xfrm>
            <a:off x="747421" y="3445272"/>
            <a:ext cx="2269196" cy="826886"/>
          </a:xfrm>
          <a:prstGeom prst="downArrowCallout">
            <a:avLst/>
          </a:prstGeom>
          <a:solidFill>
            <a:srgbClr val="2A7E82"/>
          </a:solidFill>
          <a:ln>
            <a:solidFill>
              <a:srgbClr val="2E86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наставники</a:t>
            </a:r>
            <a:endParaRPr lang="ru-RU" b="1" dirty="0"/>
          </a:p>
        </p:txBody>
      </p:sp>
      <p:pic>
        <p:nvPicPr>
          <p:cNvPr id="58" name="Picture 22" descr="https://www.ratehub.ca/blogue/files/2012/09/assurance-en-ligne-ratehub.jpe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b="11161"/>
          <a:stretch/>
        </p:blipFill>
        <p:spPr bwMode="auto">
          <a:xfrm>
            <a:off x="721403" y="5219930"/>
            <a:ext cx="1011186" cy="9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996265" y="4398357"/>
            <a:ext cx="1530772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ШКОЛА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946640" y="4800965"/>
            <a:ext cx="1518729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2A7E8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A7E82"/>
                </a:solidFill>
              </a:rPr>
              <a:t>УЧИТЕЛЬ</a:t>
            </a:r>
            <a:endParaRPr lang="ru-RU" sz="1400" b="1" dirty="0">
              <a:solidFill>
                <a:srgbClr val="2A7E82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08308" y="4793694"/>
            <a:ext cx="1518729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УЧИТЕЛЬ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934597" y="4398356"/>
            <a:ext cx="1530772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2A7E82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A7E82"/>
                </a:solidFill>
              </a:rPr>
              <a:t>ШКОЛА</a:t>
            </a:r>
            <a:endParaRPr lang="ru-RU" sz="1400" b="1" dirty="0">
              <a:solidFill>
                <a:srgbClr val="2A7E82"/>
              </a:solidFill>
            </a:endParaRPr>
          </a:p>
        </p:txBody>
      </p:sp>
      <p:sp>
        <p:nvSpPr>
          <p:cNvPr id="63" name="Выноска со стрелками влево/вправо 62"/>
          <p:cNvSpPr/>
          <p:nvPr/>
        </p:nvSpPr>
        <p:spPr>
          <a:xfrm>
            <a:off x="2701146" y="4272158"/>
            <a:ext cx="3965575" cy="1677122"/>
          </a:xfrm>
          <a:prstGeom prst="leftRightArrowCallout">
            <a:avLst>
              <a:gd name="adj1" fmla="val 20885"/>
              <a:gd name="adj2" fmla="val 25000"/>
              <a:gd name="adj3" fmla="val 17799"/>
              <a:gd name="adj4" fmla="val 77085"/>
            </a:avLst>
          </a:prstGeom>
          <a:solidFill>
            <a:srgbClr val="2A7E82"/>
          </a:solidFill>
          <a:ln>
            <a:solidFill>
              <a:srgbClr val="359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Удовлетворение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образовательных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потребностей, профессиональных дефицитов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4" name="Picture 8" descr="http://4.bp.blogspot.com/-bgvoAm8EFHY/TgRiUjRXE4I/AAAAAAAAACg/OZhicfzY8zQ/s1600/business_man_and_woman_800_clr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2"/>
          <a:stretch/>
        </p:blipFill>
        <p:spPr bwMode="auto">
          <a:xfrm>
            <a:off x="7706004" y="5108742"/>
            <a:ext cx="987482" cy="105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2" descr="https://www.ratehub.ca/blogue/files/2012/09/assurance-en-ligne-ratehub.jpe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b="11161"/>
          <a:stretch/>
        </p:blipFill>
        <p:spPr bwMode="auto">
          <a:xfrm>
            <a:off x="6717439" y="5166894"/>
            <a:ext cx="1011186" cy="97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13578A8B-7234-42BC-89B1-2165585F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17439" y="333653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731166" cy="99317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22203" y="722912"/>
            <a:ext cx="7914293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600" b="1" dirty="0" smtClean="0">
                <a:solidFill>
                  <a:schemeClr val="bg1"/>
                </a:solidFill>
              </a:rPr>
              <a:t>ФАКТЫ и ЦИФРЫ</a:t>
            </a:r>
          </a:p>
          <a:p>
            <a:endParaRPr lang="ru-RU" altLang="ru-RU" b="1" i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4221088"/>
            <a:ext cx="86565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93 % </a:t>
            </a:r>
            <a:r>
              <a:rPr lang="ru-RU" sz="1400" b="1" dirty="0" smtClean="0"/>
              <a:t> </a:t>
            </a:r>
            <a:r>
              <a:rPr lang="ru-RU" sz="2000" b="1" dirty="0">
                <a:solidFill>
                  <a:srgbClr val="2A7E82"/>
                </a:solidFill>
              </a:rPr>
              <a:t>имеют опыт педагогической деятельности более 10 лет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48 % </a:t>
            </a:r>
            <a:r>
              <a:rPr lang="ru-RU" sz="1400" b="1" dirty="0" smtClean="0"/>
              <a:t> </a:t>
            </a:r>
            <a:r>
              <a:rPr lang="ru-RU" sz="2000" b="1" dirty="0">
                <a:solidFill>
                  <a:srgbClr val="2A7E82"/>
                </a:solidFill>
              </a:rPr>
              <a:t>имеют опыт наставнической деятельности более 5 лет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55,1 % </a:t>
            </a:r>
            <a:r>
              <a:rPr lang="ru-RU" sz="2000" b="1" dirty="0">
                <a:solidFill>
                  <a:srgbClr val="2A7E82"/>
                </a:solidFill>
              </a:rPr>
              <a:t>имеют </a:t>
            </a:r>
            <a:r>
              <a:rPr lang="ru-RU" sz="2000" b="1" dirty="0" smtClean="0">
                <a:solidFill>
                  <a:srgbClr val="2A7E82"/>
                </a:solidFill>
              </a:rPr>
              <a:t>личное </a:t>
            </a:r>
            <a:r>
              <a:rPr lang="ru-RU" sz="2000" b="1" dirty="0">
                <a:solidFill>
                  <a:srgbClr val="2A7E82"/>
                </a:solidFill>
              </a:rPr>
              <a:t>желание в передаче профессионального опыта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28 % </a:t>
            </a:r>
            <a:r>
              <a:rPr lang="ru-RU" sz="1400" b="1" dirty="0"/>
              <a:t> </a:t>
            </a:r>
            <a:r>
              <a:rPr lang="ru-RU" sz="2000" b="1" dirty="0">
                <a:solidFill>
                  <a:srgbClr val="2A7E82"/>
                </a:solidFill>
              </a:rPr>
              <a:t>рассматривают как </a:t>
            </a:r>
            <a:r>
              <a:rPr lang="ru-RU" sz="2000" b="1" dirty="0" smtClean="0">
                <a:solidFill>
                  <a:srgbClr val="2A7E82"/>
                </a:solidFill>
              </a:rPr>
              <a:t>инвестицию </a:t>
            </a:r>
            <a:r>
              <a:rPr lang="ru-RU" sz="2000" b="1" dirty="0">
                <a:solidFill>
                  <a:srgbClr val="2A7E82"/>
                </a:solidFill>
              </a:rPr>
              <a:t>в свое профессиональное развитие</a:t>
            </a:r>
          </a:p>
          <a:p>
            <a:endParaRPr lang="ru-RU" sz="1400" dirty="0" smtClean="0">
              <a:latin typeface="Times New Roman"/>
              <a:ea typeface="Times New Roman"/>
            </a:endParaRPr>
          </a:p>
        </p:txBody>
      </p:sp>
      <p:pic>
        <p:nvPicPr>
          <p:cNvPr id="14345" name="Picture 9" descr="https://www.intellect72.ru/files/news/2d142c8f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060849"/>
            <a:ext cx="191098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8955" y="2132856"/>
            <a:ext cx="681754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a typeface="Calibri"/>
              </a:rPr>
              <a:t>474</a:t>
            </a:r>
            <a:r>
              <a:rPr lang="ru-RU" sz="2800" b="1" dirty="0">
                <a:ea typeface="Calibri"/>
              </a:rPr>
              <a:t> </a:t>
            </a:r>
            <a:r>
              <a:rPr lang="ru-RU" sz="2800" b="1" dirty="0" smtClean="0">
                <a:ea typeface="Times New Roman"/>
              </a:rPr>
              <a:t> </a:t>
            </a:r>
            <a:r>
              <a:rPr lang="ru-RU" sz="2400" b="1" dirty="0" smtClean="0">
                <a:solidFill>
                  <a:srgbClr val="2A7E82"/>
                </a:solidFill>
              </a:rPr>
              <a:t>участника </a:t>
            </a:r>
            <a:r>
              <a:rPr lang="ru-RU" sz="2400" b="1" dirty="0">
                <a:solidFill>
                  <a:srgbClr val="2A7E82"/>
                </a:solidFill>
              </a:rPr>
              <a:t>проекта</a:t>
            </a: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47 % </a:t>
            </a:r>
            <a:r>
              <a:rPr lang="ru-RU" sz="2400" b="1" dirty="0">
                <a:solidFill>
                  <a:srgbClr val="2A7E82"/>
                </a:solidFill>
              </a:rPr>
              <a:t>из них являются победителями </a:t>
            </a:r>
            <a:endParaRPr lang="ru-RU" sz="2400" b="1" dirty="0" smtClean="0">
              <a:solidFill>
                <a:srgbClr val="2A7E82"/>
              </a:solidFill>
            </a:endParaRPr>
          </a:p>
          <a:p>
            <a:r>
              <a:rPr lang="ru-RU" sz="2400" b="1" dirty="0" err="1" smtClean="0">
                <a:solidFill>
                  <a:srgbClr val="2A7E82"/>
                </a:solidFill>
              </a:rPr>
              <a:t>грантовых</a:t>
            </a:r>
            <a:r>
              <a:rPr lang="ru-RU" sz="2400" b="1" dirty="0" smtClean="0">
                <a:solidFill>
                  <a:srgbClr val="2A7E82"/>
                </a:solidFill>
              </a:rPr>
              <a:t> конкурсов </a:t>
            </a:r>
            <a:r>
              <a:rPr lang="ru-RU" sz="2400" b="1" dirty="0">
                <a:solidFill>
                  <a:srgbClr val="2A7E82"/>
                </a:solidFill>
              </a:rPr>
              <a:t>профессионального роста </a:t>
            </a:r>
            <a:endParaRPr lang="ru-RU" sz="2400" b="1" dirty="0" smtClean="0">
              <a:solidFill>
                <a:srgbClr val="2A7E82"/>
              </a:solidFill>
            </a:endParaRPr>
          </a:p>
          <a:p>
            <a:r>
              <a:rPr lang="ru-RU" sz="2400" b="1" dirty="0" smtClean="0">
                <a:solidFill>
                  <a:srgbClr val="2A7E82"/>
                </a:solidFill>
              </a:rPr>
              <a:t>в </a:t>
            </a:r>
            <a:r>
              <a:rPr lang="ru-RU" sz="2400" b="1" dirty="0">
                <a:solidFill>
                  <a:srgbClr val="2A7E82"/>
                </a:solidFill>
              </a:rPr>
              <a:t>Республике Татарстан</a:t>
            </a:r>
          </a:p>
          <a:p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86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731166" cy="99317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043608" y="701619"/>
            <a:ext cx="80010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МОДЕЛИ </a:t>
            </a:r>
            <a:r>
              <a:rPr lang="ru-RU" sz="2400" b="1" dirty="0">
                <a:solidFill>
                  <a:schemeClr val="bg1"/>
                </a:solidFill>
              </a:rPr>
              <a:t>ВЗАИМОДЕЙСТВИЯ</a:t>
            </a:r>
          </a:p>
          <a:p>
            <a:endParaRPr lang="ru-RU" altLang="ru-RU" b="1" i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993728"/>
              </p:ext>
            </p:extLst>
          </p:nvPr>
        </p:nvGraphicFramePr>
        <p:xfrm>
          <a:off x="-1332656" y="1844824"/>
          <a:ext cx="7134296" cy="461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569060" y="3199673"/>
            <a:ext cx="3891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 smtClean="0">
                <a:solidFill>
                  <a:srgbClr val="2A7E82"/>
                </a:solidFill>
              </a:rPr>
              <a:t>Традиционное </a:t>
            </a:r>
            <a:r>
              <a:rPr lang="ru-RU" sz="1600" dirty="0">
                <a:solidFill>
                  <a:srgbClr val="2A7E82"/>
                </a:solidFill>
              </a:rPr>
              <a:t>наставничество</a:t>
            </a:r>
            <a:r>
              <a:rPr lang="ru-RU" sz="1600" dirty="0" smtClean="0">
                <a:solidFill>
                  <a:srgbClr val="2A7E82"/>
                </a:solidFill>
              </a:rPr>
              <a:t> — </a:t>
            </a:r>
            <a:r>
              <a:rPr lang="ru-RU" sz="1600" dirty="0">
                <a:solidFill>
                  <a:srgbClr val="2A7E82"/>
                </a:solidFill>
              </a:rPr>
              <a:t>27 %</a:t>
            </a:r>
          </a:p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 smtClean="0">
                <a:solidFill>
                  <a:srgbClr val="2A7E82"/>
                </a:solidFill>
              </a:rPr>
              <a:t>Партнерское наставничество </a:t>
            </a:r>
            <a:r>
              <a:rPr lang="ru-RU" sz="1600" dirty="0">
                <a:solidFill>
                  <a:srgbClr val="2A7E82"/>
                </a:solidFill>
              </a:rPr>
              <a:t>—29 %</a:t>
            </a:r>
          </a:p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>
                <a:solidFill>
                  <a:srgbClr val="2A7E82"/>
                </a:solidFill>
              </a:rPr>
              <a:t>Г</a:t>
            </a:r>
            <a:r>
              <a:rPr lang="ru-RU" sz="1600" dirty="0" smtClean="0">
                <a:solidFill>
                  <a:srgbClr val="2A7E82"/>
                </a:solidFill>
              </a:rPr>
              <a:t>рупповое </a:t>
            </a:r>
            <a:r>
              <a:rPr lang="ru-RU" sz="1600" dirty="0">
                <a:solidFill>
                  <a:srgbClr val="2A7E82"/>
                </a:solidFill>
              </a:rPr>
              <a:t>наставничество — 15 %</a:t>
            </a:r>
          </a:p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 err="1" smtClean="0">
                <a:solidFill>
                  <a:srgbClr val="2A7E82"/>
                </a:solidFill>
              </a:rPr>
              <a:t>Флеш</a:t>
            </a:r>
            <a:r>
              <a:rPr lang="ru-RU" sz="1600" dirty="0" smtClean="0">
                <a:solidFill>
                  <a:srgbClr val="2A7E82"/>
                </a:solidFill>
              </a:rPr>
              <a:t>-наставничество— </a:t>
            </a:r>
            <a:r>
              <a:rPr lang="ru-RU" sz="1600" dirty="0">
                <a:solidFill>
                  <a:srgbClr val="2A7E82"/>
                </a:solidFill>
              </a:rPr>
              <a:t>13 %</a:t>
            </a:r>
          </a:p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 smtClean="0">
                <a:solidFill>
                  <a:srgbClr val="2A7E82"/>
                </a:solidFill>
              </a:rPr>
              <a:t>Виртуальное наставничество  </a:t>
            </a:r>
            <a:r>
              <a:rPr lang="ru-RU" sz="1600" dirty="0">
                <a:solidFill>
                  <a:srgbClr val="2A7E82"/>
                </a:solidFill>
              </a:rPr>
              <a:t>— 10 %</a:t>
            </a:r>
          </a:p>
          <a:p>
            <a:pPr marL="285750" lvl="0" indent="-285750">
              <a:buFont typeface="Calibri" pitchFamily="34" charset="0"/>
              <a:buChar char="–"/>
            </a:pPr>
            <a:r>
              <a:rPr lang="ru-RU" sz="1600" dirty="0">
                <a:solidFill>
                  <a:srgbClr val="2A7E82"/>
                </a:solidFill>
              </a:rPr>
              <a:t>Р</a:t>
            </a:r>
            <a:r>
              <a:rPr lang="ru-RU" sz="1600" dirty="0" smtClean="0">
                <a:solidFill>
                  <a:srgbClr val="2A7E82"/>
                </a:solidFill>
              </a:rPr>
              <a:t>еверсивное </a:t>
            </a:r>
            <a:r>
              <a:rPr lang="ru-RU" sz="1600" dirty="0">
                <a:solidFill>
                  <a:srgbClr val="2A7E82"/>
                </a:solidFill>
              </a:rPr>
              <a:t>наставничество — 6 %</a:t>
            </a:r>
          </a:p>
        </p:txBody>
      </p:sp>
    </p:spTree>
    <p:extLst>
      <p:ext uri="{BB962C8B-B14F-4D97-AF65-F5344CB8AC3E}">
        <p14:creationId xmlns:p14="http://schemas.microsoft.com/office/powerpoint/2010/main" val="27107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731166" cy="99317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00917" y="769248"/>
            <a:ext cx="800100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РЕЗУЛЬТАТЫ ПЕРВОГО ЭТАПА РЕАЛИЗАЦИИ ПРОЕКТА </a:t>
            </a:r>
            <a:endParaRPr lang="ru-RU" alt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8505" y="4077072"/>
            <a:ext cx="79871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A7E82"/>
                </a:solidFill>
              </a:rPr>
              <a:t>РАЗРАБОТКА :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dirty="0" smtClean="0">
                <a:solidFill>
                  <a:srgbClr val="2A7E82"/>
                </a:solidFill>
              </a:rPr>
              <a:t>регламентов </a:t>
            </a:r>
            <a:r>
              <a:rPr lang="ru-RU" dirty="0">
                <a:solidFill>
                  <a:srgbClr val="2A7E82"/>
                </a:solidFill>
              </a:rPr>
              <a:t>наставнической деятельности;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банка данных наставников-</a:t>
            </a:r>
            <a:r>
              <a:rPr lang="ru-RU" dirty="0" err="1">
                <a:solidFill>
                  <a:srgbClr val="2A7E82"/>
                </a:solidFill>
              </a:rPr>
              <a:t>грантополучателей</a:t>
            </a:r>
            <a:r>
              <a:rPr lang="ru-RU" dirty="0">
                <a:solidFill>
                  <a:srgbClr val="2A7E82"/>
                </a:solidFill>
              </a:rPr>
              <a:t> (как образовательных организаций, так и педагогов);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банк взаимодополняющих </a:t>
            </a:r>
            <a:r>
              <a:rPr lang="ru-RU" dirty="0" smtClean="0">
                <a:solidFill>
                  <a:srgbClr val="2A7E82"/>
                </a:solidFill>
              </a:rPr>
              <a:t>мероприятий, </a:t>
            </a:r>
            <a:r>
              <a:rPr lang="ru-RU" dirty="0">
                <a:solidFill>
                  <a:srgbClr val="2A7E82"/>
                </a:solidFill>
              </a:rPr>
              <a:t>направленных на научно-методическую поддержку наставников, 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 электронные площадки для трансляции лучших педагогических и наставнических практик.</a:t>
            </a:r>
          </a:p>
        </p:txBody>
      </p:sp>
      <p:pic>
        <p:nvPicPr>
          <p:cNvPr id="16386" name="Picture 2" descr="https://sumguy.com/wp-content/uploads/2012/04/sshfs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 b="8049"/>
          <a:stretch/>
        </p:blipFill>
        <p:spPr bwMode="auto">
          <a:xfrm>
            <a:off x="2652674" y="1988840"/>
            <a:ext cx="3816424" cy="22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731166" cy="99317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10634" y="836712"/>
            <a:ext cx="80010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Результаты </a:t>
            </a:r>
            <a:r>
              <a:rPr lang="ru-RU" sz="2400" b="1" dirty="0">
                <a:solidFill>
                  <a:schemeClr val="bg1"/>
                </a:solidFill>
              </a:rPr>
              <a:t>первого этапа реализации </a:t>
            </a:r>
            <a:r>
              <a:rPr lang="ru-RU" sz="2400" b="1" dirty="0" smtClean="0">
                <a:solidFill>
                  <a:schemeClr val="bg1"/>
                </a:solidFill>
              </a:rPr>
              <a:t>проекта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altLang="ru-RU" b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362" name="Picture 2" descr="Наставничество как образовательный тренд современности: обмен опытом на федеральном уров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9"/>
          <a:stretch/>
        </p:blipFill>
        <p:spPr bwMode="auto">
          <a:xfrm>
            <a:off x="5302524" y="1780828"/>
            <a:ext cx="3656725" cy="20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rusacademedu.ru/wp-content/uploads/2018/02/17-19-fevralja-ot-ivanteevka-tv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22480"/>
            <a:ext cx="1722953" cy="11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utalents.ru/assets/tmp/0ee5ec196a3816cda5941986d022a4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25" y="3727840"/>
            <a:ext cx="1828638" cy="12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1" t="56787" r="37305" b="18117"/>
          <a:stretch>
            <a:fillRect/>
          </a:stretch>
        </p:blipFill>
        <p:spPr bwMode="auto">
          <a:xfrm>
            <a:off x="345021" y="3265296"/>
            <a:ext cx="2348663" cy="33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047066"/>
              </p:ext>
            </p:extLst>
          </p:nvPr>
        </p:nvGraphicFramePr>
        <p:xfrm>
          <a:off x="2771800" y="3335547"/>
          <a:ext cx="2232248" cy="329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PDF" r:id="rId9" imgW="0" imgH="0" progId="FoxitReader.Document">
                  <p:embed/>
                </p:oleObj>
              </mc:Choice>
              <mc:Fallback>
                <p:oleObj name="PDF" r:id="rId9" imgW="0" imgH="0" progId="FoxitReader.Document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335547"/>
                        <a:ext cx="2232248" cy="3292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ятиугольник 8"/>
          <p:cNvSpPr/>
          <p:nvPr/>
        </p:nvSpPr>
        <p:spPr>
          <a:xfrm>
            <a:off x="307975" y="1916832"/>
            <a:ext cx="5200129" cy="1224136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28767A"/>
              </a:solidFill>
            </a:endParaRPr>
          </a:p>
          <a:p>
            <a:pPr algn="ctr"/>
            <a:r>
              <a:rPr lang="ru-RU" sz="1700" dirty="0" smtClean="0">
                <a:solidFill>
                  <a:srgbClr val="28767A"/>
                </a:solidFill>
              </a:rPr>
              <a:t>25 </a:t>
            </a:r>
            <a:r>
              <a:rPr lang="ru-RU" sz="1700" dirty="0">
                <a:solidFill>
                  <a:srgbClr val="28767A"/>
                </a:solidFill>
              </a:rPr>
              <a:t>октября 2019 года </a:t>
            </a:r>
            <a:r>
              <a:rPr lang="ru-RU" sz="1700" dirty="0" smtClean="0">
                <a:solidFill>
                  <a:srgbClr val="28767A"/>
                </a:solidFill>
              </a:rPr>
              <a:t>состоялась</a:t>
            </a:r>
          </a:p>
          <a:p>
            <a:pPr algn="ctr"/>
            <a:r>
              <a:rPr lang="ru-RU" sz="1700" dirty="0" smtClean="0">
                <a:solidFill>
                  <a:srgbClr val="28767A"/>
                </a:solidFill>
              </a:rPr>
              <a:t> Всероссийская научно-практическая конференция </a:t>
            </a:r>
            <a:r>
              <a:rPr lang="ru-RU" sz="1700" b="1" dirty="0">
                <a:solidFill>
                  <a:srgbClr val="28767A"/>
                </a:solidFill>
              </a:rPr>
              <a:t>«Наставничество в образовании: современная теория и инновационная практика» </a:t>
            </a:r>
          </a:p>
          <a:p>
            <a:pPr algn="ctr"/>
            <a:endParaRPr lang="ru-RU" dirty="0"/>
          </a:p>
        </p:txBody>
      </p:sp>
      <p:sp>
        <p:nvSpPr>
          <p:cNvPr id="22" name="Пятиугольник 21"/>
          <p:cNvSpPr/>
          <p:nvPr/>
        </p:nvSpPr>
        <p:spPr>
          <a:xfrm flipH="1">
            <a:off x="3821778" y="6011081"/>
            <a:ext cx="2961493" cy="612068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28767A"/>
                </a:solidFill>
              </a:rPr>
              <a:t>elibrary.ru</a:t>
            </a:r>
            <a:r>
              <a:rPr lang="ru-RU" sz="1600" b="1" dirty="0">
                <a:solidFill>
                  <a:srgbClr val="28767A"/>
                </a:solidFill>
              </a:rPr>
              <a:t>, РИНЦ,</a:t>
            </a:r>
            <a:r>
              <a:rPr lang="ru-RU" sz="1600" dirty="0">
                <a:solidFill>
                  <a:srgbClr val="28767A"/>
                </a:solidFill>
              </a:rPr>
              <a:t> </a:t>
            </a:r>
            <a:r>
              <a:rPr lang="en-US" sz="1600" b="1" dirty="0">
                <a:solidFill>
                  <a:srgbClr val="28767A"/>
                </a:solidFill>
              </a:rPr>
              <a:t>ISSN</a:t>
            </a:r>
            <a:endParaRPr lang="ru-RU" dirty="0"/>
          </a:p>
        </p:txBody>
      </p:sp>
      <p:sp>
        <p:nvSpPr>
          <p:cNvPr id="24" name="Пятиугольник 23"/>
          <p:cNvSpPr/>
          <p:nvPr/>
        </p:nvSpPr>
        <p:spPr>
          <a:xfrm rot="5400000" flipH="1">
            <a:off x="6403818" y="3431920"/>
            <a:ext cx="1395433" cy="398188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solidFill>
                  <a:srgbClr val="28767A"/>
                </a:solidFill>
              </a:rPr>
              <a:t>31 октября 2019 года </a:t>
            </a:r>
            <a:endParaRPr lang="ru-RU" sz="1600" dirty="0" smtClean="0">
              <a:solidFill>
                <a:srgbClr val="28767A"/>
              </a:solidFill>
            </a:endParaRPr>
          </a:p>
          <a:p>
            <a:pPr algn="ctr"/>
            <a:r>
              <a:rPr lang="ru-RU" sz="1600" dirty="0" smtClean="0">
                <a:solidFill>
                  <a:srgbClr val="28767A"/>
                </a:solidFill>
              </a:rPr>
              <a:t>состоялся </a:t>
            </a:r>
            <a:r>
              <a:rPr lang="ru-RU" sz="1600" dirty="0">
                <a:solidFill>
                  <a:srgbClr val="28767A"/>
                </a:solidFill>
              </a:rPr>
              <a:t>форум </a:t>
            </a:r>
            <a:r>
              <a:rPr lang="ru-RU" sz="1600" dirty="0" smtClean="0">
                <a:solidFill>
                  <a:srgbClr val="28767A"/>
                </a:solidFill>
              </a:rPr>
              <a:t>учителей-</a:t>
            </a:r>
            <a:r>
              <a:rPr lang="ru-RU" sz="1600" dirty="0" err="1" smtClean="0">
                <a:solidFill>
                  <a:srgbClr val="28767A"/>
                </a:solidFill>
              </a:rPr>
              <a:t>грантополучателей</a:t>
            </a:r>
            <a:r>
              <a:rPr lang="ru-RU" sz="1600" dirty="0" smtClean="0">
                <a:solidFill>
                  <a:srgbClr val="28767A"/>
                </a:solidFill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28767A"/>
                </a:solidFill>
              </a:rPr>
              <a:t>Секция </a:t>
            </a:r>
            <a:r>
              <a:rPr lang="ru-RU" sz="1600" dirty="0">
                <a:solidFill>
                  <a:srgbClr val="28767A"/>
                </a:solidFill>
              </a:rPr>
              <a:t>«Наставник» – 320 педагогов.</a:t>
            </a:r>
          </a:p>
        </p:txBody>
      </p:sp>
      <p:pic>
        <p:nvPicPr>
          <p:cNvPr id="15" name="Picture 2" descr="Наставничество как образовательный тренд современности: обмен опытом на федеральном уров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9"/>
          <a:stretch/>
        </p:blipFill>
        <p:spPr bwMode="auto">
          <a:xfrm>
            <a:off x="5292080" y="1780829"/>
            <a:ext cx="3656725" cy="19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rusacademedu.ru/wp-content/uploads/2018/02/17-19-fevralja-ot-ivanteevka-tv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52" y="3722481"/>
            <a:ext cx="1722953" cy="11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utalents.ru/assets/tmp/0ee5ec196a3816cda5941986d022a4a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727840"/>
            <a:ext cx="1828638" cy="11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6523"/>
            <a:ext cx="9144000" cy="107930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            САТЕЛЛИТНЫЕ ПРОЕКТЫ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5" y="926068"/>
            <a:ext cx="667055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67406" y="1916832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</a:t>
            </a:r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Учитель 2.0</a:t>
            </a:r>
            <a:r>
              <a:rPr lang="ru-RU" sz="2400" b="1" u="sng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104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87636" y="250411"/>
            <a:ext cx="23352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edunion.ru/uploads/images/Forum_210120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20539"/>
            <a:ext cx="3131307" cy="17783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api-kazan.ooogoroda.mobi/uploads/images/news/2019-10-08_19_33_37_fd008ecc43c95b2d9dc7cdc00dedc56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00034"/>
            <a:ext cx="2431860" cy="16193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6"/>
          <p:cNvGrpSpPr>
            <a:grpSpLocks/>
          </p:cNvGrpSpPr>
          <p:nvPr/>
        </p:nvGrpSpPr>
        <p:grpSpPr bwMode="auto">
          <a:xfrm>
            <a:off x="687893" y="2342480"/>
            <a:ext cx="1709720" cy="1376887"/>
            <a:chOff x="3256595" y="596059"/>
            <a:chExt cx="5763308" cy="4322481"/>
          </a:xfrm>
        </p:grpSpPr>
        <p:pic>
          <p:nvPicPr>
            <p:cNvPr id="10" name="Picture 3" descr="C:\Users\irort\AppData\Local\Temp\IMG_1248-28-06-19-03-0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207" y="1131590"/>
              <a:ext cx="1677050" cy="325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https://60secondmusicmarketing.files.wordpress.com/2016/11/social-medi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595" y="596059"/>
              <a:ext cx="5763308" cy="432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434654" y="3793471"/>
            <a:ext cx="8274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</a:rPr>
              <a:t>«Традиционная культура и образовательное пространство»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4157" y="4653417"/>
            <a:ext cx="2201157" cy="16508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8381" y="4499799"/>
            <a:ext cx="2653726" cy="19902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 descr="http://irort.ru/files/foto/230120/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38" y="4380307"/>
            <a:ext cx="2011997" cy="22013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88" y="4217634"/>
            <a:ext cx="2985218" cy="24242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EFC64B-D5FE-4AC0-AFE7-289A3E503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/>
          <a:stretch/>
        </p:blipFill>
        <p:spPr>
          <a:xfrm>
            <a:off x="6364164" y="1454621"/>
            <a:ext cx="2497634" cy="21135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1113" y="431803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          САТЕЛЛИТНЫЕ </a:t>
            </a:r>
            <a:r>
              <a:rPr lang="ru-RU" sz="2800" b="1" dirty="0">
                <a:solidFill>
                  <a:schemeClr val="bg1"/>
                </a:solidFill>
              </a:rPr>
              <a:t>ПРОЕКТЫ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63" y="3024189"/>
            <a:ext cx="9144000" cy="224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2" y="524592"/>
            <a:ext cx="647540" cy="81617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63250" y="5226088"/>
            <a:ext cx="80010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ПРОЕКТ «ОТКРЫТАЯ ШКОЛА 2035» </a:t>
            </a: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407" y="-92074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3116" y="2207130"/>
            <a:ext cx="2409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500</a:t>
            </a:r>
            <a:r>
              <a:rPr lang="ru-RU" sz="2400" dirty="0">
                <a:solidFill>
                  <a:srgbClr val="33929F"/>
                </a:solidFill>
              </a:rPr>
              <a:t> </a:t>
            </a:r>
            <a:r>
              <a:rPr lang="ru-RU" sz="2400" b="1" dirty="0" smtClean="0">
                <a:solidFill>
                  <a:srgbClr val="33929F"/>
                </a:solidFill>
              </a:rPr>
              <a:t>школ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700</a:t>
            </a:r>
            <a:r>
              <a:rPr lang="ru-RU" sz="2400" b="1" dirty="0" smtClean="0">
                <a:solidFill>
                  <a:srgbClr val="33929F"/>
                </a:solidFill>
              </a:rPr>
              <a:t> педагогов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63750" y="1628800"/>
            <a:ext cx="4972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6C9630-CB94-40D1-B4DC-80083A1DD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50" y="2456488"/>
            <a:ext cx="1186633" cy="1135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51AC60-4486-444E-B280-71EF86B15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00" y="2389384"/>
            <a:ext cx="1318905" cy="1269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5C8D93-7BBD-4D5B-8997-06D736A4D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52131"/>
            <a:ext cx="909914" cy="10329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22CBAC-40FE-45DF-9D09-C7E91FB5F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0" y="3054063"/>
            <a:ext cx="662298" cy="665842"/>
          </a:xfrm>
          <a:prstGeom prst="rect">
            <a:avLst/>
          </a:prstGeom>
        </p:spPr>
      </p:pic>
      <p:pic>
        <p:nvPicPr>
          <p:cNvPr id="18" name="Picture 2" descr="https://static.tildacdn.com/tild3065-6364-4666-b135-366365623534/lesson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3568" y="3024189"/>
            <a:ext cx="647540" cy="710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182" y="1700808"/>
            <a:ext cx="5853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</a:rPr>
              <a:t>Ресурсный центр «Открытая школа 2035»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052" y="3905810"/>
            <a:ext cx="242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</a:rPr>
              <a:t>Открытый класс </a:t>
            </a:r>
          </a:p>
        </p:txBody>
      </p:sp>
      <p:pic>
        <p:nvPicPr>
          <p:cNvPr id="23" name="Picture 2" descr="http://qrcoder.ru/code/?http%3A%2F%2Firort.ru%2Fnode%2F1043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2" y="4527500"/>
            <a:ext cx="1944216" cy="19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23741" r="60461" b="20603"/>
          <a:stretch/>
        </p:blipFill>
        <p:spPr bwMode="auto">
          <a:xfrm>
            <a:off x="1911589" y="4367475"/>
            <a:ext cx="5036675" cy="244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irort.ru/files/foto/1861219/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31" y="3743735"/>
            <a:ext cx="2566422" cy="13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2" t="17249" r="16501" b="15906"/>
          <a:stretch/>
        </p:blipFill>
        <p:spPr bwMode="auto">
          <a:xfrm>
            <a:off x="6379232" y="5254560"/>
            <a:ext cx="2566421" cy="138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6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441" y="788622"/>
            <a:ext cx="9144000" cy="838932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       САТЕЛЛИТНЫЕ </a:t>
            </a:r>
            <a:r>
              <a:rPr lang="ru-RU" sz="2400" b="1" dirty="0">
                <a:solidFill>
                  <a:schemeClr val="bg1"/>
                </a:solidFill>
              </a:rPr>
              <a:t>ПРОЕКТЫ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2" y="881743"/>
            <a:ext cx="650610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13102" y="2060848"/>
            <a:ext cx="65301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  <a:p>
            <a:pPr marL="1077913"/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104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43262" y="439372"/>
            <a:ext cx="23352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9" t="15789" r="20546" b="11856"/>
          <a:stretch/>
        </p:blipFill>
        <p:spPr bwMode="auto">
          <a:xfrm>
            <a:off x="248982" y="2279791"/>
            <a:ext cx="2134689" cy="30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830015"/>
            <a:ext cx="897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28767A"/>
                </a:solidFill>
              </a:rPr>
              <a:t>Проект </a:t>
            </a:r>
            <a:r>
              <a:rPr lang="ru-RU" sz="2400" b="1" u="sng" dirty="0" smtClean="0">
                <a:solidFill>
                  <a:srgbClr val="28767A"/>
                </a:solidFill>
              </a:rPr>
              <a:t>«</a:t>
            </a:r>
            <a:r>
              <a:rPr lang="ru-RU" sz="2400" b="1" u="sng" dirty="0">
                <a:solidFill>
                  <a:srgbClr val="28767A"/>
                </a:solidFill>
              </a:rPr>
              <a:t>Современному воспитанию – современные технологии»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8" t="67729" r="26079" b="16133"/>
          <a:stretch/>
        </p:blipFill>
        <p:spPr bwMode="auto">
          <a:xfrm>
            <a:off x="2565842" y="2523240"/>
            <a:ext cx="1553157" cy="145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irort\Desktop\2019 год\для НЛН\29.06.19-руководители\Картинки\обл технол1_Страница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86" y="4149080"/>
            <a:ext cx="1852074" cy="24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irort\Desktop\2019 год\для НЛН\29.06.19-руководители\Картинки\обл технол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89503"/>
            <a:ext cx="1757264" cy="24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7" y="3501008"/>
            <a:ext cx="1764832" cy="238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48" y="3284984"/>
            <a:ext cx="1674752" cy="231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82493" y="2564904"/>
            <a:ext cx="4389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28767A"/>
                </a:solidFill>
              </a:rPr>
              <a:t>Проект «Традиции и новации» </a:t>
            </a:r>
          </a:p>
        </p:txBody>
      </p:sp>
      <p:pic>
        <p:nvPicPr>
          <p:cNvPr id="18436" name="Picture 4" descr="http://qrcoder.ru/code/?http%3A%2F%2Firort.ru%2Fru%2Fnode%2F85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2" y="5142664"/>
            <a:ext cx="1615516" cy="16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7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731166" cy="99317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00917" y="761221"/>
            <a:ext cx="80010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ПЕРСПЕКТИВЫ РАЗВИТИЯ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ПРОЕКТА</a:t>
            </a:r>
          </a:p>
          <a:p>
            <a:endParaRPr lang="ru-RU" altLang="ru-RU" b="1" i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33284" y="2492896"/>
            <a:ext cx="58591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itchFamily="34" charset="0"/>
              <a:buChar char="–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разработка модели компетенций наставника;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разработка открытых программ, в том числе и электронных, для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наставников;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создание электронного банка данных методических материалов для наставников;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создание банка наставнических практик для подопечных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оздание банка виртуальных стажировок;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создание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электронной базы данных неформальных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наставников; </a:t>
            </a:r>
          </a:p>
          <a:p>
            <a:pPr marL="285750" indent="-285750">
              <a:buFont typeface="Calibri" pitchFamily="34" charset="0"/>
              <a:buChar char="–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проведение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совместных сетевых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проектов и исследований.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6" name="Picture 2" descr="http://felixconsult.com.ua/wp-content/uploads/2013/05/%D0%9A%D0%BE%D0%BD%D1%81%D0%B0%D0%BB%D1%82%D0%B8%D0%BD%D0%B3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7579" r="14016" b="9793"/>
          <a:stretch/>
        </p:blipFill>
        <p:spPr bwMode="auto">
          <a:xfrm>
            <a:off x="315962" y="2683994"/>
            <a:ext cx="2717322" cy="248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7699" y="-25685"/>
            <a:ext cx="9159398" cy="6883271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52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12968" cy="935509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Государственное автономное образовательное учреждение дополнительного профессионального образования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«</a:t>
            </a:r>
            <a:r>
              <a:rPr lang="ru-RU" sz="1400" dirty="0">
                <a:solidFill>
                  <a:schemeClr val="bg1"/>
                </a:solidFill>
              </a:rPr>
              <a:t>ИНСТИТУТ РАЗВИТИЯ ОБРАЗОВАНИЯ РЕСПУБЛИКИ ТАТАРСТАН»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2948947"/>
            <a:ext cx="8352928" cy="20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4000" b="1" dirty="0">
              <a:solidFill>
                <a:srgbClr val="2A6A6C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Никакие знания и навыки не передаются иначе, как от человека к человеку. За каждым успешным человеком в любой сфере деятельности всегда есть учитель, всегда есть наставник</a:t>
            </a:r>
          </a:p>
          <a:p>
            <a:endParaRPr lang="ru-RU" sz="4000" b="1" dirty="0">
              <a:solidFill>
                <a:srgbClr val="2C6D7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40768"/>
            <a:ext cx="864096" cy="1086583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</p:spTree>
    <p:extLst>
      <p:ext uri="{BB962C8B-B14F-4D97-AF65-F5344CB8AC3E}">
        <p14:creationId xmlns:p14="http://schemas.microsoft.com/office/powerpoint/2010/main" val="68042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712" y="682919"/>
            <a:ext cx="9144000" cy="95916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86675"/>
            <a:ext cx="7726680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17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26" y="2632022"/>
            <a:ext cx="8724875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endParaRPr lang="ru-RU" sz="4500" b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1959" y="700775"/>
            <a:ext cx="782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Указ Президента Российской Федерации от 7 мая 2018 г. N </a:t>
            </a:r>
            <a:r>
              <a:rPr lang="ru-RU" sz="1600" dirty="0" smtClean="0">
                <a:solidFill>
                  <a:schemeClr val="bg1"/>
                </a:solidFill>
              </a:rPr>
              <a:t>204  </a:t>
            </a:r>
            <a:r>
              <a:rPr lang="ru-RU" sz="1600" dirty="0">
                <a:solidFill>
                  <a:schemeClr val="bg1"/>
                </a:solidFill>
              </a:rPr>
              <a:t>"О национальных </a:t>
            </a:r>
            <a:r>
              <a:rPr lang="ru-RU" sz="1600" dirty="0" smtClean="0">
                <a:solidFill>
                  <a:schemeClr val="bg1"/>
                </a:solidFill>
              </a:rPr>
              <a:t> целях  </a:t>
            </a:r>
            <a:r>
              <a:rPr lang="ru-RU" sz="1600" dirty="0">
                <a:solidFill>
                  <a:schemeClr val="bg1"/>
                </a:solidFill>
              </a:rPr>
              <a:t>и стратегических </a:t>
            </a:r>
            <a:r>
              <a:rPr lang="ru-RU" sz="1600" dirty="0" smtClean="0">
                <a:solidFill>
                  <a:schemeClr val="bg1"/>
                </a:solidFill>
              </a:rPr>
              <a:t> задачах  развития  Российской  Федерации  </a:t>
            </a:r>
            <a:r>
              <a:rPr lang="ru-RU" sz="1600" dirty="0">
                <a:solidFill>
                  <a:schemeClr val="bg1"/>
                </a:solidFill>
              </a:rPr>
              <a:t>на период </a:t>
            </a:r>
            <a:r>
              <a:rPr lang="ru-RU" sz="1600" dirty="0" smtClean="0">
                <a:solidFill>
                  <a:schemeClr val="bg1"/>
                </a:solidFill>
              </a:rPr>
              <a:t> до </a:t>
            </a:r>
            <a:r>
              <a:rPr lang="ru-RU" sz="1600" dirty="0">
                <a:solidFill>
                  <a:schemeClr val="bg1"/>
                </a:solidFill>
              </a:rPr>
              <a:t>2024 года"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1" y="824221"/>
            <a:ext cx="703941" cy="91432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14" name="Picture 14" descr="https://www.2do2go.ru/uploads/bd32d4c114405f08347e0fa980738f15.jp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0"/>
          <a:stretch/>
        </p:blipFill>
        <p:spPr bwMode="auto">
          <a:xfrm>
            <a:off x="321958" y="2393859"/>
            <a:ext cx="4572000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27584" y="2420279"/>
            <a:ext cx="7560840" cy="250837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solidFill>
                  <a:srgbClr val="2A6A6C"/>
                </a:solidFill>
              </a:rPr>
              <a:t>        «…ОБЕСПЕЧЕНИЕ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ОБРАЗОВАНИЯ» </a:t>
            </a:r>
          </a:p>
          <a:p>
            <a:pPr algn="r"/>
            <a:endParaRPr lang="ru-RU" sz="1400" dirty="0" smtClean="0"/>
          </a:p>
          <a:p>
            <a:pPr marL="1792288" algn="r"/>
            <a:r>
              <a:rPr lang="ru-RU" sz="1100" i="1" dirty="0" smtClean="0"/>
              <a:t>Указ </a:t>
            </a:r>
            <a:r>
              <a:rPr lang="ru-RU" sz="1100" i="1" dirty="0"/>
              <a:t>Президента </a:t>
            </a:r>
            <a:r>
              <a:rPr lang="ru-RU" sz="1100" i="1" dirty="0" smtClean="0"/>
              <a:t>Российской Федерации </a:t>
            </a:r>
          </a:p>
          <a:p>
            <a:pPr marL="1792288" algn="r"/>
            <a:r>
              <a:rPr lang="ru-RU" sz="1100" i="1" dirty="0" smtClean="0"/>
              <a:t>«</a:t>
            </a:r>
            <a:r>
              <a:rPr lang="ru-RU" sz="1100" i="1" dirty="0"/>
              <a:t>О национальных целях и стратегических задачах </a:t>
            </a:r>
            <a:r>
              <a:rPr lang="ru-RU" sz="1100" i="1" dirty="0" smtClean="0"/>
              <a:t>развития </a:t>
            </a:r>
          </a:p>
          <a:p>
            <a:pPr marL="1792288" algn="r"/>
            <a:r>
              <a:rPr lang="ru-RU" sz="1100" i="1" dirty="0" smtClean="0"/>
              <a:t>Российской </a:t>
            </a:r>
            <a:r>
              <a:rPr lang="ru-RU" sz="1100" i="1" dirty="0"/>
              <a:t>Федерации на период до 2024 года»</a:t>
            </a:r>
          </a:p>
        </p:txBody>
      </p:sp>
      <p:pic>
        <p:nvPicPr>
          <p:cNvPr id="9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13578A8B-7234-42BC-89B1-2165585F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609020" y="235115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1268760"/>
            <a:ext cx="8229600" cy="8572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017318"/>
            <a:ext cx="9144000" cy="1707653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БЛАГОДАРЮ </a:t>
            </a:r>
            <a:endParaRPr lang="ru-RU" sz="4000" dirty="0" smtClean="0">
              <a:solidFill>
                <a:schemeClr val="bg1"/>
              </a:solidFill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ЗА СОТРУДНИЧЕСТВО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8" y="1872173"/>
            <a:ext cx="754383" cy="97284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3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13578A8B-7234-42BC-89B1-2165585F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609020" y="235115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6164" y="249289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2098" y="5157192"/>
            <a:ext cx="8660381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2A7E82"/>
                </a:solidFill>
              </a:rPr>
              <a:t>Государственное автономное образовательное учреждение дополнительного профессионального образования </a:t>
            </a:r>
            <a:endParaRPr lang="ru-RU" sz="1200" dirty="0" smtClean="0">
              <a:solidFill>
                <a:srgbClr val="2A7E82"/>
              </a:solidFill>
            </a:endParaRPr>
          </a:p>
          <a:p>
            <a:pPr algn="ctr"/>
            <a:r>
              <a:rPr lang="ru-RU" sz="1200" dirty="0" smtClean="0">
                <a:solidFill>
                  <a:srgbClr val="2A7E82"/>
                </a:solidFill>
              </a:rPr>
              <a:t>«</a:t>
            </a:r>
            <a:r>
              <a:rPr lang="ru-RU" sz="1200" dirty="0">
                <a:solidFill>
                  <a:srgbClr val="2A7E82"/>
                </a:solidFill>
              </a:rPr>
              <a:t>Институт развития образования Республики Татарстан</a:t>
            </a:r>
            <a:r>
              <a:rPr lang="ru-RU" sz="1200" dirty="0" smtClean="0">
                <a:solidFill>
                  <a:srgbClr val="2A7E82"/>
                </a:solidFill>
              </a:rPr>
              <a:t>»</a:t>
            </a:r>
          </a:p>
          <a:p>
            <a:pPr algn="ctr"/>
            <a:r>
              <a:rPr lang="ru-RU" sz="1200" dirty="0" smtClean="0">
                <a:solidFill>
                  <a:srgbClr val="2A7E82"/>
                </a:solidFill>
              </a:rPr>
              <a:t>Адрес</a:t>
            </a:r>
            <a:r>
              <a:rPr lang="ru-RU" sz="1200" dirty="0">
                <a:solidFill>
                  <a:srgbClr val="2A7E82"/>
                </a:solidFill>
              </a:rPr>
              <a:t>: РТ, 420015, г</a:t>
            </a:r>
            <a:r>
              <a:rPr lang="ru-RU" sz="1200" dirty="0" smtClean="0">
                <a:solidFill>
                  <a:srgbClr val="2A7E82"/>
                </a:solidFill>
              </a:rPr>
              <a:t>. Казань</a:t>
            </a:r>
            <a:r>
              <a:rPr lang="ru-RU" sz="1200" dirty="0">
                <a:solidFill>
                  <a:srgbClr val="2A7E82"/>
                </a:solidFill>
              </a:rPr>
              <a:t>, ул. Большая Красная, 68</a:t>
            </a:r>
            <a:br>
              <a:rPr lang="ru-RU" sz="1200" dirty="0">
                <a:solidFill>
                  <a:srgbClr val="2A7E82"/>
                </a:solidFill>
              </a:rPr>
            </a:br>
            <a:r>
              <a:rPr lang="ru-RU" sz="1200" dirty="0" smtClean="0">
                <a:solidFill>
                  <a:srgbClr val="2A7E82"/>
                </a:solidFill>
              </a:rPr>
              <a:t>Телефон: </a:t>
            </a:r>
            <a:r>
              <a:rPr lang="ru-RU" sz="1200" dirty="0">
                <a:solidFill>
                  <a:srgbClr val="2A7E82"/>
                </a:solidFill>
              </a:rPr>
              <a:t>(843) 236-62-42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>
                <a:solidFill>
                  <a:srgbClr val="2A7E82"/>
                </a:solidFill>
              </a:rPr>
              <a:t>Сайт </a:t>
            </a:r>
            <a:r>
              <a:rPr lang="ru-RU" sz="1200" dirty="0">
                <a:solidFill>
                  <a:srgbClr val="2A7E82"/>
                </a:solidFill>
              </a:rPr>
              <a:t>института: </a:t>
            </a:r>
            <a:r>
              <a:rPr lang="ru-RU" sz="1200" dirty="0">
                <a:hlinkClick r:id="rId5"/>
              </a:rPr>
              <a:t>http://irort.ru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>
                <a:solidFill>
                  <a:srgbClr val="2A7E82"/>
                </a:solidFill>
              </a:rPr>
              <a:t>E-</a:t>
            </a:r>
            <a:r>
              <a:rPr lang="ru-RU" sz="1200" dirty="0" err="1">
                <a:solidFill>
                  <a:srgbClr val="2A7E82"/>
                </a:solidFill>
              </a:rPr>
              <a:t>mail</a:t>
            </a:r>
            <a:r>
              <a:rPr lang="ru-RU" sz="1200" dirty="0">
                <a:solidFill>
                  <a:srgbClr val="2A7E82"/>
                </a:solidFill>
              </a:rPr>
              <a:t>: </a:t>
            </a:r>
            <a:r>
              <a:rPr lang="ru-RU" sz="1200" dirty="0">
                <a:hlinkClick r:id="rId6"/>
              </a:rPr>
              <a:t>irort2011@gmail.com</a:t>
            </a:r>
            <a:endParaRPr lang="ru-RU" sz="1200" dirty="0"/>
          </a:p>
          <a:p>
            <a:pPr algn="ctr"/>
            <a:endParaRPr lang="ru-RU" dirty="0" smtClean="0"/>
          </a:p>
          <a:p>
            <a:pPr algn="ctr"/>
            <a:endParaRPr lang="en-US" sz="1050" dirty="0">
              <a:solidFill>
                <a:srgbClr val="28767A"/>
              </a:solidFill>
            </a:endParaRPr>
          </a:p>
        </p:txBody>
      </p:sp>
      <p:pic>
        <p:nvPicPr>
          <p:cNvPr id="8" name="Picture 6" descr="http://qrcoder.ru/code/?http%3A%2F%2Firort.ru%2Fru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28" y="2890878"/>
            <a:ext cx="2257720" cy="22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812" y="2445861"/>
          <a:ext cx="7572375" cy="365760"/>
        </p:xfrm>
        <a:graphic>
          <a:graphicData uri="http://schemas.openxmlformats.org/drawingml/2006/table">
            <a:tbl>
              <a:tblPr/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4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businessman.ru/static/img/a/30676/472581/78825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02">
            <a:off x="2784244" y="3079056"/>
            <a:ext cx="3575511" cy="24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609" y="857250"/>
            <a:ext cx="8229600" cy="8572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857251"/>
            <a:ext cx="9144000" cy="917917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</a:t>
            </a:r>
            <a:r>
              <a:rPr lang="ru-RU" sz="2800" b="1" dirty="0" smtClean="0">
                <a:solidFill>
                  <a:schemeClr val="bg1"/>
                </a:solidFill>
              </a:rPr>
              <a:t>ВЫЗОВЫ ВРЕМЕНИ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7" y="921951"/>
            <a:ext cx="754383" cy="97284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3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13578A8B-7234-42BC-89B1-2165585F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609020" y="235115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348880"/>
            <a:ext cx="34563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2E867C"/>
                </a:solidFill>
              </a:rPr>
              <a:t>СОВРЕМЕННЫЕ ДРАЙВЕРЫ РАЗВИТИЯ ОБРАЗОВАНИЯ: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/>
              <a:t> Внешние драйверы; 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/>
              <a:t> Производные драйверы;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/>
              <a:t> Системные драйверы;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/>
              <a:t> Перспективные системные </a:t>
            </a:r>
            <a:endParaRPr lang="ru-RU" sz="1400" i="1" dirty="0" smtClean="0"/>
          </a:p>
          <a:p>
            <a:pPr marL="171450"/>
            <a:r>
              <a:rPr lang="ru-RU" sz="1400" i="1" dirty="0" smtClean="0"/>
              <a:t>драйверы </a:t>
            </a:r>
            <a:r>
              <a:rPr lang="ru-RU" sz="1400" i="1" dirty="0"/>
              <a:t>.</a:t>
            </a:r>
          </a:p>
          <a:p>
            <a:endParaRPr lang="ru-RU" b="1" u="sng" dirty="0" smtClean="0">
              <a:solidFill>
                <a:srgbClr val="2E867C"/>
              </a:solidFill>
            </a:endParaRPr>
          </a:p>
          <a:p>
            <a:endParaRPr lang="ru-RU" i="1" dirty="0"/>
          </a:p>
          <a:p>
            <a:pPr marL="171450" lvl="0" indent="-171450">
              <a:buFont typeface="Calibri" pitchFamily="34" charset="0"/>
              <a:buChar char="–"/>
            </a:pPr>
            <a:endParaRPr lang="ru-RU" sz="12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39833" y="4705352"/>
            <a:ext cx="29062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2E867C"/>
                </a:solidFill>
              </a:rPr>
              <a:t>ФЕДЕРАЛЬНЫЕ ПРОЕКТЫ: 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 smtClean="0"/>
              <a:t> Современная </a:t>
            </a:r>
            <a:r>
              <a:rPr lang="ru-RU" sz="1400" i="1" dirty="0"/>
              <a:t>школа;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 smtClean="0"/>
              <a:t> Цифровая </a:t>
            </a:r>
            <a:r>
              <a:rPr lang="ru-RU" sz="1400" i="1" dirty="0"/>
              <a:t>образовательная среда ; </a:t>
            </a:r>
          </a:p>
          <a:p>
            <a:pPr marL="171450" indent="9525">
              <a:buFont typeface="Calibri" pitchFamily="34" charset="0"/>
              <a:buChar char="–"/>
            </a:pPr>
            <a:r>
              <a:rPr lang="ru-RU" sz="1400" i="1" dirty="0" smtClean="0"/>
              <a:t> Учитель </a:t>
            </a:r>
            <a:r>
              <a:rPr lang="ru-RU" sz="1400" i="1" dirty="0"/>
              <a:t>будущего  и др.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9947" y="2348880"/>
            <a:ext cx="2814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2E867C"/>
                </a:solidFill>
              </a:rPr>
              <a:t>ПРОФЕССИОНАЛЬНЫЕ </a:t>
            </a:r>
            <a:r>
              <a:rPr lang="ru-RU" b="1" u="sng" dirty="0" smtClean="0">
                <a:solidFill>
                  <a:srgbClr val="2E867C"/>
                </a:solidFill>
              </a:rPr>
              <a:t> И </a:t>
            </a:r>
            <a:r>
              <a:rPr lang="ru-RU" b="1" u="sng" dirty="0">
                <a:solidFill>
                  <a:srgbClr val="2E867C"/>
                </a:solidFill>
              </a:rPr>
              <a:t>ОБРАЗОВАТЕЛЬНЫЕ СТАНДАРТЫ</a:t>
            </a:r>
          </a:p>
          <a:p>
            <a:endParaRPr lang="ru-RU" b="1" u="sng" dirty="0">
              <a:solidFill>
                <a:srgbClr val="2E867C"/>
              </a:solidFill>
            </a:endParaRPr>
          </a:p>
          <a:p>
            <a:endParaRPr lang="ru-RU" b="1" u="sng" dirty="0">
              <a:solidFill>
                <a:srgbClr val="2E867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0535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2E867C"/>
                </a:solidFill>
              </a:rPr>
              <a:t>НАЦИОНАЛЬНЫЙ ПРОЕКТ «ОБРАЗОВАНИЕ» </a:t>
            </a:r>
          </a:p>
        </p:txBody>
      </p:sp>
    </p:spTree>
    <p:extLst>
      <p:ext uri="{BB962C8B-B14F-4D97-AF65-F5344CB8AC3E}">
        <p14:creationId xmlns:p14="http://schemas.microsoft.com/office/powerpoint/2010/main" val="8304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rostov-logist.ru/wp-content/uploads/2016/10/Kouchieng_01-768x712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/>
          <a:stretch/>
        </p:blipFill>
        <p:spPr bwMode="auto">
          <a:xfrm>
            <a:off x="182169" y="2090687"/>
            <a:ext cx="34006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31942"/>
            <a:ext cx="9096632" cy="874874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r>
              <a:rPr lang="ru-RU" b="1" dirty="0" smtClean="0">
                <a:latin typeface="Candara" panose="020E0502030303020204" pitchFamily="34" charset="0"/>
              </a:rPr>
              <a:t>           </a:t>
            </a:r>
            <a:r>
              <a:rPr lang="ru-RU" sz="2800" b="1" dirty="0" smtClean="0"/>
              <a:t>НАСТАВНИЧЕСТВО -</a:t>
            </a:r>
            <a:r>
              <a:rPr lang="ru-RU" sz="3200" b="1" dirty="0" smtClean="0"/>
              <a:t> …</a:t>
            </a:r>
            <a:endParaRPr lang="ru-RU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3" y="3024189"/>
            <a:ext cx="9144000" cy="224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2" y="836712"/>
            <a:ext cx="663625" cy="853048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76202" y="6256340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39859" y="1936216"/>
            <a:ext cx="562462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28767A"/>
                </a:solidFill>
              </a:rPr>
              <a:t>кадровая технология, позволяющая осуществить </a:t>
            </a:r>
            <a:r>
              <a:rPr lang="ru-RU" sz="1600" b="1" i="1" dirty="0">
                <a:solidFill>
                  <a:srgbClr val="28767A"/>
                </a:solidFill>
              </a:rPr>
              <a:t>передачу знаний и навыков от высококвалифицированных </a:t>
            </a:r>
            <a:r>
              <a:rPr lang="ru-RU" sz="1600" b="1" i="1" dirty="0" smtClean="0">
                <a:solidFill>
                  <a:srgbClr val="28767A"/>
                </a:solidFill>
              </a:rPr>
              <a:t>специалистов  </a:t>
            </a:r>
            <a:r>
              <a:rPr lang="ru-RU" sz="1600" b="1" i="1" dirty="0">
                <a:solidFill>
                  <a:srgbClr val="28767A"/>
                </a:solidFill>
              </a:rPr>
              <a:t>специалистам, заинтересованным в повышении </a:t>
            </a:r>
            <a:r>
              <a:rPr lang="ru-RU" sz="1600" b="1" i="1" dirty="0" smtClean="0">
                <a:solidFill>
                  <a:srgbClr val="28767A"/>
                </a:solidFill>
              </a:rPr>
              <a:t>квалификации; </a:t>
            </a:r>
          </a:p>
          <a:p>
            <a:endParaRPr lang="ru-RU" sz="1000" b="1" i="1" dirty="0" smtClean="0">
              <a:solidFill>
                <a:srgbClr val="28767A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28767A"/>
                </a:solidFill>
              </a:rPr>
              <a:t>средство </a:t>
            </a:r>
            <a:r>
              <a:rPr lang="ru-RU" sz="1600" b="1" i="1" dirty="0">
                <a:solidFill>
                  <a:srgbClr val="28767A"/>
                </a:solidFill>
              </a:rPr>
              <a:t>профессионализации, профессиональной адаптации, обучения на рабочем месте, повышения квалификации специалистов различных областей, индивидуализации, построения маршрутов личностного и профессионального </a:t>
            </a:r>
            <a:r>
              <a:rPr lang="ru-RU" sz="1600" b="1" i="1" dirty="0" smtClean="0">
                <a:solidFill>
                  <a:srgbClr val="28767A"/>
                </a:solidFill>
              </a:rPr>
              <a:t>роста;</a:t>
            </a:r>
          </a:p>
          <a:p>
            <a:endParaRPr lang="ru-RU" sz="1000" b="1" i="1" dirty="0" smtClean="0">
              <a:solidFill>
                <a:srgbClr val="28767A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rgbClr val="28767A"/>
                </a:solidFill>
              </a:rPr>
              <a:t>механизм </a:t>
            </a:r>
            <a:r>
              <a:rPr lang="ru-RU" sz="1600" b="1" i="1" dirty="0">
                <a:solidFill>
                  <a:srgbClr val="28767A"/>
                </a:solidFill>
              </a:rPr>
              <a:t>оперативного реагирования на профессиональные дефициты и запросы педагогических работников.</a:t>
            </a:r>
          </a:p>
        </p:txBody>
      </p:sp>
      <p:pic>
        <p:nvPicPr>
          <p:cNvPr id="10" name="Picture 2" descr="https://im0-tub-ru.yandex.net/i?id=f52abc6c8ea8cb530bbd8e29f24c9306-l&amp;n=13">
            <a:extLst>
              <a:ext uri="{FF2B5EF4-FFF2-40B4-BE49-F238E27FC236}">
                <a16:creationId xmlns:a16="http://schemas.microsoft.com/office/drawing/2014/main" id="{13578A8B-7234-42BC-89B1-2165585F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1420" y="159193"/>
            <a:ext cx="2335212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2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809341"/>
            <a:ext cx="731166" cy="97148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15616" y="743426"/>
            <a:ext cx="7619797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600" b="1" dirty="0" smtClean="0">
                <a:solidFill>
                  <a:schemeClr val="bg1"/>
                </a:solidFill>
              </a:rPr>
              <a:t>ПРОБЛЕМЫ</a:t>
            </a:r>
            <a:endParaRPr lang="ru-RU" altLang="ru-RU" sz="2600" b="1" i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Picture 2" descr="https://www.burnettpainting.com/wp-content/uploads/2017/03/common-problems-and-solutions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" y="2492896"/>
            <a:ext cx="1176065" cy="11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rort.ru/files/blok/17.jpg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00" y="2099303"/>
            <a:ext cx="2996279" cy="425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право 2"/>
          <p:cNvSpPr/>
          <p:nvPr/>
        </p:nvSpPr>
        <p:spPr>
          <a:xfrm>
            <a:off x="1482120" y="2132856"/>
            <a:ext cx="4320480" cy="4097961"/>
          </a:xfrm>
          <a:prstGeom prst="rightArrowCallout">
            <a:avLst>
              <a:gd name="adj1" fmla="val 24977"/>
              <a:gd name="adj2" fmla="val 25000"/>
              <a:gd name="adj3" fmla="val 19010"/>
              <a:gd name="adj4" fmla="val 7821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Calibri" pitchFamily="34" charset="0"/>
              <a:buChar char="–"/>
            </a:pPr>
            <a:r>
              <a:rPr lang="ru-RU" sz="1600" i="1" dirty="0" smtClean="0">
                <a:solidFill>
                  <a:srgbClr val="28767A"/>
                </a:solidFill>
              </a:rPr>
              <a:t> </a:t>
            </a:r>
            <a:r>
              <a:rPr lang="ru-RU" sz="1600" b="1" i="1" dirty="0" smtClean="0">
                <a:solidFill>
                  <a:srgbClr val="28767A"/>
                </a:solidFill>
              </a:rPr>
              <a:t>отсутствие </a:t>
            </a:r>
            <a:r>
              <a:rPr lang="ru-RU" sz="1600" b="1" i="1" dirty="0">
                <a:solidFill>
                  <a:srgbClr val="28767A"/>
                </a:solidFill>
              </a:rPr>
              <a:t>унифицированных  регламентов наставнической деятельности; </a:t>
            </a:r>
            <a:endParaRPr lang="ru-RU" sz="1600" b="1" i="1" dirty="0" smtClean="0">
              <a:solidFill>
                <a:srgbClr val="28767A"/>
              </a:solidFill>
            </a:endParaRPr>
          </a:p>
          <a:p>
            <a:pPr lvl="0"/>
            <a:endParaRPr lang="ru-RU" sz="1600" b="1" i="1" dirty="0">
              <a:solidFill>
                <a:srgbClr val="28767A"/>
              </a:solidFill>
            </a:endParaRPr>
          </a:p>
          <a:p>
            <a:pPr lvl="0">
              <a:buFont typeface="Calibri" pitchFamily="34" charset="0"/>
              <a:buChar char="–"/>
            </a:pPr>
            <a:r>
              <a:rPr lang="ru-RU" sz="1600" b="1" i="1" dirty="0" smtClean="0">
                <a:solidFill>
                  <a:srgbClr val="28767A"/>
                </a:solidFill>
              </a:rPr>
              <a:t> отсутствие </a:t>
            </a:r>
            <a:r>
              <a:rPr lang="ru-RU" sz="1600" b="1" i="1" dirty="0">
                <a:solidFill>
                  <a:srgbClr val="28767A"/>
                </a:solidFill>
              </a:rPr>
              <a:t>системы сетевого взаимодействия; </a:t>
            </a:r>
            <a:endParaRPr lang="ru-RU" sz="1600" b="1" i="1" dirty="0" smtClean="0">
              <a:solidFill>
                <a:srgbClr val="28767A"/>
              </a:solidFill>
            </a:endParaRPr>
          </a:p>
          <a:p>
            <a:pPr lvl="0"/>
            <a:endParaRPr lang="ru-RU" sz="1600" b="1" i="1" dirty="0">
              <a:solidFill>
                <a:srgbClr val="28767A"/>
              </a:solidFill>
            </a:endParaRPr>
          </a:p>
          <a:p>
            <a:pPr lvl="0">
              <a:buFont typeface="Calibri" pitchFamily="34" charset="0"/>
              <a:buChar char="–"/>
            </a:pPr>
            <a:r>
              <a:rPr lang="ru-RU" sz="1600" b="1" i="1" dirty="0" smtClean="0">
                <a:solidFill>
                  <a:srgbClr val="28767A"/>
                </a:solidFill>
              </a:rPr>
              <a:t> низкая  </a:t>
            </a:r>
            <a:r>
              <a:rPr lang="ru-RU" sz="1600" b="1" i="1" dirty="0">
                <a:solidFill>
                  <a:srgbClr val="28767A"/>
                </a:solidFill>
              </a:rPr>
              <a:t>мотивация наставников; </a:t>
            </a:r>
            <a:endParaRPr lang="ru-RU" sz="1600" b="1" i="1" dirty="0" smtClean="0">
              <a:solidFill>
                <a:srgbClr val="28767A"/>
              </a:solidFill>
            </a:endParaRPr>
          </a:p>
          <a:p>
            <a:pPr lvl="0"/>
            <a:endParaRPr lang="ru-RU" sz="1600" b="1" i="1" dirty="0">
              <a:solidFill>
                <a:srgbClr val="28767A"/>
              </a:solidFill>
            </a:endParaRPr>
          </a:p>
          <a:p>
            <a:pPr>
              <a:buFont typeface="Calibri" pitchFamily="34" charset="0"/>
              <a:buChar char="–"/>
            </a:pPr>
            <a:r>
              <a:rPr lang="ru-RU" sz="1600" b="1" i="1" dirty="0" smtClean="0">
                <a:solidFill>
                  <a:srgbClr val="28767A"/>
                </a:solidFill>
              </a:rPr>
              <a:t> отсутствие </a:t>
            </a:r>
            <a:r>
              <a:rPr lang="ru-RU" sz="1600" b="1" i="1" dirty="0">
                <a:solidFill>
                  <a:srgbClr val="28767A"/>
                </a:solidFill>
              </a:rPr>
              <a:t>системы взаимодополняющих  мероприятий (формальных и </a:t>
            </a:r>
            <a:r>
              <a:rPr lang="ru-RU" sz="1600" b="1" i="1" dirty="0" err="1">
                <a:solidFill>
                  <a:srgbClr val="28767A"/>
                </a:solidFill>
              </a:rPr>
              <a:t>информальных</a:t>
            </a:r>
            <a:r>
              <a:rPr lang="ru-RU" sz="1600" b="1" i="1" dirty="0">
                <a:solidFill>
                  <a:srgbClr val="28767A"/>
                </a:solidFill>
              </a:rPr>
              <a:t>) по развитию специальных навыков наставников.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6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 bwMode="auto">
          <a:xfrm>
            <a:off x="5292081" y="4867260"/>
            <a:ext cx="3446878" cy="47017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/>
              <a:t>НАСТАВНИЧЕСТВО</a:t>
            </a:r>
            <a:endParaRPr lang="ru-RU" sz="2000" dirty="0"/>
          </a:p>
        </p:txBody>
      </p:sp>
      <p:pic>
        <p:nvPicPr>
          <p:cNvPr id="5122" name="Picture 6" descr="https://stroi.mos.ru/uploads/cache/main_image_thumb960/main_image/0001/59/e1c52cc52454d3dea6d082da4c02223685dc00f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0"/>
          <a:stretch>
            <a:fillRect/>
          </a:stretch>
        </p:blipFill>
        <p:spPr bwMode="auto">
          <a:xfrm>
            <a:off x="111185" y="3019700"/>
            <a:ext cx="1057795" cy="7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" descr="https://im0-tub-ru.yandex.net/i?id=d278f49e452fa6a0448d99993f034eda&amp;n=33&amp;w=284&amp;h=1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4047" r="7310" b="6686"/>
          <a:stretch>
            <a:fillRect/>
          </a:stretch>
        </p:blipFill>
        <p:spPr bwMode="auto">
          <a:xfrm>
            <a:off x="375718" y="4747321"/>
            <a:ext cx="1355604" cy="7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Заголовок 3"/>
          <p:cNvSpPr>
            <a:spLocks noGrp="1"/>
          </p:cNvSpPr>
          <p:nvPr>
            <p:ph type="title"/>
          </p:nvPr>
        </p:nvSpPr>
        <p:spPr>
          <a:xfrm>
            <a:off x="714375" y="857250"/>
            <a:ext cx="8229600" cy="8572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14363"/>
            <a:ext cx="9144000" cy="94242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982663">
              <a:defRPr/>
            </a:pPr>
            <a:r>
              <a:rPr lang="ru-RU" sz="2400" b="1" dirty="0">
                <a:solidFill>
                  <a:schemeClr val="bg1"/>
                </a:solidFill>
              </a:rPr>
              <a:t>Персонифицированная система повышения квалификации работников образования Республики Татарстан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6" y="764704"/>
            <a:ext cx="754383" cy="97284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5128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638892" y="45243"/>
            <a:ext cx="23352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1168980" y="3061779"/>
            <a:ext cx="1745833" cy="620712"/>
          </a:xfrm>
          <a:prstGeom prst="rect">
            <a:avLst/>
          </a:prstGeom>
          <a:solidFill>
            <a:srgbClr val="28767A"/>
          </a:solidFill>
          <a:ln w="28575">
            <a:solidFill>
              <a:srgbClr val="2A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БАЗА данных педагогов РТ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15816" y="4079685"/>
            <a:ext cx="3392088" cy="647700"/>
          </a:xfrm>
          <a:prstGeom prst="rect">
            <a:avLst/>
          </a:prstGeom>
          <a:solidFill>
            <a:srgbClr val="28767A"/>
          </a:solidFill>
          <a:ln w="28575">
            <a:solidFill>
              <a:srgbClr val="2A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МОНИТОРИНГ</a:t>
            </a:r>
          </a:p>
          <a:p>
            <a:pPr algn="ctr">
              <a:defRPr/>
            </a:pPr>
            <a:r>
              <a:rPr lang="ru-RU" sz="1200" dirty="0"/>
              <a:t>(выявление профессиональных дефицитов)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156176" y="2130576"/>
            <a:ext cx="2221417" cy="1047666"/>
          </a:xfrm>
          <a:prstGeom prst="rect">
            <a:avLst/>
          </a:prstGeom>
          <a:solidFill>
            <a:srgbClr val="28767A"/>
          </a:solidFill>
          <a:ln w="28575">
            <a:solidFill>
              <a:srgbClr val="2A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НЕФОРМАЛЬНОЕ: </a:t>
            </a:r>
            <a:endParaRPr lang="ru-RU" sz="1400" b="1" dirty="0" smtClean="0"/>
          </a:p>
          <a:p>
            <a:pPr algn="ctr">
              <a:defRPr/>
            </a:pPr>
            <a:r>
              <a:rPr lang="ru-RU" sz="1400" dirty="0" smtClean="0"/>
              <a:t>повышение </a:t>
            </a:r>
            <a:r>
              <a:rPr lang="ru-RU" sz="1400" dirty="0"/>
              <a:t>квалификации и </a:t>
            </a:r>
            <a:r>
              <a:rPr lang="ru-RU" sz="1400" dirty="0" smtClean="0"/>
              <a:t>переподготовка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158026" y="3284984"/>
            <a:ext cx="2217715" cy="1287065"/>
          </a:xfrm>
          <a:prstGeom prst="rect">
            <a:avLst/>
          </a:prstGeom>
          <a:solidFill>
            <a:srgbClr val="28767A"/>
          </a:solidFill>
          <a:ln w="28575">
            <a:solidFill>
              <a:srgbClr val="2A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ИНФОРМАЛЬНОЕ: </a:t>
            </a:r>
            <a:r>
              <a:rPr lang="ru-RU" sz="1400" dirty="0"/>
              <a:t>конференции, фестивали, семинары, мастер-классы, тренинги, конкурсы и др. </a:t>
            </a:r>
          </a:p>
        </p:txBody>
      </p:sp>
      <p:cxnSp>
        <p:nvCxnSpPr>
          <p:cNvPr id="55" name="Прямая со стрелкой 54"/>
          <p:cNvCxnSpPr/>
          <p:nvPr/>
        </p:nvCxnSpPr>
        <p:spPr bwMode="auto">
          <a:xfrm>
            <a:off x="2041896" y="3689954"/>
            <a:ext cx="0" cy="38973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2848134" y="2130576"/>
            <a:ext cx="3044825" cy="504825"/>
          </a:xfrm>
          <a:prstGeom prst="rect">
            <a:avLst/>
          </a:prstGeom>
          <a:solidFill>
            <a:srgbClr val="28767A"/>
          </a:solidFill>
          <a:ln>
            <a:solidFill>
              <a:srgbClr val="2A6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РЕЕСТР организаций ДПО</a:t>
            </a:r>
          </a:p>
        </p:txBody>
      </p:sp>
      <p:pic>
        <p:nvPicPr>
          <p:cNvPr id="5132" name="Picture 10" descr="https://www.syl.ru/misc/i/ai/366887/22021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37" y="1972247"/>
            <a:ext cx="956386" cy="95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Прямая со стрелкой 73"/>
          <p:cNvCxnSpPr/>
          <p:nvPr/>
        </p:nvCxnSpPr>
        <p:spPr>
          <a:xfrm>
            <a:off x="2158369" y="2452956"/>
            <a:ext cx="66675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748464" y="2654409"/>
            <a:ext cx="3994" cy="2092912"/>
          </a:xfrm>
          <a:prstGeom prst="line">
            <a:avLst/>
          </a:prstGeom>
          <a:ln w="28575">
            <a:solidFill>
              <a:srgbClr val="2A7E8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4" idx="3"/>
          </p:cNvCxnSpPr>
          <p:nvPr/>
        </p:nvCxnSpPr>
        <p:spPr>
          <a:xfrm flipV="1">
            <a:off x="8375741" y="3928516"/>
            <a:ext cx="372723" cy="1"/>
          </a:xfrm>
          <a:prstGeom prst="line">
            <a:avLst/>
          </a:prstGeom>
          <a:ln w="19050">
            <a:solidFill>
              <a:srgbClr val="2A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3491880" y="2654409"/>
            <a:ext cx="0" cy="14079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8375740" y="2654408"/>
            <a:ext cx="372723" cy="1"/>
          </a:xfrm>
          <a:prstGeom prst="line">
            <a:avLst/>
          </a:prstGeom>
          <a:ln w="19050">
            <a:solidFill>
              <a:srgbClr val="2A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5002197" y="4727385"/>
            <a:ext cx="3750262" cy="19936"/>
          </a:xfrm>
          <a:prstGeom prst="straightConnector1">
            <a:avLst/>
          </a:prstGeom>
          <a:ln w="19050">
            <a:solidFill>
              <a:srgbClr val="2A7E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1979974" y="5141266"/>
            <a:ext cx="1690290" cy="234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5364088" y="2897981"/>
            <a:ext cx="79579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5364088" y="3573016"/>
            <a:ext cx="79978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364088" y="2654409"/>
            <a:ext cx="0" cy="91860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98" idx="3"/>
            <a:endCxn id="51" idx="1"/>
          </p:cNvCxnSpPr>
          <p:nvPr/>
        </p:nvCxnSpPr>
        <p:spPr>
          <a:xfrm flipV="1">
            <a:off x="4951741" y="5102346"/>
            <a:ext cx="340340" cy="1548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8" descr="http://4.bp.blogspot.com/-bgvoAm8EFHY/TgRiUjRXE4I/AAAAAAAAACg/OZhicfzY8zQ/s1600/business_man_and_woman_800_clr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2"/>
          <a:stretch/>
        </p:blipFill>
        <p:spPr bwMode="auto">
          <a:xfrm>
            <a:off x="3672288" y="4395157"/>
            <a:ext cx="1279453" cy="14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" name="Прямая соединительная линия 92"/>
          <p:cNvCxnSpPr/>
          <p:nvPr/>
        </p:nvCxnSpPr>
        <p:spPr>
          <a:xfrm flipV="1">
            <a:off x="1979974" y="4747321"/>
            <a:ext cx="2024" cy="41737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809341"/>
            <a:ext cx="731166" cy="97148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03804" y="1024784"/>
            <a:ext cx="761979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РЕЗУЛЬТАТЫ ОПРОСА РУКОВОДИТЕЛЕЙ </a:t>
            </a: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70457060"/>
              </p:ext>
            </p:extLst>
          </p:nvPr>
        </p:nvGraphicFramePr>
        <p:xfrm>
          <a:off x="4779560" y="1827747"/>
          <a:ext cx="4308377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7975" y="2950647"/>
            <a:ext cx="455660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2A7E82"/>
              </a:solidFill>
            </a:endParaRPr>
          </a:p>
          <a:p>
            <a:pPr marL="285750" lvl="0" indent="-285750" algn="just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рост профессионального мастерства педагогического коллектива;</a:t>
            </a:r>
          </a:p>
          <a:p>
            <a:pPr marL="285750" lvl="0" indent="-285750" algn="just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следование общим целям и интересам образовательной организации;</a:t>
            </a:r>
          </a:p>
          <a:p>
            <a:pPr marL="285750" lvl="0" indent="-285750" algn="just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развитие личностно ориентированных отношений между коллегами-учителями</a:t>
            </a:r>
            <a:r>
              <a:rPr lang="ru-RU" dirty="0" smtClean="0">
                <a:solidFill>
                  <a:srgbClr val="2A7E82"/>
                </a:solidFill>
              </a:rPr>
              <a:t>;</a:t>
            </a:r>
            <a:endParaRPr lang="ru-RU" dirty="0">
              <a:solidFill>
                <a:srgbClr val="2A7E8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504" y="4941168"/>
            <a:ext cx="8415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Calibri" pitchFamily="34" charset="0"/>
              <a:buChar char="–"/>
            </a:pPr>
            <a:r>
              <a:rPr lang="ru-RU" dirty="0">
                <a:solidFill>
                  <a:srgbClr val="2A7E82"/>
                </a:solidFill>
              </a:rPr>
              <a:t>формирование </a:t>
            </a:r>
            <a:r>
              <a:rPr lang="ru-RU" dirty="0" smtClean="0">
                <a:solidFill>
                  <a:srgbClr val="2A7E82"/>
                </a:solidFill>
              </a:rPr>
              <a:t>ответственности </a:t>
            </a:r>
            <a:r>
              <a:rPr lang="ru-RU" dirty="0">
                <a:solidFill>
                  <a:srgbClr val="2A7E82"/>
                </a:solidFill>
              </a:rPr>
              <a:t>за </a:t>
            </a:r>
            <a:r>
              <a:rPr lang="ru-RU" dirty="0" smtClean="0">
                <a:solidFill>
                  <a:srgbClr val="2A7E82"/>
                </a:solidFill>
              </a:rPr>
              <a:t>профессиональную </a:t>
            </a:r>
            <a:r>
              <a:rPr lang="ru-RU" dirty="0">
                <a:solidFill>
                  <a:srgbClr val="2A7E82"/>
                </a:solidFill>
              </a:rPr>
              <a:t>адаптацию молодых учителей;</a:t>
            </a:r>
          </a:p>
          <a:p>
            <a:pPr marL="285750" lvl="0" indent="-285750" algn="just">
              <a:buFont typeface="Calibri" pitchFamily="34" charset="0"/>
              <a:buChar char="–"/>
            </a:pPr>
            <a:r>
              <a:rPr lang="ru-RU">
                <a:solidFill>
                  <a:srgbClr val="2A7E82"/>
                </a:solidFill>
              </a:rPr>
              <a:t>увеличение </a:t>
            </a:r>
            <a:r>
              <a:rPr lang="ru-RU" smtClean="0">
                <a:solidFill>
                  <a:srgbClr val="2A7E82"/>
                </a:solidFill>
              </a:rPr>
              <a:t>количества молодых </a:t>
            </a:r>
            <a:r>
              <a:rPr lang="ru-RU" dirty="0">
                <a:solidFill>
                  <a:srgbClr val="2A7E82"/>
                </a:solidFill>
              </a:rPr>
              <a:t>учителей в образовательных организациях Республики Татарстан.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8104" y="4268964"/>
            <a:ext cx="275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Оценка </a:t>
            </a:r>
            <a:r>
              <a:rPr lang="ru-RU" sz="1200" dirty="0"/>
              <a:t>наставнической </a:t>
            </a:r>
            <a:r>
              <a:rPr lang="ru-RU" sz="1200" dirty="0" smtClean="0"/>
              <a:t>деятельности </a:t>
            </a:r>
          </a:p>
          <a:p>
            <a:pPr algn="ctr"/>
            <a:r>
              <a:rPr lang="ru-RU" sz="1200" dirty="0" smtClean="0"/>
              <a:t>руководителями школ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702" y="2459504"/>
            <a:ext cx="4878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A7E82"/>
                </a:solidFill>
              </a:rPr>
              <a:t>Эффективность наставнической деятельности проявляется в следующем:</a:t>
            </a:r>
          </a:p>
        </p:txBody>
      </p:sp>
    </p:spTree>
    <p:extLst>
      <p:ext uri="{BB962C8B-B14F-4D97-AF65-F5344CB8AC3E}">
        <p14:creationId xmlns:p14="http://schemas.microsoft.com/office/powerpoint/2010/main" val="40929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038388"/>
              </p:ext>
            </p:extLst>
          </p:nvPr>
        </p:nvGraphicFramePr>
        <p:xfrm>
          <a:off x="0" y="1783275"/>
          <a:ext cx="3296229" cy="221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737152"/>
              </p:ext>
            </p:extLst>
          </p:nvPr>
        </p:nvGraphicFramePr>
        <p:xfrm>
          <a:off x="121659" y="4293096"/>
          <a:ext cx="3514237" cy="239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04664"/>
            <a:ext cx="9143999" cy="801618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   </a:t>
            </a:r>
            <a:r>
              <a:rPr lang="ru-RU" sz="2800" b="1" dirty="0" smtClean="0">
                <a:solidFill>
                  <a:schemeClr val="bg1"/>
                </a:solidFill>
              </a:rPr>
              <a:t>Молодые педагоги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905"/>
            <a:ext cx="592394" cy="840959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052" name="Picture 4" descr="http://id-hr.com/wp-content/uploads/2018/09/T-19-1030x1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0" b="19155"/>
          <a:stretch/>
        </p:blipFill>
        <p:spPr bwMode="auto">
          <a:xfrm>
            <a:off x="3314564" y="1206282"/>
            <a:ext cx="5852364" cy="56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125" y="1360121"/>
            <a:ext cx="28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Закрепление молодых педагогов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образовательных организациях 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792329">
            <a:off x="5185808" y="1725245"/>
            <a:ext cx="2109875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тчетная документация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792329">
            <a:off x="3129847" y="3248979"/>
            <a:ext cx="1811521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Р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абочая программа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792329">
            <a:off x="3275536" y="1739935"/>
            <a:ext cx="3347379" cy="74811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ланирование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и проведение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урока по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ФГОС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792329">
            <a:off x="3052333" y="4175530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заимодействие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с родителями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792329">
            <a:off x="3230286" y="2297365"/>
            <a:ext cx="1835399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У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правление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классом</a:t>
            </a:r>
          </a:p>
        </p:txBody>
      </p:sp>
      <p:pic>
        <p:nvPicPr>
          <p:cNvPr id="17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32240" y="18019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792329">
            <a:off x="2400946" y="4535569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ежпредметная интеграция 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792329">
            <a:off x="2851841" y="5549296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аучная профориентация 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30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71" y="2339700"/>
            <a:ext cx="6552728" cy="454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114" y="743426"/>
            <a:ext cx="9144001" cy="908966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2" y="787649"/>
            <a:ext cx="636613" cy="864743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110634" y="836712"/>
            <a:ext cx="8001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Э</a:t>
            </a:r>
            <a:r>
              <a:rPr lang="ru-RU" sz="2400" b="1" dirty="0" smtClean="0">
                <a:solidFill>
                  <a:schemeClr val="bg1"/>
                </a:solidFill>
              </a:rPr>
              <a:t>ЛЕКТРОННЫЙ РЕСУРС «Школа наставничества»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92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66704" y="138895"/>
            <a:ext cx="23352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AutoShape 23" descr="https://apf.mail.ru/cgi-bin/readmsg/2f854e228c2e612b.jpg?id=15616456560121932703%3B0%3B7&amp;x-email=ytv%40list.ru&amp;exif=1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290" name="Picture 2" descr="http://qrcoder.ru/code/?http%3A%2F%2Firort.ru%2Fnode%2F1037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89" y="5013174"/>
            <a:ext cx="1648563" cy="16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22697" r="70868" b="44508"/>
          <a:stretch/>
        </p:blipFill>
        <p:spPr bwMode="auto">
          <a:xfrm>
            <a:off x="279812" y="2060848"/>
            <a:ext cx="3902719" cy="243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807" y="4613925"/>
            <a:ext cx="5286305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«Наставником может быть каждый для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каждого!»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1307" y="2025477"/>
            <a:ext cx="4310793" cy="193899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rgbClr val="28767A"/>
                </a:solidFill>
              </a:rPr>
              <a:t>ПЕРСОНАЛИЗАЦИЯ</a:t>
            </a:r>
          </a:p>
          <a:p>
            <a:pPr marL="342900" indent="-34290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rgbClr val="28767A"/>
                </a:solidFill>
              </a:rPr>
              <a:t>ЦЕЛЕСООБРАЗНОСТЬ</a:t>
            </a:r>
          </a:p>
          <a:p>
            <a:pPr marL="342900" indent="-34290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rgbClr val="28767A"/>
                </a:solidFill>
              </a:rPr>
              <a:t>ГИБКОСТЬ</a:t>
            </a:r>
          </a:p>
          <a:p>
            <a:pPr marL="342900" indent="-34290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rgbClr val="28767A"/>
                </a:solidFill>
              </a:rPr>
              <a:t>АДАПТИВНОСТЬ</a:t>
            </a:r>
          </a:p>
          <a:p>
            <a:pPr marL="342900" indent="-342900">
              <a:buFont typeface="Calibri" pitchFamily="34" charset="0"/>
              <a:buChar char="–"/>
            </a:pPr>
            <a:r>
              <a:rPr lang="ru-RU" sz="2400" b="1" dirty="0" smtClean="0">
                <a:solidFill>
                  <a:srgbClr val="28767A"/>
                </a:solidFill>
              </a:rPr>
              <a:t>ИНТЕРАКТИВНОСТЬ</a:t>
            </a:r>
            <a:endParaRPr lang="ru-RU" sz="2400" b="1" dirty="0">
              <a:solidFill>
                <a:srgbClr val="28767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5457" y="5588563"/>
            <a:ext cx="4229707" cy="3693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УЧИТЕЛЬ - УЧИТЕЛЮ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85457" y="5085184"/>
            <a:ext cx="4189310" cy="3693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ШКОЛА - ШКОЛЕ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7279</TotalTime>
  <Words>791</Words>
  <Application>Microsoft Office PowerPoint</Application>
  <PresentationFormat>Экран (4:3)</PresentationFormat>
  <Paragraphs>189</Paragraphs>
  <Slides>20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Candara</vt:lpstr>
      <vt:lpstr>Open Sans</vt:lpstr>
      <vt:lpstr>Times New Roman</vt:lpstr>
      <vt:lpstr>Wingdings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автономное образовательное учреждение дополнительного профессионального образования  «ИНСТИТУТ РАЗВИТИЯ ОБРАЗОВАНИЯ РЕСПУБЛИКИ ТАТАРСТАН»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Яковенко</dc:creator>
  <cp:lastModifiedBy>irort</cp:lastModifiedBy>
  <cp:revision>422</cp:revision>
  <cp:lastPrinted>2020-02-26T14:02:44Z</cp:lastPrinted>
  <dcterms:created xsi:type="dcterms:W3CDTF">2018-06-09T04:04:21Z</dcterms:created>
  <dcterms:modified xsi:type="dcterms:W3CDTF">2020-10-16T08:59:17Z</dcterms:modified>
</cp:coreProperties>
</file>