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392" r:id="rId4"/>
    <p:sldId id="406" r:id="rId5"/>
    <p:sldId id="417" r:id="rId6"/>
    <p:sldId id="415" r:id="rId7"/>
    <p:sldId id="416" r:id="rId8"/>
    <p:sldId id="371" r:id="rId9"/>
  </p:sldIdLst>
  <p:sldSz cx="12192000" cy="6858000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640FAE-2CFD-4D5E-AC95-22F732C3A1C9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BF6F-FA38-4A74-A382-97EEB40DAFD3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07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51C952-5332-42C8-82DF-F8C5799596E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35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9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9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70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8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4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6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DE48-62CD-42E7-86BE-626125342247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3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3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42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7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FA5105-A5CB-49F5-AD82-0C2BA50D24D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2961-CB95-41C8-BE7E-63696F962CEB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0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19D4-ED4C-41FE-A0BB-D38E931A0316}" type="datetime1">
              <a:rPr lang="ru-RU" smtClean="0"/>
              <a:t>15.08.2022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7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58AC-B998-4312-B2FC-CF0C625DF997}" type="datetime1">
              <a:rPr lang="ru-RU" smtClean="0"/>
              <a:t>15.08.2022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7737-3DD7-48A4-82A0-FCC8BA281A88}" type="datetime1">
              <a:rPr lang="ru-RU" smtClean="0"/>
              <a:t>15.08.2022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6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493988-AF00-4D20-8FE4-7FD76382BE51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3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A042-270D-47C3-BC46-D2C485A74292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7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83F4A59-3D3D-4624-8DA3-37BB37C70AD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86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64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3DB9A3C2-704F-44B0-AE89-276571BCD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514" y="2940819"/>
            <a:ext cx="9144000" cy="237626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B0CE4A09-D883-4C16-B1EB-630C55754FC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2764" y="1268414"/>
            <a:ext cx="1006475" cy="1349375"/>
          </a:xfrm>
        </p:spPr>
      </p:pic>
      <p:sp>
        <p:nvSpPr>
          <p:cNvPr id="2052" name="Заголовок 2">
            <a:extLst>
              <a:ext uri="{FF2B5EF4-FFF2-40B4-BE49-F238E27FC236}">
                <a16:creationId xmlns:a16="http://schemas.microsoft.com/office/drawing/2014/main" id="{DB3F708B-64B2-4591-886E-2AF04408EC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3389" y="333375"/>
            <a:ext cx="8785225" cy="935038"/>
          </a:xfrm>
        </p:spPr>
        <p:txBody>
          <a:bodyPr/>
          <a:lstStyle/>
          <a:p>
            <a:pPr eaLnBrk="1" hangingPunct="1"/>
            <a:r>
              <a:rPr lang="ru-RU" altLang="ru-RU" sz="1400" b="1" dirty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a:t>
            </a:r>
          </a:p>
        </p:txBody>
      </p:sp>
      <p:sp>
        <p:nvSpPr>
          <p:cNvPr id="2053" name="Заголовок 1">
            <a:extLst>
              <a:ext uri="{FF2B5EF4-FFF2-40B4-BE49-F238E27FC236}">
                <a16:creationId xmlns:a16="http://schemas.microsoft.com/office/drawing/2014/main" id="{4AB4E3DC-7035-45B5-9EB2-03667BE4A439}"/>
              </a:ext>
            </a:extLst>
          </p:cNvPr>
          <p:cNvSpPr txBox="1">
            <a:spLocks/>
          </p:cNvSpPr>
          <p:nvPr/>
        </p:nvSpPr>
        <p:spPr bwMode="auto">
          <a:xfrm>
            <a:off x="1775521" y="3106193"/>
            <a:ext cx="83534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2.2. Система обеспечения профессионального развития педагогических работников</a:t>
            </a: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3526020F-13D3-4F16-9B3E-DDA518180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805488"/>
            <a:ext cx="8215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2A6A6C"/>
                </a:solidFill>
                <a:latin typeface="Calibri" panose="020F0502020204030204" pitchFamily="34" charset="0"/>
              </a:rPr>
              <a:t>Гафурова Гульнара Идрисовна, </a:t>
            </a:r>
          </a:p>
          <a:p>
            <a:pPr algn="ctr" eaLnBrk="1" hangingPunct="1"/>
            <a:r>
              <a:rPr lang="ru-RU" altLang="ru-RU" dirty="0">
                <a:solidFill>
                  <a:srgbClr val="2A6A6C"/>
                </a:solidFill>
                <a:latin typeface="Calibri" panose="020F0502020204030204" pitchFamily="34" charset="0"/>
              </a:rPr>
              <a:t>начальник учебно-организационного отдела ГАОУ ДПО ИРО РТ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0694"/>
            <a:ext cx="11029616" cy="988332"/>
          </a:xfrm>
        </p:spPr>
        <p:txBody>
          <a:bodyPr>
            <a:normAutofit fontScale="90000"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2.2. Система обеспечения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профессионального развития педагогических работников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2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E80A1A6-12DF-4251-863A-4B40E1041DEE}"/>
              </a:ext>
            </a:extLst>
          </p:cNvPr>
          <p:cNvSpPr/>
          <p:nvPr/>
        </p:nvSpPr>
        <p:spPr>
          <a:xfrm>
            <a:off x="310971" y="1827909"/>
            <a:ext cx="10836258" cy="4411782"/>
          </a:xfrm>
          <a:prstGeom prst="rect">
            <a:avLst/>
          </a:prstGeom>
        </p:spPr>
        <p:txBody>
          <a:bodyPr/>
          <a:lstStyle/>
          <a:p>
            <a:pPr marL="171450" lvl="1">
              <a:spcAft>
                <a:spcPts val="600"/>
              </a:spcAft>
            </a:pPr>
            <a:r>
              <a:rPr lang="ru-RU" dirty="0">
                <a:solidFill>
                  <a:schemeClr val="tx2"/>
                </a:solidFill>
              </a:rPr>
              <a:t>Трек 1. Плановое повышение профессионального мастерства педагогических работников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реализации мер, направленных на создание и функционирование центров непрерывного повышения профессионального мастерства педагогических работников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реализации мер по развитию «горизонтального обучения», наставничества и менторства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реализации мер по вовлечению педагогов в экспертную деятельность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проведении мероприятий, направленных на обновление дополнительных профессиональных программ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реализации мер по развитию цифровой образовательной среды дополнительного профессионального образования педагогических работников</a:t>
            </a:r>
          </a:p>
          <a:p>
            <a:pPr marL="171450" lvl="1">
              <a:spcAft>
                <a:spcPts val="600"/>
              </a:spcAft>
            </a:pPr>
            <a:r>
              <a:rPr lang="ru-RU">
                <a:solidFill>
                  <a:schemeClr val="tx2"/>
                </a:solidFill>
              </a:rPr>
              <a:t>Трек 2. Устранение </a:t>
            </a:r>
            <a:r>
              <a:rPr lang="ru-RU" dirty="0">
                <a:solidFill>
                  <a:schemeClr val="tx2"/>
                </a:solidFill>
              </a:rPr>
              <a:t>дефицита педагогических кадров</a:t>
            </a: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Полный управленческий цикл</a:t>
            </a:r>
          </a:p>
          <a:p>
            <a:pPr fontAlgn="ctr"/>
            <a:r>
              <a:rPr lang="ru-RU" dirty="0">
                <a:solidFill>
                  <a:schemeClr val="tx2"/>
                </a:solidFill>
              </a:rPr>
              <a:t>   Трек 3. Повышение квалификации педагогических работников в рамках реализации приоритетных федеральных программ </a:t>
            </a:r>
          </a:p>
          <a:p>
            <a:pPr marL="171450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проведении мероприятий по информированию педагогического сообщества о новых тенденциях в сфере образования, задачах и требованиях к профессиональной компетентности педагогических работников</a:t>
            </a:r>
            <a:endParaRPr lang="ru-RU" sz="1400" dirty="0"/>
          </a:p>
          <a:p>
            <a:pPr marL="171450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Содействие региону в повышении квалификации педагогических работников в рамках реализации приоритетных федеральных программ</a:t>
            </a:r>
            <a:endParaRPr lang="ru-RU" sz="1400" dirty="0"/>
          </a:p>
          <a:p>
            <a:pPr lvl="1" indent="-285750">
              <a:lnSpc>
                <a:spcPct val="150000"/>
              </a:lnSpc>
              <a:spcAft>
                <a:spcPts val="600"/>
              </a:spcAft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lvl="1" indent="-285750">
              <a:spcAft>
                <a:spcPts val="600"/>
              </a:spcAft>
              <a:buChar char="•"/>
            </a:pPr>
            <a:br>
              <a:rPr lang="ru-RU" dirty="0">
                <a:solidFill>
                  <a:schemeClr val="tx2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67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46462"/>
            <a:ext cx="11029616" cy="411188"/>
          </a:xfrm>
        </p:spPr>
        <p:txBody>
          <a:bodyPr anchor="t"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функция «меры в рамках регионального цикла»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F7049-5EE1-4E1A-91D9-D0CBA1A62646}" type="slidenum">
              <a:rPr kumimoji="0" lang="ru-RU" sz="900" b="1" i="0" u="none" strike="noStrike" kern="1200" cap="none" spc="0" normalizeH="0" baseline="0" noProof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900" b="1" i="0" u="none" strike="noStrike" kern="1200" cap="none" spc="0" normalizeH="0" baseline="0" noProof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53287A3-E86D-4BFC-BC39-2A8942098FE0}"/>
              </a:ext>
            </a:extLst>
          </p:cNvPr>
          <p:cNvSpPr/>
          <p:nvPr/>
        </p:nvSpPr>
        <p:spPr>
          <a:xfrm>
            <a:off x="366535" y="957649"/>
            <a:ext cx="11029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Принятие муниципальных мер в рамках реализации регионального управленческого цикла: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− фактическое обеспечение организации и реализации мер: 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информирование ОО о сроках и содержании, детализация проведения мероприятий в зависимости от муниципальных особенностей; </a:t>
            </a:r>
          </a:p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− соответствие мероприятий региональному комплексу мер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D3B9150-959A-48C6-AD9C-6603DBFC3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55830"/>
              </p:ext>
            </p:extLst>
          </p:nvPr>
        </p:nvGraphicFramePr>
        <p:xfrm>
          <a:off x="292537" y="2106715"/>
          <a:ext cx="11476469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568">
                  <a:extLst>
                    <a:ext uri="{9D8B030D-6E8A-4147-A177-3AD203B41FA5}">
                      <a16:colId xmlns:a16="http://schemas.microsoft.com/office/drawing/2014/main" val="1136292609"/>
                    </a:ext>
                  </a:extLst>
                </a:gridCol>
                <a:gridCol w="7081901">
                  <a:extLst>
                    <a:ext uri="{9D8B030D-6E8A-4147-A177-3AD203B41FA5}">
                      <a16:colId xmlns:a16="http://schemas.microsoft.com/office/drawing/2014/main" val="1914256049"/>
                    </a:ext>
                  </a:extLst>
                </a:gridCol>
              </a:tblGrid>
              <a:tr h="28963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Механизм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трека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001812"/>
                  </a:ext>
                </a:extLst>
              </a:tr>
              <a:tr h="66446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2"/>
                          </a:solidFill>
                        </a:rPr>
                        <a:t>2.2.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Система обеспечения профессионального развития педагогических работников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- Плановое повышение профессионального мастерства педагогических работников</a:t>
                      </a:r>
                    </a:p>
                    <a:p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- Повышение квалификации педагогических работников в рамках реализации приоритетных федеральных программ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384844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4C0639-A33D-4486-93A8-CEAD303272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4" r="661"/>
          <a:stretch/>
        </p:blipFill>
        <p:spPr>
          <a:xfrm>
            <a:off x="1095558" y="3329087"/>
            <a:ext cx="8588257" cy="1585926"/>
          </a:xfrm>
          <a:prstGeom prst="rect">
            <a:avLst/>
          </a:prstGeom>
          <a:ln>
            <a:solidFill>
              <a:schemeClr val="tx2">
                <a:lumMod val="65000"/>
                <a:lumOff val="35000"/>
              </a:schemeClr>
            </a:solidFill>
          </a:ln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135B6C6-D4D6-4CAE-98DB-B879F126E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9480"/>
              </p:ext>
            </p:extLst>
          </p:nvPr>
        </p:nvGraphicFramePr>
        <p:xfrm>
          <a:off x="1095558" y="4939701"/>
          <a:ext cx="8588260" cy="138156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17652">
                  <a:extLst>
                    <a:ext uri="{9D8B030D-6E8A-4147-A177-3AD203B41FA5}">
                      <a16:colId xmlns:a16="http://schemas.microsoft.com/office/drawing/2014/main" val="4186110587"/>
                    </a:ext>
                  </a:extLst>
                </a:gridCol>
                <a:gridCol w="1717652">
                  <a:extLst>
                    <a:ext uri="{9D8B030D-6E8A-4147-A177-3AD203B41FA5}">
                      <a16:colId xmlns:a16="http://schemas.microsoft.com/office/drawing/2014/main" val="988662458"/>
                    </a:ext>
                  </a:extLst>
                </a:gridCol>
                <a:gridCol w="1717652">
                  <a:extLst>
                    <a:ext uri="{9D8B030D-6E8A-4147-A177-3AD203B41FA5}">
                      <a16:colId xmlns:a16="http://schemas.microsoft.com/office/drawing/2014/main" val="3427693305"/>
                    </a:ext>
                  </a:extLst>
                </a:gridCol>
                <a:gridCol w="1717652">
                  <a:extLst>
                    <a:ext uri="{9D8B030D-6E8A-4147-A177-3AD203B41FA5}">
                      <a16:colId xmlns:a16="http://schemas.microsoft.com/office/drawing/2014/main" val="1175124740"/>
                    </a:ext>
                  </a:extLst>
                </a:gridCol>
                <a:gridCol w="1717652">
                  <a:extLst>
                    <a:ext uri="{9D8B030D-6E8A-4147-A177-3AD203B41FA5}">
                      <a16:colId xmlns:a16="http://schemas.microsoft.com/office/drawing/2014/main" val="1877175621"/>
                    </a:ext>
                  </a:extLst>
                </a:gridCol>
              </a:tblGrid>
              <a:tr h="13815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Подтверждающие документы 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по конкретным мерам</a:t>
                      </a:r>
                    </a:p>
                    <a:p>
                      <a:pPr algn="ctr"/>
                      <a:r>
                        <a:rPr lang="ru-RU" sz="1050" b="0" dirty="0">
                          <a:solidFill>
                            <a:schemeClr val="tx2"/>
                          </a:solidFill>
                        </a:rPr>
                        <a:t>(программы семинаров, протоколы, приказы, мониторинги и т.д.)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Любой муниципальный документ имеет свою специфику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Указываем конкретные сроки (не «в течение года»)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Смотрим сайт </a:t>
                      </a:r>
                    </a:p>
                    <a:p>
                      <a:pPr algn="ctr"/>
                      <a:r>
                        <a:rPr lang="ru-RU" sz="1100" dirty="0" err="1">
                          <a:solidFill>
                            <a:schemeClr val="tx2"/>
                          </a:solidFill>
                        </a:rPr>
                        <a:t>МОиН</a:t>
                      </a:r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 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2"/>
                          </a:solidFill>
                        </a:rPr>
                        <a:t>Содержание должно соответствовать смыслу трека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53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25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FB9CA-42DE-429C-9C42-39ED0BF8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54717"/>
            <a:ext cx="11029616" cy="365125"/>
          </a:xfrm>
        </p:spPr>
        <p:txBody>
          <a:bodyPr>
            <a:normAutofit fontScale="90000"/>
          </a:bodyPr>
          <a:lstStyle/>
          <a:p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2.2. </a:t>
            </a:r>
            <a:r>
              <a:rPr lang="ru-RU" sz="1800" dirty="0">
                <a:solidFill>
                  <a:schemeClr val="tx2"/>
                </a:solidFill>
              </a:rPr>
              <a:t>Система обеспечения профессионального развития педагогических работников</a:t>
            </a:r>
            <a:br>
              <a:rPr lang="ru-RU" b="1" dirty="0">
                <a:solidFill>
                  <a:schemeClr val="tx2"/>
                </a:solidFill>
              </a:rPr>
            </a:br>
            <a:endParaRPr lang="ru-RU" dirty="0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FDA15526-748A-41C1-9E90-3A5743C3A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8040"/>
              </p:ext>
            </p:extLst>
          </p:nvPr>
        </p:nvGraphicFramePr>
        <p:xfrm>
          <a:off x="491704" y="1024753"/>
          <a:ext cx="11378243" cy="5828164"/>
        </p:xfrm>
        <a:graphic>
          <a:graphicData uri="http://schemas.openxmlformats.org/drawingml/2006/table">
            <a:tbl>
              <a:tblPr/>
              <a:tblGrid>
                <a:gridCol w="4920086">
                  <a:extLst>
                    <a:ext uri="{9D8B030D-6E8A-4147-A177-3AD203B41FA5}">
                      <a16:colId xmlns:a16="http://schemas.microsoft.com/office/drawing/2014/main" val="2211659915"/>
                    </a:ext>
                  </a:extLst>
                </a:gridCol>
                <a:gridCol w="6458157">
                  <a:extLst>
                    <a:ext uri="{9D8B030D-6E8A-4147-A177-3AD203B41FA5}">
                      <a16:colId xmlns:a16="http://schemas.microsoft.com/office/drawing/2014/main" val="1562556039"/>
                    </a:ext>
                  </a:extLst>
                </a:gridCol>
              </a:tblGrid>
              <a:tr h="3218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Плановое повышение профессионального мастерства педагогических работников</a:t>
                      </a:r>
                    </a:p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404836"/>
                  </a:ext>
                </a:extLst>
              </a:tr>
              <a:tr h="1752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муниципальных мер в рамках реализации регионального управленческого цикла</a:t>
                      </a:r>
                    </a:p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57158"/>
                  </a:ext>
                </a:extLst>
              </a:tr>
              <a:tr h="791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региону в реализации мер, направленных на создание и функционирование центров непрерывного повышения профессионального мастерства педагогических работников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Соглашение о сотрудничестве и взаимодействии МОиН РТ, ЦНППМ, ИРО, ЦОПМКП с МР (ссылка 1). Программы семинаров, консультаций и иных мероприятий в рамках этого Соглашения. 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Приказы по результатам апробации диагностики профессиональных дефицитов педагогов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общеобразовательных учреждений.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601896"/>
                  </a:ext>
                </a:extLst>
              </a:tr>
              <a:tr h="483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региону в реализации мер по развитию «горизонтального обучения», наставничества и менторства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Программы семинаров, проводимых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метод.объединениями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отчеты по работе «Школы молодого педагога», «Школы наставничества», приказы по подготовке к профессиональным конкурсам. Приказ о проведении муниципального семинара для заместителей директоров по наставничеству, приказ о назначении муниципального координатора по наставничеству. Приказ о внедрении системы (целевой модели) наставничества в общеобразовательных организациях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027853"/>
                  </a:ext>
                </a:extLst>
              </a:tr>
              <a:tr h="453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региону в реализации мер по вовлечению педагогов в экспертную деятельность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Приказы по вовлечению педагогов в экспертную деятельность по ГИА, олимпиадам, ДПП, аттестации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327455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региону в проведении мероприятий, направленных на обновление дополнительных профессиональных программ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Соглашение о сотрудничестве и взаимодействии МОиН РТ, ЦНППМ, ИРО, ЦОПМКП с МР (ссылка 1). 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Приказы по результатам апробации диагностики профессиональных дефицитов педагогов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общеобразовательных учреждений. Муниципальный приказ об организации работы с модулем 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«Повышение квалификации работников образования» в государственной информационной системе</a:t>
                      </a:r>
                    </a:p>
                    <a:p>
                      <a:pPr algn="l" fontAlgn="t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«Электронное образование Республики Татарстан»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34720"/>
                  </a:ext>
                </a:extLst>
              </a:tr>
              <a:tr h="284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Содействие региону в реализации мер по развитию цифровой образовательной среды дополнительного профессионального образования педагогических работников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Приказы по обучившимся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55200"/>
                  </a:ext>
                </a:extLst>
              </a:tr>
              <a:tr h="3051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Плановое повышение профессионального мастерства педагогических работников</a:t>
                      </a:r>
                    </a:p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748403"/>
                  </a:ext>
                </a:extLst>
              </a:tr>
              <a:tr h="3051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муниципальных мер в рамках реализации регионального управленческого цикла</a:t>
                      </a:r>
                    </a:p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7" marR="2037" marT="2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64186"/>
                  </a:ext>
                </a:extLst>
              </a:tr>
              <a:tr h="305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Содействие региону в проведении мероприятий по информированию педагогического сообщества о новых тенденциях в сфере образования, задачах и требованиях к профессиональной компетентности педагогических работников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Протоколы заседаний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метод.объединений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, руководителей ОО, программы семинаров на которых были освещены новые тенденции в сфере образования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58400"/>
                  </a:ext>
                </a:extLst>
              </a:tr>
              <a:tr h="305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Содействие региону в повышении квалификации педагогических работников в рамках реализации приоритетных федеральных программ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Приказы или выписки из приказов по обучившимся в рамках реализации приоритетных федеральных программ</a:t>
                      </a:r>
                    </a:p>
                  </a:txBody>
                  <a:tcPr marL="2037" marR="2037" marT="2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0402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F7B4A8-1443-4823-8942-AE79D380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2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62" y="582345"/>
            <a:ext cx="11029616" cy="1013800"/>
          </a:xfrm>
        </p:spPr>
        <p:txBody>
          <a:bodyPr>
            <a:normAutofit fontScale="90000"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критерии оценки по полному управленческому циклу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Трек</a:t>
            </a:r>
            <a:r>
              <a:rPr lang="ru-RU" sz="2400" dirty="0">
                <a:solidFill>
                  <a:schemeClr val="tx2"/>
                </a:solidFill>
              </a:rPr>
              <a:t> 2. </a:t>
            </a:r>
            <a:r>
              <a:rPr lang="ru-RU" sz="2000" dirty="0">
                <a:solidFill>
                  <a:schemeClr val="tx2"/>
                </a:solidFill>
              </a:rPr>
              <a:t>Устранение дефицита педагогических кадров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5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8A6C8F-78D0-44D7-BC1E-E1DBB6EE8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16" y="2600317"/>
            <a:ext cx="4661072" cy="3720945"/>
          </a:xfrm>
          <a:prstGeom prst="rect">
            <a:avLst/>
          </a:prstGeom>
        </p:spPr>
      </p:pic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D141CFF7-3AAB-40D3-B14D-6663C7AAB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777861"/>
              </p:ext>
            </p:extLst>
          </p:nvPr>
        </p:nvGraphicFramePr>
        <p:xfrm>
          <a:off x="4710024" y="2585416"/>
          <a:ext cx="7643002" cy="37507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643002">
                  <a:extLst>
                    <a:ext uri="{9D8B030D-6E8A-4147-A177-3AD203B41FA5}">
                      <a16:colId xmlns:a16="http://schemas.microsoft.com/office/drawing/2014/main" val="3091824136"/>
                    </a:ext>
                  </a:extLst>
                </a:gridCol>
              </a:tblGrid>
              <a:tr h="515135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концептуальный документ с реалистичными обоснованными целями</a:t>
                      </a:r>
                      <a:endParaRPr lang="ru-RU" sz="12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08955"/>
                  </a:ext>
                </a:extLst>
              </a:tr>
              <a:tr h="5222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концептуальный документ с показателями соотносящимися с целями и задачами</a:t>
                      </a:r>
                      <a:endParaRPr lang="ru-RU" sz="1400" dirty="0"/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5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и письма о проведении мониторинга, содержащие сведения о сроках проведения и формах представления данных. Приказ о проведении мониторинга педагогических кадров с учётом уровня образования и профиля педагогической деятельности. Письмо о представлении информации о педагогах наставниках и наставляемых</a:t>
                      </a: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79243"/>
                  </a:ext>
                </a:extLst>
              </a:tr>
              <a:tr h="56700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организованного мониторинга по установленным  показателям с выводами: какие показатели достигнуты, а какие нет и почему. Приказ об итогах мониторинга педагогических кадров с учётом уровня образования и профиля педагогической деятельности. Анализ деятельности муниципальной Школы молодого педагога</a:t>
                      </a: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09599"/>
                  </a:ext>
                </a:extLst>
              </a:tr>
              <a:tr h="4800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Конкретные рекомендации направленные на: устранение выявленных дефицитов, по использованию успешных практик, различные методические материалы, разработанные по итогам проведенного анализа. </a:t>
                      </a: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413050"/>
                  </a:ext>
                </a:extLst>
              </a:tr>
              <a:tr h="5222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содержащие регламент мероприятий, описаний специфики мер и управленческих решений, наличия сроков реализации мероприятий, мер управленческих решений. Приказы о направлении на профессиональную переподготовку </a:t>
                      </a: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37297"/>
                  </a:ext>
                </a:extLst>
              </a:tr>
              <a:tr h="5222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содержащие обоснованные выводы об эффективности проведенных мероприятий, принятых мер после выполнения адресных рекомендации</a:t>
                      </a:r>
                    </a:p>
                  </a:txBody>
                  <a:tcPr>
                    <a:solidFill>
                      <a:srgbClr val="AD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3253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AD83FF5-96F9-4D1B-A1E0-74E76E4111AE}"/>
              </a:ext>
            </a:extLst>
          </p:cNvPr>
          <p:cNvSpPr/>
          <p:nvPr/>
        </p:nvSpPr>
        <p:spPr>
          <a:xfrm>
            <a:off x="266518" y="1745845"/>
            <a:ext cx="106104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/>
              <a:t>по выявлению кадровых потребностей в образовательных организациях муниципалитета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/>
              <a:t>по осуществлению профессиональной переподготовки по образовательным программам педагогической направленности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/>
              <a:t>по поддержке молодых педагогов/реализации программ наставничества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68934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размещение документов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F7049-5EE1-4E1A-91D9-D0CBA1A62646}" type="slidenum">
              <a:rPr kumimoji="0" lang="ru-RU" sz="900" b="1" i="0" u="none" strike="noStrike" kern="1200" cap="none" spc="0" normalizeH="0" baseline="0" noProof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900" b="1" i="0" u="none" strike="noStrike" kern="1200" cap="none" spc="0" normalizeH="0" baseline="0" noProof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A6429B-D182-4B28-B8DF-D497989B8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75" y="2398216"/>
            <a:ext cx="11181797" cy="689964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00741B6-89C1-427A-B09B-C1533EF12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59842"/>
              </p:ext>
            </p:extLst>
          </p:nvPr>
        </p:nvGraphicFramePr>
        <p:xfrm>
          <a:off x="508958" y="3435596"/>
          <a:ext cx="1117541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797">
                  <a:extLst>
                    <a:ext uri="{9D8B030D-6E8A-4147-A177-3AD203B41FA5}">
                      <a16:colId xmlns:a16="http://schemas.microsoft.com/office/drawing/2014/main" val="655022121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1811790207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382177445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2080606590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1679217897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3651392014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902130995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2698148918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3692310779"/>
                    </a:ext>
                  </a:extLst>
                </a:gridCol>
                <a:gridCol w="1118180">
                  <a:extLst>
                    <a:ext uri="{9D8B030D-6E8A-4147-A177-3AD203B41FA5}">
                      <a16:colId xmlns:a16="http://schemas.microsoft.com/office/drawing/2014/main" val="258723079"/>
                    </a:ext>
                  </a:extLst>
                </a:gridCol>
              </a:tblGrid>
              <a:tr h="68996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2"/>
                          </a:solidFill>
                        </a:rPr>
                        <a:t>На документ 2021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</a:rPr>
                        <a:t>На документ 2021 года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/>
                          </a:solidFill>
                        </a:rPr>
                        <a:t>(если есть необходимость в дополнительных документах)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</a:rPr>
                        <a:t>На документ 2022 года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документ 2022 года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(если есть необходимость в дополнительных документах)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61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79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 fontScale="90000"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рекомендации и замечания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по полному управленческому циклу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7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06F46D-F50D-41BF-A847-993805458566}"/>
              </a:ext>
            </a:extLst>
          </p:cNvPr>
          <p:cNvSpPr/>
          <p:nvPr/>
        </p:nvSpPr>
        <p:spPr>
          <a:xfrm>
            <a:off x="411492" y="1911756"/>
            <a:ext cx="113690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понимания сути управленческого цикла (по документам), поэтому загружаются документы без логической последовательности этапов управленческого цикла. Нет связи между документами на муниципальном уровне: МСОКО, показатели, статистические данные, меры/мероприятия, управленческие решения. Все документ из разных мест с разным смыслом и содержанием.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цикл по направлению 2.2. в 2022 году ещё не может быть полным, поэтому рекомендуется загрузить документы по данной позиции за 2021 год.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аттестации не соответствуют данному направлению мониторинга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есть необходимость в представлении региональных документов или документов организаций регионального уровня (ответ за запрос из ИРО и т.п.) необходимо первой страницей разместить свой документ (письмо).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кроме концептуальных, не могу быть позднее 2020 года.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не соблюдается инструкция.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 и те же документы загружены в разные этапы мониторинга, поэтому управленческий цикл не сформирован .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1330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ругая 1">
      <a:dk1>
        <a:srgbClr val="00808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1080</Words>
  <Application>Microsoft Office PowerPoint</Application>
  <PresentationFormat>Широкоэкранный</PresentationFormat>
  <Paragraphs>97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TimesNewRomanPSMT</vt:lpstr>
      <vt:lpstr>Wingdings</vt:lpstr>
      <vt:lpstr>Wingdings 2</vt:lpstr>
      <vt:lpstr>Дивиденд</vt:lpstr>
      <vt:lpstr>1_Тема Office</vt:lpstr>
      <vt:lpstr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vt:lpstr>
      <vt:lpstr> 2.2. Система обеспечения  профессионального развития педагогических работников </vt:lpstr>
      <vt:lpstr>функция «меры в рамках регионального цикла»</vt:lpstr>
      <vt:lpstr>          2.2. Система обеспечения профессионального развития педагогических работников </vt:lpstr>
      <vt:lpstr>  критерии оценки по полному управленческому циклу Трек 2. Устранение дефицита педагогических кадров</vt:lpstr>
      <vt:lpstr> размещение документов</vt:lpstr>
      <vt:lpstr> рекомендации и замечания  по полному управленческому циклу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dc:title>
  <dc:creator>Пользователь</dc:creator>
  <cp:lastModifiedBy>User</cp:lastModifiedBy>
  <cp:revision>21</cp:revision>
  <cp:lastPrinted>2022-08-15T08:45:44Z</cp:lastPrinted>
  <dcterms:created xsi:type="dcterms:W3CDTF">2022-08-15T07:33:47Z</dcterms:created>
  <dcterms:modified xsi:type="dcterms:W3CDTF">2022-08-15T13:09:59Z</dcterms:modified>
</cp:coreProperties>
</file>