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63" r:id="rId2"/>
    <p:sldId id="347" r:id="rId3"/>
    <p:sldId id="364" r:id="rId4"/>
    <p:sldId id="388" r:id="rId5"/>
    <p:sldId id="356" r:id="rId6"/>
    <p:sldId id="369" r:id="rId7"/>
    <p:sldId id="370" r:id="rId8"/>
    <p:sldId id="371" r:id="rId9"/>
    <p:sldId id="374" r:id="rId10"/>
    <p:sldId id="383" r:id="rId11"/>
    <p:sldId id="394" r:id="rId12"/>
    <p:sldId id="389" r:id="rId13"/>
    <p:sldId id="390" r:id="rId14"/>
    <p:sldId id="391" r:id="rId15"/>
    <p:sldId id="392" r:id="rId16"/>
    <p:sldId id="393" r:id="rId17"/>
    <p:sldId id="395" r:id="rId18"/>
    <p:sldId id="318" r:id="rId1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767A"/>
    <a:srgbClr val="BDE7E9"/>
    <a:srgbClr val="2E867C"/>
    <a:srgbClr val="359B8F"/>
    <a:srgbClr val="33929F"/>
    <a:srgbClr val="2A7E82"/>
    <a:srgbClr val="266364"/>
    <a:srgbClr val="2A6A6C"/>
    <a:srgbClr val="359D91"/>
    <a:srgbClr val="235A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1" autoAdjust="0"/>
  </p:normalViewPr>
  <p:slideViewPr>
    <p:cSldViewPr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89" cy="4960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99" y="1"/>
            <a:ext cx="2946189" cy="4960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1BAEA6B-8E68-477B-B3AD-7C64560819AC}" type="datetimeFigureOut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523"/>
            <a:ext cx="5438140" cy="446730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047"/>
            <a:ext cx="2946189" cy="4960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99" y="9429047"/>
            <a:ext cx="2946189" cy="4960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D1ABE4-40C3-4379-B8D4-AB90ED0A3E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557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6D259-A99D-46B3-8E8A-2569FE0F7F8E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47A72-178E-4175-818D-FBDBA8ED13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64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E0EFC-0B71-4CF5-953A-C1B637375BCF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D5C6C-605E-453D-921F-2CB4A45D69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9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4A5-F343-454A-84D1-351F6ACBB763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878BF-F568-4705-BDA4-D91DE63606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69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CC6B-F4A0-4976-AC0E-35B588098A71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981F-7CE9-4DB6-89FF-F0ACA16A14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319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76AEA-288E-4F74-B579-8E5301053DD1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2D9F7-9F08-43E1-AD58-8AD56A142D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67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61B59-D5FF-49B7-BAAD-A9F1B6675DD4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B4DC-DE78-470F-8063-D8C178178A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683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FEDD1-CAE9-435B-8CC9-B7E6B3BFDE44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CA69-C23A-4C40-BBEC-DC534A32F1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85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357DE-5A7B-4BBF-9BF9-7ACB64A6EA13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8B5F7-A0BB-4224-932D-9E5B0690D8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62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ACBD-88B9-4FB8-8913-8A7D028C8162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CF3A5-2098-4400-B88B-B0539B2FAB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9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6D284-D37B-41DD-8669-893DBF55AD1D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E54D7-D2C1-44ED-8BAF-DDEAD32815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78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C651F-6C23-49D8-AFE4-3AD0BCDFCF20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D25C-F4D1-4100-BF34-DF36E91012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48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ED035-43F2-44A3-AE3E-90AE33DF414A}" type="datetime1">
              <a:rPr lang="ru-RU"/>
              <a:pPr>
                <a:defRPr/>
              </a:pPr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B455B0-0CA6-4365-ACC2-FA1679FD7C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9ayeLzhq4BbZA" TargetMode="External"/><Relationship Id="rId2" Type="http://schemas.openxmlformats.org/officeDocument/2006/relationships/hyperlink" Target="https://disk.yandex.ru/i/9ayeLzhqBbZ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ayeLzhq4BbZ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bdCKG1VvKRAqw" TargetMode="External"/><Relationship Id="rId2" Type="http://schemas.openxmlformats.org/officeDocument/2006/relationships/hyperlink" Target="https://disk.yandex.ru/i/Y6qHs06w-o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bdCKGVvKRAqw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hP3UHIjANQXlA" TargetMode="External"/><Relationship Id="rId2" Type="http://schemas.openxmlformats.org/officeDocument/2006/relationships/hyperlink" Target="https://disk.yandex.ru/i/QGeUvIcLW3kn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hPUHIjANQXl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h3UHIjA7NQXlA" TargetMode="External"/><Relationship Id="rId2" Type="http://schemas.openxmlformats.org/officeDocument/2006/relationships/hyperlink" Target="https://disk.yandex.ru/i/QGeUvIcLW3kn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sk.yandex.ru/i/2IIrGk13NZw" TargetMode="External"/><Relationship Id="rId4" Type="http://schemas.openxmlformats.org/officeDocument/2006/relationships/hyperlink" Target="https://disk.yandex.ru/i/ccF1fJsdS2ZHe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IIrGk1NZw" TargetMode="External"/><Relationship Id="rId7" Type="http://schemas.openxmlformats.org/officeDocument/2006/relationships/hyperlink" Target="https://disk.yandex.ru/i/IIrGk7NZw" TargetMode="External"/><Relationship Id="rId2" Type="http://schemas.openxmlformats.org/officeDocument/2006/relationships/hyperlink" Target="https://disk.yandex.ru/i/ccF4fJsdS2ZH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sk.yandex.ru/i/ccFfJsdS2ZHeA" TargetMode="External"/><Relationship Id="rId5" Type="http://schemas.openxmlformats.org/officeDocument/2006/relationships/hyperlink" Target="https://disk.yandex.ru/i/IIrGk17NZw" TargetMode="External"/><Relationship Id="rId4" Type="http://schemas.openxmlformats.org/officeDocument/2006/relationships/hyperlink" Target="https://disk.yandex.ru/i/ccF2fJsdSZHe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hPUHIjANQXlA" TargetMode="External"/><Relationship Id="rId2" Type="http://schemas.openxmlformats.org/officeDocument/2006/relationships/hyperlink" Target="https://disk.yandex.ru/i/hPUHIjA1NQXl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920"/>
            <a:ext cx="9144000" cy="403244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3255" y="948728"/>
            <a:ext cx="1217489" cy="1586052"/>
          </a:xfrm>
          <a:noFill/>
        </p:spPr>
      </p:pic>
      <p:sp>
        <p:nvSpPr>
          <p:cNvPr id="2052" name="Заголовок 2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1340769"/>
          </a:xfrm>
        </p:spPr>
        <p:txBody>
          <a:bodyPr/>
          <a:lstStyle/>
          <a:p>
            <a:r>
              <a:rPr lang="ru-RU" sz="2000" b="1" dirty="0">
                <a:solidFill>
                  <a:srgbClr val="2E86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автономное образовательное учреждение дополнительного профессионального образования </a:t>
            </a:r>
            <a:br>
              <a:rPr lang="ru-RU" sz="2000" b="1" dirty="0">
                <a:solidFill>
                  <a:srgbClr val="2E86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2E86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«ИНСТИТУТ РАЗВИТИЯ ОБРАЗОВАНИЯ РЕСПУБЛИКИ ТАТАРСТАН»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07504" y="2708920"/>
            <a:ext cx="9144000" cy="3286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4000" b="1" dirty="0" smtClean="0">
                <a:solidFill>
                  <a:schemeClr val="bg1"/>
                </a:solidFill>
              </a:rPr>
              <a:t>1.4. Система </a:t>
            </a:r>
            <a:r>
              <a:rPr lang="ru-RU" sz="4000" b="1" dirty="0">
                <a:solidFill>
                  <a:schemeClr val="bg1"/>
                </a:solidFill>
              </a:rPr>
              <a:t>работы по самоопределению и профессиональной ориентации </a:t>
            </a:r>
            <a:r>
              <a:rPr lang="ru-RU" sz="4000" b="1" dirty="0" smtClean="0">
                <a:solidFill>
                  <a:schemeClr val="bg1"/>
                </a:solidFill>
              </a:rPr>
              <a:t>обучающихся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08712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/>
              <a:t>3.2. В концептуальном документе проводить обоснование целей при анализе текущей ситуации и выявлении недостатков. </a:t>
            </a:r>
          </a:p>
          <a:p>
            <a:pPr marL="0" indent="0">
              <a:buNone/>
            </a:pPr>
            <a:r>
              <a:rPr lang="ru-RU" sz="1800" b="1" dirty="0"/>
              <a:t>3.3. В одном из перечисленных выше концептуальных документов в разделе «Оценка эффективности программы» целесообразно указать показатели оценки эффективности и  методы сбора и обработки информации по установленным показателям.</a:t>
            </a:r>
          </a:p>
          <a:p>
            <a:pPr marL="0" indent="0">
              <a:buNone/>
            </a:pPr>
            <a:r>
              <a:rPr lang="ru-RU" sz="1800" b="1" dirty="0"/>
              <a:t>3.4.Выстроить цепочку </a:t>
            </a:r>
            <a:r>
              <a:rPr lang="ru-RU" sz="1800" b="1" u="sng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процессуальных документов</a:t>
            </a:r>
            <a:r>
              <a:rPr lang="ru-RU" sz="1800" b="1" dirty="0"/>
              <a:t>, в том числе: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b="1" dirty="0"/>
              <a:t>Определить дату издания приказа и/или отправки информационного письма об организации мониторинга эффективности по утвержденным показателям (с указанием сроков </a:t>
            </a:r>
            <a:r>
              <a:rPr lang="ru-RU" sz="1800" b="1" dirty="0" smtClean="0"/>
              <a:t>мониторинга). </a:t>
            </a:r>
            <a:r>
              <a:rPr lang="ru-RU" sz="1800" b="1" dirty="0"/>
              <a:t>Разработать формы для сбора информации.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b="1" dirty="0"/>
              <a:t>Для сбора и обработки информации использовать информационные системы, например, сервис «</a:t>
            </a:r>
            <a:r>
              <a:rPr lang="ru-RU" sz="1800" b="1" dirty="0" err="1"/>
              <a:t>ЯндексФормы</a:t>
            </a:r>
            <a:r>
              <a:rPr lang="ru-RU" sz="1800" b="1" dirty="0"/>
              <a:t>».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b="1" dirty="0"/>
              <a:t>Определить структуру анализа результатов мониторинга; проводить подготовку адресных рекомендаций по результатам мониторинга.</a:t>
            </a:r>
          </a:p>
          <a:p>
            <a:pPr marL="0" indent="0">
              <a:buNone/>
            </a:pPr>
            <a:r>
              <a:rPr lang="ru-RU" sz="1800" b="1" dirty="0"/>
              <a:t>3.5. Выстроить цепочку </a:t>
            </a:r>
            <a:r>
              <a:rPr lang="ru-RU" sz="1800" b="1" u="sng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управленческих документов</a:t>
            </a:r>
            <a:r>
              <a:rPr lang="ru-RU" sz="1800" b="1" dirty="0"/>
              <a:t>, в том числе: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b="1" dirty="0"/>
              <a:t>Разрабатывать план мероприятий, направленный на устранение выявленных недостатков,  с указанием сроков реализации и ответственных исполнителей.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b="1" dirty="0"/>
              <a:t>Определить характер управленческих решений, методы анализа эффективности принятых мер (приказы, аналитические справки, протоколы совещаний и т.п.) и способы доведения информации до адресатов.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343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/>
              <a:t>Пример заполнения раздела  </a:t>
            </a:r>
          </a:p>
          <a:p>
            <a:pPr marL="0" indent="0" algn="ctr">
              <a:buNone/>
            </a:pPr>
            <a:r>
              <a:rPr lang="ru-RU" sz="3600" b="1" dirty="0" smtClean="0"/>
              <a:t>       </a:t>
            </a:r>
            <a:r>
              <a:rPr lang="ru-RU" sz="3600" b="1" dirty="0" smtClean="0">
                <a:solidFill>
                  <a:srgbClr val="28767A"/>
                </a:solidFill>
              </a:rPr>
              <a:t>1.4. Система </a:t>
            </a:r>
            <a:r>
              <a:rPr lang="ru-RU" sz="3600" b="1" dirty="0">
                <a:solidFill>
                  <a:srgbClr val="28767A"/>
                </a:solidFill>
              </a:rPr>
              <a:t>работы по самоопределению и профессиональной ориентации </a:t>
            </a:r>
            <a:r>
              <a:rPr lang="ru-RU" sz="3600" b="1" dirty="0" smtClean="0">
                <a:solidFill>
                  <a:srgbClr val="28767A"/>
                </a:solidFill>
              </a:rPr>
              <a:t>обучающихся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28767A"/>
                </a:solidFill>
              </a:rPr>
              <a:t>(</a:t>
            </a:r>
            <a:r>
              <a:rPr lang="ru-RU" sz="2400" b="1" dirty="0">
                <a:solidFill>
                  <a:srgbClr val="28767A"/>
                </a:solidFill>
              </a:rPr>
              <a:t>Трек 1. Создание условий для совершения осознанного выбора дальнейшей траектории обучения выпускниками уровня основного общего образования (НОО и ООО)</a:t>
            </a:r>
          </a:p>
          <a:p>
            <a:pPr marL="0" indent="0" algn="ctr">
              <a:buNone/>
            </a:pPr>
            <a:endParaRPr lang="ru-RU" sz="4000" b="1" dirty="0" smtClean="0">
              <a:solidFill>
                <a:srgbClr val="28767A"/>
              </a:solidFill>
            </a:endParaRPr>
          </a:p>
          <a:p>
            <a:pPr marL="0" indent="0" algn="r">
              <a:buNone/>
            </a:pPr>
            <a:r>
              <a:rPr lang="ru-RU" b="1" i="1" dirty="0" smtClean="0"/>
              <a:t>(не является эталоном!!!)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44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203872"/>
              </p:ext>
            </p:extLst>
          </p:nvPr>
        </p:nvGraphicFramePr>
        <p:xfrm>
          <a:off x="0" y="116635"/>
          <a:ext cx="9143999" cy="674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4985"/>
                <a:gridCol w="2291794"/>
                <a:gridCol w="2007220"/>
              </a:tblGrid>
              <a:tr h="353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Цели и задачи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муниципальных целей и задач: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77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обеспечению информированности обучающихся на уровне НОО и ООО об особенностях различных сфер профессиональной деятельности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 задачи 1-2)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52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выявлению предпочтений обучающихся на уровне ООО в области профессиональной ориентации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 задача 3 )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629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сопровождению профессионального самоопределения обучающихся на уровне ООО (в том числе обучающихся с ОВЗ)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disk.yandex.ru/i/ayeLzhqBbZA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 задачи 4-5 )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муниципальных показателей: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1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проведению ранней профориентации обучающихся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3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выявлению предпочтений обучающихся на уровне ООО в области профессиональной ориентации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15, 19)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3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сопровождению профессионального самоопределения обучающихся на уровне ООО (в том числе обучающихся с ОВЗ)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19)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15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выбору профессии обучающимися на уровне ООО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disk.yandex.ru/i/ayeLzhqBbZA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Программа профориентации 2021-2025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17-18)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8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405675"/>
              </p:ext>
            </p:extLst>
          </p:nvPr>
        </p:nvGraphicFramePr>
        <p:xfrm>
          <a:off x="107505" y="116632"/>
          <a:ext cx="8928990" cy="6773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1368152"/>
                <a:gridCol w="2405067"/>
                <a:gridCol w="1267341"/>
                <a:gridCol w="2304255"/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528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показателей 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1523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проведению ранней профориентации обучающихся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disk.yandex.ru/i/Y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6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qHs0w-oA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3-4)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- 2021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disk.yandex.ru/i/bdCKGVvKRAqw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1-3, 8, 10-11) - 2022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34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выявлению предпочтений обучающихся на уровне ООО в области профессиональной ориентации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disk.yandex.ru/i/Y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6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qHs0w-oA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1-2)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- 2021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disk.yandex.ru/i/bdCKGVvKRAqw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1-3, 7, 9) - 2022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342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сопровождению профессионального самоопределения обучающихся на уровне ООО (в том числе обучающихся с ОВЗ)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disk.yandex.ru/i/Y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6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qHs0w-oA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5-6) - 2021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disk.yandex.ru/i/bdCKGVvKRAqw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1-3, 7-14, ) - 2022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34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выбору профессии обучающимися на уровне ООО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disk.yandex.ru/i/Y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6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qHs0w-oA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1, 4, 8)  - 2021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disk.yandex.ru/i/bdCKGVvKRAqw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Приказ "Об организации и проведении мониторинга системы работы по самоопределению и профессиональной ориентации обучающихся" (стр. 1-3, 9, 13-14) - 2022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5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200899"/>
              </p:ext>
            </p:extLst>
          </p:nvPr>
        </p:nvGraphicFramePr>
        <p:xfrm>
          <a:off x="0" y="44623"/>
          <a:ext cx="9036495" cy="6293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554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 результатов мониторинга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4159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анализа результатов мониторинга показателей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852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проведению ранней профориентации обучающихся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г. (стр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6, 14-15)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disk.yandex.ru/i/hPUHIjANQXlA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повторного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г. (стр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 13-14)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35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выявлению предпочтений обучающихся на уровне ООО в области профессиональной ориентации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г.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4-5, 10)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disk.yandex.ru/i/hPUHIjANQXlA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повторного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 2022 г.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(стр. 4-5, 11)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35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сопровождению профессионального самоопределения обучающихся на уровне ООО (в том числе обучающихся с ОВЗ)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г.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5-6, 11-14)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disk.yandex.ru/i/hPUHIjANQXlA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повторного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г.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5-6, 12-15)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52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выбору профессии обучающимися на уровне ООО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г.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7, 16)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disk.yandex.ru/i/hPUHIjANQXlA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повторного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 2022 г. 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(стр. 5-7, 13, 16)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065533"/>
              </p:ext>
            </p:extLst>
          </p:nvPr>
        </p:nvGraphicFramePr>
        <p:xfrm>
          <a:off x="179510" y="260350"/>
          <a:ext cx="8784980" cy="579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Адресные рекомендации по результатам анализа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адресных рекомендаций, разработанных с учетом анализа результатов мониторинга показателей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 2021 г.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(стр.18-20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disk.yandex.ru/i/h3UHIjANQXlA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итогам повторного мониторинга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г.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20-21)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рекомендаций по использованию успешных практик, разработанных с учетом анализа результатов мониторинга показателей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https://disk.yandex.ru/i/QGeUvIcLWknw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Сборник лучших практик по итогам 2020-21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учебного 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Наличие методических и иных материалов, разработанных с учетом анализа результатов мониторинга показателей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disk.yandex.ru/i/ccF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1</a:t>
                      </a:r>
                      <a:r>
                        <a:rPr lang="en-US" sz="14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fJsdSZHeA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 мероприятий по профессиональной ориентации на 2021-22 учебный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disk.yandex.ru/i/2IIrGk1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3</a:t>
                      </a:r>
                      <a:r>
                        <a:rPr lang="en-US" sz="14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NZw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План мероприятий по профессиональной ориентации на 2022-23 учебный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1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462888"/>
              </p:ext>
            </p:extLst>
          </p:nvPr>
        </p:nvGraphicFramePr>
        <p:xfrm>
          <a:off x="107503" y="116633"/>
          <a:ext cx="8579297" cy="6615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1584176"/>
                <a:gridCol w="1800200"/>
                <a:gridCol w="1224136"/>
                <a:gridCol w="1882552"/>
              </a:tblGrid>
              <a:tr h="590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Мероприятия, меры, управленческие решения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57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Проведение мероприятий, направленных на формирование у обучающихся позитивного отношения к профессионально-трудовой деятельности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disk.yandex.ru/i/ccFfJsdS</a:t>
                      </a:r>
                      <a:r>
                        <a:rPr lang="ru-RU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2</a:t>
                      </a:r>
                      <a:r>
                        <a:rPr lang="en-US" sz="1400" b="0" i="0" u="sng" strike="noStrike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ZHeA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анализа за 2021 г.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disk.yandex.ru/i/IIrGkNZw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анализа повторного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мониторингаза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2022 г.</a:t>
                      </a: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10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Проведение профориентационных мероприятий совместно с учреждениями/предприятиями, образовательными организациями, центрами профориентационной работы, практической подготовки, в том числе с учетом межведомственного взаимодействия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disk.yandex.ru/i/ccFfJsdSZHeA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анализаза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2021 г.</a:t>
                      </a: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disk.yandex.ru/i/IIrGk7NZw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анализа повторного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мониторингаза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2022 г.</a:t>
                      </a: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57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Проведение мероприятий для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родителеи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̆ (законных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представителеи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̆) по вопросам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профессиональнои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̆ ориентации обучающихся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6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6"/>
                        </a:rPr>
                        <a:t>disk.yandex.ru/i/ccFfJsdSZHeA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анализаза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2021 г.</a:t>
                      </a: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7"/>
                        </a:rPr>
                        <a:t>https://</a:t>
                      </a:r>
                      <a:r>
                        <a:rPr lang="en-US" sz="14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7"/>
                        </a:rPr>
                        <a:t>disk.yandex.ru/i/IIrGk7NZw</a:t>
                      </a:r>
                      <a:endParaRPr lang="en-US" sz="14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Дорожная карта по устранению недостатков, выявленных в ходе анализа повторного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мониторингаза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2022 г.</a:t>
                      </a:r>
                    </a:p>
                    <a:p>
                      <a:pPr algn="l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8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91404"/>
              </p:ext>
            </p:extLst>
          </p:nvPr>
        </p:nvGraphicFramePr>
        <p:xfrm>
          <a:off x="457200" y="333375"/>
          <a:ext cx="8229600" cy="5295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720"/>
                <a:gridCol w="209168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 эффективности принятых мер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Проведение анализа эффективности принятых мер на основе повторного измерения показателей: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проведению ранней профориентации обучающихся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6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disk.yandex.ru/i/hPUHIjANQXlA</a:t>
                      </a:r>
                      <a:endParaRPr 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динамике показателей эффективности за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2020-2021; 2021-2022 уч. годы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(стр.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3-4)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выявлению предпочтений обучающихся на уровне ООО в области профессиональной ориентации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6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disk.yandex.ru/i/hPUHIjANQXlA</a:t>
                      </a:r>
                      <a:endParaRPr 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динамике показателей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эффективностиза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 2020-2021; 2021-2022 уч. годы 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4-5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сопровождению профессионального самоопределения обучающихся на уровне ООО (в том числе обучающихся с ОВЗ)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https://</a:t>
                      </a:r>
                      <a:r>
                        <a:rPr lang="en-US" sz="16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disk.yandex.ru/i/hPUHIjANQXlA</a:t>
                      </a:r>
                      <a:endParaRPr 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динамике показателей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эффективностиза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 2020-2021; 2021-2022 уч. годы 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5-6)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выбору профессии обучающимися на уровне ООО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https://</a:t>
                      </a:r>
                      <a:r>
                        <a:rPr lang="en-US" sz="16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disk.yandex.ru/i/hPUHIjANQXlA</a:t>
                      </a:r>
                      <a:endParaRPr lang="en-US" sz="16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Аналитическая справка по динамике показателей эффективности за 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2020-2021; 2021-2022 уч. </a:t>
                      </a:r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годы 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стр.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5-8)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0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</p:spTree>
    <p:extLst>
      <p:ext uri="{BB962C8B-B14F-4D97-AF65-F5344CB8AC3E}">
        <p14:creationId xmlns:p14="http://schemas.microsoft.com/office/powerpoint/2010/main" val="33782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1926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u="sng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Эффективность профессиональной ориентации  </a:t>
            </a:r>
            <a:r>
              <a:rPr lang="ru-RU" sz="2400" b="1" u="sng" dirty="0" smtClean="0"/>
              <a:t>как совокупности  </a:t>
            </a:r>
            <a:r>
              <a:rPr lang="ru-RU" sz="2400" b="1" u="sng" dirty="0"/>
              <a:t>обоснованных мероприятий, направленных на подготовку подрастающего поколения к осознанному выбору профессии, </a:t>
            </a:r>
            <a:r>
              <a:rPr lang="ru-RU" sz="2400" b="1" u="sng" dirty="0" smtClean="0"/>
              <a:t>оказания </a:t>
            </a:r>
            <a:r>
              <a:rPr lang="ru-RU" sz="2400" b="1" u="sng" dirty="0"/>
              <a:t>помощи обучающимся в профессиональном самоопределении и трудоустройстве </a:t>
            </a:r>
          </a:p>
          <a:p>
            <a:pPr marL="0" indent="0" algn="ctr">
              <a:buNone/>
            </a:pPr>
            <a:endParaRPr lang="ru-RU" sz="2400" b="1" dirty="0"/>
          </a:p>
          <a:p>
            <a:pPr marL="0" indent="0" algn="ctr">
              <a:buNone/>
            </a:pPr>
            <a:endParaRPr lang="ru-RU" sz="2400" b="1" dirty="0"/>
          </a:p>
          <a:p>
            <a:pPr marL="0" indent="0" algn="ctr">
              <a:buNone/>
            </a:pPr>
            <a:endParaRPr lang="ru-RU" sz="2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707670" y="2132856"/>
            <a:ext cx="1060696" cy="792088"/>
          </a:xfrm>
          <a:prstGeom prst="downArrow">
            <a:avLst/>
          </a:prstGeom>
          <a:solidFill>
            <a:srgbClr val="287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156176" y="2132856"/>
            <a:ext cx="1060696" cy="792088"/>
          </a:xfrm>
          <a:prstGeom prst="downArrow">
            <a:avLst/>
          </a:prstGeom>
          <a:solidFill>
            <a:srgbClr val="287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5536" y="2924944"/>
            <a:ext cx="3816424" cy="21899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Наличие системы работы </a:t>
            </a:r>
            <a:r>
              <a:rPr lang="ru-RU" sz="2200" b="1" dirty="0">
                <a:solidFill>
                  <a:schemeClr val="tx1"/>
                </a:solidFill>
              </a:rPr>
              <a:t>по </a:t>
            </a:r>
            <a:r>
              <a:rPr lang="ru-RU" sz="2200" b="1" dirty="0" smtClean="0">
                <a:solidFill>
                  <a:schemeClr val="tx1"/>
                </a:solidFill>
              </a:rPr>
              <a:t>профессиональной </a:t>
            </a:r>
            <a:r>
              <a:rPr lang="ru-RU" sz="2200" b="1" dirty="0">
                <a:solidFill>
                  <a:schemeClr val="tx1"/>
                </a:solidFill>
              </a:rPr>
              <a:t>ориентации </a:t>
            </a:r>
            <a:r>
              <a:rPr lang="ru-RU" sz="2200" b="1" dirty="0" smtClean="0">
                <a:solidFill>
                  <a:schemeClr val="tx1"/>
                </a:solidFill>
              </a:rPr>
              <a:t>обучающихся (на уровне муниципального образования)</a:t>
            </a:r>
            <a:endParaRPr lang="ru-R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42308" y="2975997"/>
            <a:ext cx="3888432" cy="21899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Мониторинг эффективности достижения целей деятельности в области профессиональной </a:t>
            </a:r>
            <a:r>
              <a:rPr lang="ru-RU" sz="2000" b="1" dirty="0">
                <a:solidFill>
                  <a:schemeClr val="tx1"/>
                </a:solidFill>
              </a:rPr>
              <a:t>ориентации обучающихся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п</a:t>
            </a:r>
            <a:r>
              <a:rPr lang="ru-RU" sz="2000" b="1" dirty="0" smtClean="0">
                <a:solidFill>
                  <a:schemeClr val="tx1"/>
                </a:solidFill>
              </a:rPr>
              <a:t>о установленным показателям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946786" y="4955810"/>
            <a:ext cx="1060696" cy="792088"/>
          </a:xfrm>
          <a:prstGeom prst="downArrow">
            <a:avLst/>
          </a:prstGeom>
          <a:solidFill>
            <a:srgbClr val="287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42308" y="6093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5747898"/>
            <a:ext cx="8235204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Отражение данной деятельности в виде документов по запросам Формы </a:t>
            </a:r>
            <a:r>
              <a:rPr lang="ru-RU" sz="2000" b="1" i="1" dirty="0">
                <a:solidFill>
                  <a:schemeClr val="tx1"/>
                </a:solidFill>
              </a:rPr>
              <a:t>для оценки механизмов управления качеством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02176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120680"/>
          </a:xfrm>
        </p:spPr>
        <p:txBody>
          <a:bodyPr/>
          <a:lstStyle/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ru-RU" sz="2400" b="1" dirty="0" smtClean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подходов к анализу управления по направлению 1.4</a:t>
            </a:r>
            <a:r>
              <a:rPr lang="ru-RU" sz="24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Система работы по </a:t>
            </a: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самоопределению и </a:t>
            </a:r>
            <a:r>
              <a:rPr lang="ru-RU" sz="24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профессиональной ориентации </a:t>
            </a: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обучающихся:</a:t>
            </a:r>
            <a:endParaRPr lang="ru-RU" sz="24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b="1" dirty="0"/>
              <a:t>Трек 1. Создание условий для совершения осознанного выбора дальнейшей траектории обучения выпускниками уровня основного общего </a:t>
            </a:r>
            <a:r>
              <a:rPr lang="ru-RU" sz="2400" b="1" dirty="0" smtClean="0"/>
              <a:t>образования (НОО и ООО)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/>
              <a:t>Трек 2. Повышение эффективности </a:t>
            </a:r>
            <a:r>
              <a:rPr lang="ru-RU" sz="2400" b="1" dirty="0" err="1"/>
              <a:t>профилизации</a:t>
            </a:r>
            <a:r>
              <a:rPr lang="ru-RU" sz="2400" b="1" dirty="0"/>
              <a:t> на ступени среднего общего </a:t>
            </a:r>
            <a:r>
              <a:rPr lang="ru-RU" sz="2400" b="1" dirty="0" smtClean="0"/>
              <a:t>образования (СОО)</a:t>
            </a:r>
            <a:endParaRPr lang="ru-RU" sz="2400" b="1" dirty="0"/>
          </a:p>
          <a:p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122D23-9D4D-4866-9AA2-1498E16E15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2411760" cy="156075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2329086-510B-4BBE-8D4F-1B5A2242A3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419892"/>
            <a:ext cx="2523838" cy="222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0"/>
            <a:ext cx="8496944" cy="652534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</a:t>
            </a:r>
            <a:r>
              <a:rPr lang="ru-RU" sz="24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механизмов управления качеством образования </a:t>
            </a: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направлению 1.4</a:t>
            </a:r>
            <a:r>
              <a:rPr lang="ru-RU" sz="24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Система работы по самоопределению и профессиональной ориентации обучающихся</a:t>
            </a:r>
            <a:r>
              <a:rPr lang="ru-RU" sz="2400" b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предполагает наличие управленческого цикла:</a:t>
            </a: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28767A"/>
              </a:solidFill>
            </a:endParaRPr>
          </a:p>
          <a:p>
            <a:pPr marL="0" indent="0" algn="ctr">
              <a:buNone/>
            </a:pPr>
            <a:endParaRPr lang="ru-RU" sz="16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39552" y="1772816"/>
            <a:ext cx="2376264" cy="3528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Концептуальные документы по направлениям</a:t>
            </a:r>
            <a:r>
              <a:rPr lang="ru-RU" b="1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Цели,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Показатели </a:t>
            </a: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872" y="1772816"/>
            <a:ext cx="2376264" cy="3528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Процессуальные документы по направлениям: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Мониторинг показателей,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Анализ результатов мониторинга,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Адресные рекомендации по результатам анализа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06480" y="1772816"/>
            <a:ext cx="2376264" cy="35283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chemeClr val="tx1"/>
                </a:solidFill>
              </a:rPr>
              <a:t>Управленческие документы по направлениям</a:t>
            </a:r>
            <a:r>
              <a:rPr lang="ru-RU" b="1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Меры, мероприятия,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</a:t>
            </a:r>
            <a:r>
              <a:rPr lang="ru-RU" dirty="0">
                <a:solidFill>
                  <a:schemeClr val="tx1"/>
                </a:solidFill>
              </a:rPr>
              <a:t>эффективности принятых мер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684276"/>
              </p:ext>
            </p:extLst>
          </p:nvPr>
        </p:nvGraphicFramePr>
        <p:xfrm>
          <a:off x="539553" y="5589240"/>
          <a:ext cx="804319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1064"/>
                <a:gridCol w="2681064"/>
                <a:gridCol w="2681064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Организация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Мониторинг эффективности деятельности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Принятие управленческих решений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645333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u="sng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Замечания по разделам</a:t>
            </a:r>
            <a:endParaRPr lang="ru-RU" sz="24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sz="1800" b="1" dirty="0"/>
              <a:t>1. В качестве концептуального документа представляется: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 «Программа развития образования муниципального района», в которой отсутствует раздел (подпрограмма) по развитию системы работы по самоопределению и профессиональной ориентации обучающихся в условиях непрерывности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Муниципальная </a:t>
            </a:r>
            <a:r>
              <a:rPr lang="ru-RU" sz="1800" dirty="0"/>
              <a:t>программа развития профессиональной ориентации в которой </a:t>
            </a:r>
            <a:r>
              <a:rPr lang="ru-RU" sz="1800" dirty="0" smtClean="0"/>
              <a:t>цели не согласуются с целями, заявленными </a:t>
            </a:r>
            <a:r>
              <a:rPr lang="ru-RU" sz="1800" dirty="0"/>
              <a:t>в форме анализа. 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«</a:t>
            </a:r>
            <a:r>
              <a:rPr lang="ru-RU" sz="1800" dirty="0"/>
              <a:t>Положение о муниципальной системе оценки качества образования». Данный документ не является концептуальным по отношению к профессиональной ориентации;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Даются </a:t>
            </a:r>
            <a:r>
              <a:rPr lang="ru-RU" sz="1800" dirty="0"/>
              <a:t>ссылки на  Муниципальную программу развития профессиональной ориентации и Положение по муниципальной системе оценки качества образования. В каждом документе формулируются </a:t>
            </a:r>
            <a:r>
              <a:rPr lang="ru-RU" sz="1800" dirty="0" smtClean="0"/>
              <a:t>свои цели </a:t>
            </a:r>
            <a:r>
              <a:rPr lang="ru-RU" sz="1800" dirty="0"/>
              <a:t>в области профессиональной ориентации, несогласованные между собой</a:t>
            </a:r>
            <a:r>
              <a:rPr lang="ru-RU" sz="1800" dirty="0" smtClean="0"/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Загружаются документы регионального уровня.</a:t>
            </a:r>
            <a:endParaRPr lang="ru-RU" sz="1800" dirty="0"/>
          </a:p>
          <a:p>
            <a:pPr marL="0" lvl="0" indent="0">
              <a:buNone/>
            </a:pPr>
            <a:r>
              <a:rPr lang="ru-RU" sz="1800" b="1" dirty="0"/>
              <a:t>2. Как правило, не проводится обоснование целей в области профессиональной ориентации.</a:t>
            </a:r>
          </a:p>
          <a:p>
            <a:pPr marL="0" lv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593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192688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/>
              <a:t>В муниципальных программах, как правило, отсутствуют измеряемые показатели эффективности профориентационной работы.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/>
              <a:t>Показатели представлены в документе «Положение о муниципальной системе оценки качества образования», которое не является концептуальным документом в области профессиональной ориентации.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/>
              <a:t>Показатели, представленные в документе  «Положение о муниципальной системе оценки качества образования» не согласуются с целями по данному направлению деятельности в Муниципальной программе развития профессиональной ориентации.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 smtClean="0"/>
              <a:t>Описание </a:t>
            </a:r>
            <a:r>
              <a:rPr lang="ru-RU" sz="2000" dirty="0"/>
              <a:t>методов сбора и обработки информации представляется в документе «Положение о муниципальной системе оценки качества образования», который не является концептуальным документом в области профессиональной ориентации.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000" dirty="0"/>
              <a:t>Информационные системы для сбора информации не используются.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4162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048672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 показателей: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Как правило, даются ссылки на отчеты по результатам профессиональной ориентации (вместо приказов, информационных писем об организации мониторинга).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Отсутствуют сведения о сроках проведения мониторинга показателей.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</a:t>
            </a: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результатов мониторинга: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Вместо анализа результатов мониторинга по установленным показателям, представляется отчет о проделанной работе  по профессиональной ориентации обучающихся за учебный год.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Очень часто даются ссылки на документы по результатам  анализа профориентационной работы, изданные до выхода документа по организации мониторинга. Фактически -  анализ мониторинга по установленным показателям с привязкой к срокам и целям его организации не проводится. 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Адресные </a:t>
            </a: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по результатам анализа: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Как правило, приводятся рекомендации в заключение  отчетов по профессиональной ориентации.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Рекомендации даются в обобщенных </a:t>
            </a:r>
            <a:r>
              <a:rPr lang="ru-RU" sz="1800" dirty="0" smtClean="0"/>
              <a:t>формулировках</a:t>
            </a:r>
            <a:r>
              <a:rPr lang="ru-RU" sz="1800" dirty="0"/>
              <a:t>, ориентированных </a:t>
            </a:r>
            <a:r>
              <a:rPr lang="ru-RU" sz="1800" dirty="0" smtClean="0"/>
              <a:t>на определенную категорию </a:t>
            </a:r>
            <a:r>
              <a:rPr lang="ru-RU" sz="1800" dirty="0"/>
              <a:t>работников, </a:t>
            </a:r>
            <a:r>
              <a:rPr lang="ru-RU" sz="1800" dirty="0" smtClean="0"/>
              <a:t>но без </a:t>
            </a:r>
            <a:r>
              <a:rPr lang="ru-RU" sz="1800" dirty="0"/>
              <a:t>привязки к конкретным образовательным </a:t>
            </a:r>
            <a:r>
              <a:rPr lang="ru-RU" sz="1800" dirty="0" smtClean="0"/>
              <a:t>организациям.</a:t>
            </a:r>
            <a:endParaRPr lang="ru-RU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Рекомендации не связаны с результатами мониторинга.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2524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264696"/>
          </a:xfrm>
        </p:spPr>
        <p:txBody>
          <a:bodyPr/>
          <a:lstStyle/>
          <a:p>
            <a:pPr marL="0" indent="0">
              <a:buNone/>
            </a:pP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Меры/мероприятия </a:t>
            </a:r>
            <a:r>
              <a:rPr lang="ru-RU" sz="2000" b="1" i="1" dirty="0" smtClean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(управленческие решения):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Как правило, даются ссылки на документы по организации текущих профориентационных мероприятий, вместо перечня мероприятий, направленных на устранение выявленных по результатам мониторинга недостатков.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Представляются </a:t>
            </a:r>
            <a:r>
              <a:rPr lang="ru-RU" sz="1800" dirty="0"/>
              <a:t>протоколы совещаний руководителей образовательных организаций, не согласованные по датам с документами по организации мониторинга. Например, представляется протокол совещания от </a:t>
            </a:r>
            <a:r>
              <a:rPr lang="ru-RU" sz="1800" dirty="0" smtClean="0"/>
              <a:t>апреля 2022 г. </a:t>
            </a:r>
            <a:r>
              <a:rPr lang="ru-RU" sz="1800" dirty="0"/>
              <a:t>года,  а приказ «Об организации мониторинга системы работы по самоопределению и профориентационной ориентации обучающихся» от </a:t>
            </a:r>
            <a:r>
              <a:rPr lang="ru-RU" sz="1800" dirty="0" smtClean="0"/>
              <a:t>01.06.2022 </a:t>
            </a:r>
            <a:r>
              <a:rPr lang="ru-RU" sz="1800" dirty="0"/>
              <a:t>года.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эффективности принятых мер:</a:t>
            </a:r>
            <a:endParaRPr lang="ru-RU" sz="2000" b="1" dirty="0">
              <a:solidFill>
                <a:srgbClr val="2876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Вместо анализа эффективности принятых мер по результатам мониторинга</a:t>
            </a:r>
            <a:r>
              <a:rPr lang="ru-RU" sz="1800" b="1" dirty="0"/>
              <a:t> </a:t>
            </a:r>
            <a:r>
              <a:rPr lang="ru-RU" sz="1800" dirty="0"/>
              <a:t>представляются:</a:t>
            </a:r>
          </a:p>
          <a:p>
            <a:pPr lvl="0"/>
            <a:r>
              <a:rPr lang="ru-RU" sz="1800" dirty="0"/>
              <a:t>анализ профориентационной работы за конкретный учебный год;</a:t>
            </a:r>
          </a:p>
          <a:p>
            <a:pPr lvl="0"/>
            <a:r>
              <a:rPr lang="ru-RU" sz="1800" dirty="0"/>
              <a:t>Резолюция муниципальной августовской конференции работников образования;</a:t>
            </a:r>
          </a:p>
          <a:p>
            <a:pPr lvl="0"/>
            <a:r>
              <a:rPr lang="ru-RU" sz="1800" dirty="0"/>
              <a:t>информация об организации  профильного обучения;</a:t>
            </a:r>
          </a:p>
          <a:p>
            <a:pPr lvl="0"/>
            <a:r>
              <a:rPr lang="ru-RU" sz="1800" dirty="0"/>
              <a:t>планы работы Управления образования на следующий учебный год и т.п</a:t>
            </a:r>
            <a:r>
              <a:rPr lang="ru-RU" sz="1800" dirty="0" smtClean="0"/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 smtClean="0"/>
              <a:t>Представляется анализ эффективности принятых мер по мероприятиям, запланированным на  2022/23 учебный год (анализ эффективности принятых мер может быть по результатам мониторинга прошлого года).</a:t>
            </a:r>
            <a:endParaRPr lang="ru-RU" sz="1800" dirty="0"/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9835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66936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2876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при разработке и реализации системы мониторинга работы  по самоопределению и профессиональной ориентации обучающихся:</a:t>
            </a:r>
          </a:p>
          <a:p>
            <a:pPr marL="0" indent="0">
              <a:buNone/>
            </a:pPr>
            <a:r>
              <a:rPr lang="ru-RU" sz="1800" b="1" dirty="0" smtClean="0"/>
              <a:t>1. Определить </a:t>
            </a:r>
            <a:r>
              <a:rPr lang="ru-RU" sz="1800" b="1" dirty="0"/>
              <a:t>«управленческий цикл</a:t>
            </a:r>
            <a:r>
              <a:rPr lang="ru-RU" sz="1800" b="1" dirty="0" smtClean="0"/>
              <a:t>»</a:t>
            </a:r>
            <a:r>
              <a:rPr lang="ru-RU" sz="1800" b="1" dirty="0"/>
              <a:t> с определением календарных дат </a:t>
            </a:r>
            <a:r>
              <a:rPr lang="ru-RU" sz="1800" b="1" dirty="0" smtClean="0"/>
              <a:t>: </a:t>
            </a:r>
            <a:r>
              <a:rPr lang="ru-RU" sz="1800" b="1" dirty="0"/>
              <a:t>организация деятельности – мониторинг эффективности деятельности – принятие </a:t>
            </a:r>
            <a:r>
              <a:rPr lang="ru-RU" sz="1800" b="1" dirty="0" smtClean="0"/>
              <a:t>решений. Осознать сколько управленческих циклов будет представлено в форме.</a:t>
            </a:r>
          </a:p>
          <a:p>
            <a:pPr marL="0" indent="0">
              <a:buNone/>
            </a:pPr>
            <a:r>
              <a:rPr lang="ru-RU" sz="1800" b="1" dirty="0" smtClean="0"/>
              <a:t>2. Определить тип и количество документов в каждом этапе управленческого цикла: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 smtClean="0"/>
              <a:t>Организация деятельности (концептуальные документы),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 smtClean="0"/>
              <a:t>Мониторинг эффективности (процессуальные документы),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 smtClean="0"/>
              <a:t>Принятие решений (управленческие документы).</a:t>
            </a:r>
            <a:endParaRPr lang="ru-RU" sz="1800" b="1" dirty="0"/>
          </a:p>
          <a:p>
            <a:pPr marL="0" indent="0">
              <a:buNone/>
            </a:pPr>
            <a:r>
              <a:rPr lang="ru-RU" sz="1800" b="1" dirty="0" smtClean="0"/>
              <a:t>3. Определить содержание документов.</a:t>
            </a:r>
          </a:p>
          <a:p>
            <a:pPr marL="0" indent="0">
              <a:buNone/>
            </a:pPr>
            <a:r>
              <a:rPr lang="ru-RU" sz="1800" b="1" dirty="0" smtClean="0"/>
              <a:t> 3.1. Цели </a:t>
            </a:r>
            <a:r>
              <a:rPr lang="ru-RU" sz="1800" b="1" dirty="0"/>
              <a:t>развития системы работы  по самоопределению и профессиональной ориентации обучающихся целесообразно представить в одном из следующих концептуальных документов: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28767A"/>
                </a:solidFill>
              </a:rPr>
              <a:t>Муниципальная программа развития образования (отдельный раздел или подпрограмма).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28767A"/>
                </a:solidFill>
              </a:rPr>
              <a:t>Муниципальная программа развития профессиональной ориентации (с учетом целей </a:t>
            </a:r>
            <a:r>
              <a:rPr lang="ru-RU" sz="1800" b="1" dirty="0" smtClean="0">
                <a:solidFill>
                  <a:srgbClr val="28767A"/>
                </a:solidFill>
              </a:rPr>
              <a:t>Формы).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28767A"/>
                </a:solidFill>
              </a:rPr>
              <a:t>Положение о системе работы </a:t>
            </a:r>
            <a:r>
              <a:rPr lang="ru-RU" sz="1800" b="1" dirty="0">
                <a:solidFill>
                  <a:srgbClr val="28767A"/>
                </a:solidFill>
              </a:rPr>
              <a:t>по самоопределению и профессиональной ориентации обучающихся 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7078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на 19 июля 2018 (Экстремизм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 19 июля 2018 (Экстремизм)</Template>
  <TotalTime>4386</TotalTime>
  <Words>2196</Words>
  <Application>Microsoft Office PowerPoint</Application>
  <PresentationFormat>Экран (4:3)</PresentationFormat>
  <Paragraphs>225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Презентация на 19 июля 2018 (Экстремизм)</vt:lpstr>
      <vt:lpstr>Государственное автономное образовательное учреждение дополнительного профессионального образования  «ИНСТИТУТ РАЗВИТИЯ ОБРАЗОВАНИЯ РЕСПУБЛИКИ ТАТАРСТАН»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образовательное учреждение дополнительного профессионального образования  «ИНСТИТУТ РАЗВИТИЯ ОБРАЗОВАНИЯ РЕСПУБЛИКИ ТАТАРСТАН»</dc:title>
  <dc:creator>irort</dc:creator>
  <cp:lastModifiedBy>Iro</cp:lastModifiedBy>
  <cp:revision>354</cp:revision>
  <cp:lastPrinted>2018-12-17T13:07:00Z</cp:lastPrinted>
  <dcterms:created xsi:type="dcterms:W3CDTF">2018-07-17T11:15:32Z</dcterms:created>
  <dcterms:modified xsi:type="dcterms:W3CDTF">2022-08-15T10:18:22Z</dcterms:modified>
</cp:coreProperties>
</file>