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Medium" panose="020B0604020202020204" charset="-52"/>
      <p:regular r:id="rId22"/>
      <p:bold r:id="rId23"/>
      <p:italic r:id="rId24"/>
      <p:boldItalic r:id="rId25"/>
    </p:embeddedFont>
    <p:embeddedFont>
      <p:font typeface="Montserrat SemiBold" panose="020B0604020202020204" charset="-52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jqTRl0gpHzp9JCKDMXJrRVyPY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5CC5D9-8569-4B5B-9D9F-98563040C44C}">
  <a:tblStyle styleId="{7C5CC5D9-8569-4B5B-9D9F-98563040C44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tcBdr/>
        <a:fill>
          <a:solidFill>
            <a:srgbClr val="D7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2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7F9FF9-AE70-42C2-9D5A-5E94F7FF908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8016875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899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9000"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2835392" y="4061933"/>
            <a:ext cx="6070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Либлинг Мария Михайловна</a:t>
            </a:r>
            <a:endParaRPr sz="1800" b="0" i="0" u="none" strike="noStrike" cap="none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канд.психол.н.,  зав. лабораторией образования</a:t>
            </a:r>
            <a:br>
              <a:rPr lang="ru-RU" sz="1800" b="0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 комплексной абилитации детей с аутизмом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ФГБНУ ИКП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342901" y="2243385"/>
            <a:ext cx="11642270" cy="271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КЛИНИКО-ПСИХОЛОГО-ПЕДАГОГИЧЕСКОЕ ИЗУЧЕНИЕ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СОВРЕМЕННЫХ ДЕТЕЙ С РАССТРОЙСТВАМИ АУТИСТИЧЕСКОГО СПЕКТРА: </a:t>
            </a:r>
            <a:br>
              <a:rPr lang="ru-RU" sz="2800" b="1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НАПРАВЛЕНИЯ И РЕЗУЛЬТАТЫ ИССЛЕДОВАНИЙ 2019-2022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b="1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i="0" u="none" strike="noStrike" cap="none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1608782" y="4061140"/>
            <a:ext cx="9078685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-89793" y="3784433"/>
            <a:ext cx="12475834" cy="55320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208137" y="989425"/>
            <a:ext cx="12192000" cy="5923591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517794" y="200545"/>
            <a:ext cx="13048818" cy="68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Montserrat SemiBold"/>
              <a:buNone/>
            </a:pPr>
            <a:r>
              <a:rPr lang="ru-RU" sz="1800" b="1">
                <a:solidFill>
                  <a:srgbClr val="8B3C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400"/>
              <a:buFont typeface="Calibri"/>
              <a:buNone/>
            </a:pP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ДИАГНОСТИКА ПСИХОЭМОЦИОНАЛЬНОГО РАЗВИТИЯ</a:t>
            </a:r>
            <a:b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ДОШКОЛЬНИКОВ С РАС</a:t>
            </a:r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0" y="966565"/>
            <a:ext cx="12192000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407623" y="1112703"/>
            <a:ext cx="11369407" cy="544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Гипотеза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исследования: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обеспечить целостную оценку возможностей ребенка </a:t>
            </a:r>
            <a:b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с аутизмом возможно только при условии учета специфики аутистического дизонтогенеза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то есть при обследовании ребенка с РАС необходимо ориентироваться не только на возрастные нормативы, 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и на варианты аутистического развития.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ЭТАПЫ ИССЛЕДОВАНИЯ:</a:t>
            </a:r>
            <a:endParaRPr sz="24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теоретических и методологических аспектов проблемы диагностики нарушений психического развития у детей с РАС.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диагностики психоэмоционального развития дошкольников с РАС.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Апробация диагностики на выборках детей с РАС и детей с нормативным развитием дошкольного возраста.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/>
        </p:nvSpPr>
        <p:spPr>
          <a:xfrm>
            <a:off x="4070338" y="1455311"/>
            <a:ext cx="8031296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Char char="•"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Диагностика может обеспечить всестороннюю оценку развития ребенка по разным направлениям, определяя специфику его эмоциональных проявлений, особенности моторики, речи, коммуникативные возможности.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Char char="•"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 выявить как проблемные, так и сохранные - ресурсные - аспекты развития ребенка; дает возможность построить индивидуальный профиль его психоэмоционального развития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Char char="•"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 определить вариант аутистического развития для выбора оптимального направления и методов коррекционной работы, для построения индивидуальной программы развития.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Char char="•"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 использоваться для оценки динамики психического развития ребенка с РАС, в том числе – для оценки результатов коррекционной работы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885" y="1378388"/>
            <a:ext cx="3604132" cy="53431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4184638" y="1239867"/>
            <a:ext cx="10089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Каковы потенциальные возможности разработанной диагностики?</a:t>
            </a: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-75697" y="1035642"/>
            <a:ext cx="12475834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256885" y="180804"/>
            <a:ext cx="95729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РАЗРАБОТАНА КОМПЛЕКСНАЯ СИСТЕМА ДИАГНОСТИКИ </a:t>
            </a:r>
            <a:b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ПСИХОЭМОЦИОНАЛЬНОГО РАЗВИТИЯ ДОШКОЛЬНИКОВ С РАС</a:t>
            </a:r>
            <a:endParaRPr sz="20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-174194" y="945834"/>
            <a:ext cx="6382056" cy="1015932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6188529" y="2334986"/>
            <a:ext cx="6382056" cy="419644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l="36510" t="29844" r="21728" b="22720"/>
          <a:stretch/>
        </p:blipFill>
        <p:spPr>
          <a:xfrm>
            <a:off x="0" y="2146599"/>
            <a:ext cx="6162220" cy="438483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176271" y="1077534"/>
            <a:ext cx="60813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Электронное методическое пособие по диагностике психоэмоционального развития дошкольников с РАС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6334699" y="1249116"/>
            <a:ext cx="5857301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000"/>
              <a:buFont typeface="Noto Sans Symbols"/>
              <a:buChar char="❖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Диагностическую  карту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000"/>
              <a:buFont typeface="Noto Sans Symbols"/>
              <a:buChar char="❖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Протокол обследования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000"/>
              <a:buFont typeface="Noto Sans Symbols"/>
              <a:buChar char="❖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Методическое руководство для пользователей</a:t>
            </a:r>
            <a:endParaRPr/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2020 - 2022 гг </a:t>
            </a:r>
            <a:b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ПРОВЕДЕНА АПРОБАЦИЯ ДИАГНОСТИК</a:t>
            </a: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Апробацию проводили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41</a:t>
            </a: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специалист в </a:t>
            </a:r>
            <a:r>
              <a:rPr lang="ru-RU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регионах РФ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Участниками исследования была проведена </a:t>
            </a: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диагностика </a:t>
            </a: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представлены </a:t>
            </a: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протоколы </a:t>
            </a:r>
            <a:b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lang="ru-RU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356</a:t>
            </a: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дошкольников.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 них: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132</a:t>
            </a: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ребенка с подтвержденным диагнозом «РАС»,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93</a:t>
            </a: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ребенка – с подозрением на РАС, без диагноза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131</a:t>
            </a: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ребенок – с нормативным развитием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6188529" y="690400"/>
            <a:ext cx="56810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ДИАГНОСТИЧЕСКИЙ КОМПЛЕКТ СОДЕРЖИТ:</a:t>
            </a:r>
            <a:endParaRPr sz="20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205878" y="128485"/>
            <a:ext cx="1069826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ДИАГНОСТИКА ПСИХОЭМОЦИОНАЛЬНОГО РАЗВИТИЯ</a:t>
            </a:r>
            <a:b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ДОШКОЛЬНИКОВ С РАС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-75697" y="905014"/>
            <a:ext cx="12475834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/>
          <p:nvPr/>
        </p:nvSpPr>
        <p:spPr>
          <a:xfrm>
            <a:off x="-49893" y="1200149"/>
            <a:ext cx="12379276" cy="6066065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/>
          <p:nvPr/>
        </p:nvSpPr>
        <p:spPr>
          <a:xfrm flipH="1">
            <a:off x="-2" y="3600450"/>
            <a:ext cx="12303579" cy="23186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49933" y="-71450"/>
            <a:ext cx="10167494" cy="84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SemiBold"/>
              <a:buNone/>
            </a:pPr>
            <a:r>
              <a:rPr lang="ru-RU"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SemiBold"/>
              <a:buNone/>
            </a:pPr>
            <a:r>
              <a:rPr lang="ru-RU"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3569466" y="1322029"/>
            <a:ext cx="176270" cy="802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85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20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 b="1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marR="0" lvl="0" indent="-3047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85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endParaRPr sz="24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marR="0" lvl="0" indent="-3047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85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24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marR="0" lvl="0" indent="-3047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marR="0" lvl="0" indent="-3047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marR="0" lvl="0" indent="-330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185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2000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marR="0" lvl="0" indent="-3725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>
              <a:solidFill>
                <a:srgbClr val="31859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343845" y="45421"/>
            <a:ext cx="10349992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ДИНАМИКИ РАЗВИТИЯ ДОШКОЛЬНИКОВ </a:t>
            </a:r>
            <a:br>
              <a:rPr lang="ru-RU" sz="21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С НИЗКОФУНКЦИОНАЛЬНЫМ АУТИЗМОМ В УСЛОВИЯХ </a:t>
            </a:r>
            <a:br>
              <a:rPr lang="ru-RU" sz="21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СПЕЦИАЛЬНЫХ ЗАНЯТИЙ ПО РАЗВИТИЮ ОБЩЕНИЯ В МАЛЫХ ГРУППАХ ДОО</a:t>
            </a:r>
            <a:endParaRPr sz="21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206022" y="1245870"/>
            <a:ext cx="12475834" cy="556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Разработаны и апробированы в пилотных исследованиях варианты специальных </a:t>
            </a: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коммуникативных игр </a:t>
            </a:r>
            <a:b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«лицом к лицу»,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которые способствуют восполнению ранних этапов онтогенеза общения у детей с РАС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 </a:t>
            </a: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диагностический инструментарий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оценки возможностей общения и выраженности аутистических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проявлений у дошкольников с РАС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Определены критерии включения детей с РАС в эмпирическое исследование, а также их отнесения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</a:t>
            </a: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экспериментальной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группе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контрольной группе </a:t>
            </a:r>
            <a:endParaRPr sz="1800" b="1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Noto Sans Symbols"/>
              <a:buNone/>
            </a:pPr>
            <a:endParaRPr sz="1800" b="1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Noto Sans Symbols"/>
              <a:buChar char="⮚"/>
            </a:pP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ОБОБЩЕНЫ И ПРОАНАЛИЗИРОВАНЫ ДАННЫЕ ИССЛЕДОВАНИЯ: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общую выборку включены </a:t>
            </a: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60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дошкольников с РАС, посещавших ДОО и получавших помощь специалистов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экспериментальную группу вошли </a:t>
            </a: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30 детей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включенных в игровые занятия «лицом к лицу», 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контрольной группе отнесены </a:t>
            </a: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30 детей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не получавшие таких занятий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Экспериментальная и контрольная группы уравновешены по возрасту, полу, варианту аутистического развития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наличию/отсутствию инвалидности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-75697" y="1177290"/>
            <a:ext cx="12475834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 flipH="1">
            <a:off x="-2" y="4012730"/>
            <a:ext cx="12303579" cy="23717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533440" y="-71450"/>
            <a:ext cx="13033171" cy="6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 fontScale="9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SemiBold"/>
              <a:buNone/>
            </a:pPr>
            <a:r>
              <a:rPr lang="ru-RU"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SemiBold"/>
              <a:buNone/>
            </a:pPr>
            <a:r>
              <a:rPr lang="ru-RU"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331392" y="117256"/>
            <a:ext cx="102838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ДИНАМИКИ РАЗВИТИЯ ДОШКОЛЬНИКОВ </a:t>
            </a:r>
            <a:b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С НИЗКОФУНКЦИОНАЛЬНЫМ АУТИЗМОМ  В УСЛОВИЯХ </a:t>
            </a:r>
            <a:b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СПЕЦИАЛЬНЫХ ЗАНЯТИЙ ПО РАЗВИТИЮ ОБЩЕНИЯ В МАЛЫХ ГРУППАХ ДОО</a:t>
            </a:r>
            <a:endParaRPr sz="20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176270" y="1305298"/>
            <a:ext cx="12170852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В 2021-22 гг:</a:t>
            </a:r>
            <a:endParaRPr sz="2000" b="1">
              <a:solidFill>
                <a:srgbClr val="8B3C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Обобщены материалы по первым 9 месяцам (первому учебному году) участия детей в игровой программе по развитию общения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Проведена статистическая обработка результатов: обнаружено снижение выраженности нарушений общения и,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в целом,  снижение проявлений РАС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Установлено, что за один учебный год участие дошкольников с РАС в групповых коммуникативных играх повысило эффективность совокупной коррекционной помощи в 1,5 – 3 раза (в сравнении с контрольной группой)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исследования описаны в виде научной статьи и опубликованы в журнале «Клиническая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специальная психология» (WoS)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В перспективе: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Планируется завершение диссертационного исследования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Методику коррекционно-развивающих занятий, разработанную в исследовании, необходимо валидизировать.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этой целью планируется организовать апробацию методики в дошкольных образовательных организациях 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разных регионах страны.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Возможна модификация и дополнение методики с целью повышения ее эффективности, ч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 также может быть предметом дальнейших исследований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-128712" y="1264663"/>
            <a:ext cx="12475834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-9525" y="1314450"/>
            <a:ext cx="12192000" cy="5543550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61308" y="1301803"/>
            <a:ext cx="10850335" cy="524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Замысел исследования - изучение современного ребенка с РАС в условиях обучения в начальной школе. </a:t>
            </a:r>
            <a:endParaRPr/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Noto Sans Symbols"/>
              <a:buChar char="⮚"/>
            </a:pPr>
            <a:r>
              <a:rPr lang="ru-RU" sz="1800" b="1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особенностей школьной адаптации детей с РАС, </a:t>
            </a:r>
            <a:endParaRPr/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rgbClr val="8B3C67"/>
              </a:buClr>
              <a:buSzPts val="1800"/>
              <a:buFont typeface="Noto Sans Symbols"/>
              <a:buChar char="⮚"/>
            </a:pPr>
            <a:r>
              <a:rPr lang="ru-RU" sz="1800" b="1" i="0" u="none" strike="noStrike" cap="none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определение значимых факторов, влияющих на образовательные и личностные достижения таких детей на начальном уровне образования.</a:t>
            </a:r>
            <a:endParaRPr/>
          </a:p>
          <a:p>
            <a:pPr marL="285750" marR="0" lvl="0" indent="-184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i="0" u="none" strike="noStrike" cap="none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г Разработан диагностический комплекс для оценки уровня и значимых факторов адаптации детей с аутизмом, обучающихся в младшей школе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анкеты для родителей детей с РАС и 2 анкеты для педагогов (тьюторов, школьных психологов).</a:t>
            </a:r>
            <a:endParaRPr/>
          </a:p>
          <a:p>
            <a:pPr marL="0" marR="0" lvl="0" indent="450215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Анкеты для педагогов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дают информацию об отношении учеников с РАС к занятиям, к учителю, к одноклассникам, об их возможностях в социальном взаимодействии, о степени сформированности у детей с аутизмом навыков, значимых для школьной адаптации. </a:t>
            </a:r>
            <a:endParaRPr/>
          </a:p>
          <a:p>
            <a:pPr marL="0" marR="0" lvl="0" indent="450215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Анкеты для родителей учеников с РАС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дают возможность получить представление об отношении ребенка с аутизмом к школе, о степени его самостоятельности и проблемах при выполнении домашних заданий.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Каждая из анкет предполагает количественную оценку (в баллах) и дает широкие возможности для качественного анализа полученных результатов.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639577" y="141904"/>
            <a:ext cx="69887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ШКОЛЬНОЙ АДАПТАЦИИ ДЕТЕЙ С РАС,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ОБУЧАЮЩИХСЯ В МЛАДШЕЙ ШКОЛЕ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1212112"/>
            <a:ext cx="12182476" cy="89691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-9525" y="1314450"/>
            <a:ext cx="12192000" cy="5543550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533440" y="-71450"/>
            <a:ext cx="13033171" cy="6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 fontScale="9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SemiBold"/>
              <a:buNone/>
            </a:pPr>
            <a:r>
              <a:rPr lang="ru-RU"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SemiBold"/>
              <a:buNone/>
            </a:pPr>
            <a:r>
              <a:rPr lang="ru-RU"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244933" y="74312"/>
            <a:ext cx="98624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ДИАГНОСТИКА ОБРАЗОВАТЕЛЬНЫХ</a:t>
            </a:r>
            <a:b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 И ЛИЧНОСТНЫХ ДОСТИЖЕНИЙ МЛАДШИХ ШКОЛЬНИКОВ С РАС</a:t>
            </a:r>
            <a:endParaRPr/>
          </a:p>
        </p:txBody>
      </p:sp>
      <p:graphicFrame>
        <p:nvGraphicFramePr>
          <p:cNvPr id="107" name="Google Shape;107;p3"/>
          <p:cNvGraphicFramePr/>
          <p:nvPr/>
        </p:nvGraphicFramePr>
        <p:xfrm>
          <a:off x="305472" y="1272254"/>
          <a:ext cx="5343750" cy="5365300"/>
        </p:xfrm>
        <a:graphic>
          <a:graphicData uri="http://schemas.openxmlformats.org/drawingml/2006/table">
            <a:tbl>
              <a:tblPr firstRow="1" firstCol="1" bandRow="1">
                <a:noFill/>
                <a:tableStyleId>{7C5CC5D9-8569-4B5B-9D9F-98563040C44C}</a:tableStyleId>
              </a:tblPr>
              <a:tblGrid>
                <a:gridCol w="26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Название параметра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Оценка по степени выраженности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r>
                        <a:rPr lang="ru-RU" sz="1400" u="none" strike="noStrike" cap="none"/>
                        <a:t>ОРГАНИЗАЦИОННЫЕ НАВЫКИ И ДЕЯТЕЛЬНОСТЬ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никогда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редко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часто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всегда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Слышит звонок, прерывает свою деятельность, берет рюкзак и идет в класс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Находит свою парту, вешает рюкзак на крючок, садится за парту, ожидая инструкций педагога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Следит за происходящим у доски, участвует в ходе урока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Выполняет индивидуальные инструкции учителя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Выполняет фронтальные инструкции учителя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Отвечает на вопрос, заданный учителем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Может задать другому ребёнку вопрос, связанный с текущей ситуацией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Выходит к доске, выполняет задание у доски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Ориентируется в школьных принадлежностях, находит нужный предмет в рюкзаке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8" name="Google Shape;108;p3"/>
          <p:cNvGraphicFramePr/>
          <p:nvPr/>
        </p:nvGraphicFramePr>
        <p:xfrm>
          <a:off x="6162220" y="1301659"/>
          <a:ext cx="5794500" cy="5303250"/>
        </p:xfrm>
        <a:graphic>
          <a:graphicData uri="http://schemas.openxmlformats.org/drawingml/2006/table">
            <a:tbl>
              <a:tblPr firstRow="1" firstCol="1" bandRow="1">
                <a:noFill/>
                <a:tableStyleId>{177F9FF9-AE70-42C2-9D5A-5E94F7FF9083}</a:tableStyleId>
              </a:tblPr>
              <a:tblGrid>
                <a:gridCol w="579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Шкала 1. Успешность выполнения домашних заданий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Плохое усвоение программного материала по всем предметам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Плохое усвоение материала по одному из основных предметов, обилие ошибок,  неаккуратное выполнение заданий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Редкие ошибки, но много помарок, исправлений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Небольшие помарки, единичные ошибки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Правильное безошибочное выполнение домашних заданий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Шкала 2. Степень усилий, необходимых ребенку для выполнения домашних заданий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Ребенок отказывается работать, может плакать, кричать, проявлять агрессию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Выполнение всех домашних заданий требует от ребенка большого напряжения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С большим напряжением начинает выполнять домашнее задание, но когда «втянулся в работу» - делает уроки спокойно, без особых усилий. Затруднение вызывают отдельные предметы (например, «не дается» математика или чтение).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Иногда работает легко, в другое время проявляет упрямство; выполнение заданий требует некоторого напряжения для своего завершения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Выполнение домашних заданий не вызывает у ребенка особых затруднений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Шкала 3. Самостоятельность ребенка при выполнении домашних заданий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Для выполнения ребенком домашних заданий требуется инициатива и постоянный контроль со стороны взрослого. Необходима помощь в выполнении всех школьных заданий.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/>
                        <a:t>Помощь взрослого необходима в организации внимания и поведения ребенка во время выполнения домашних заданий. С большинством заданий ребенок мог бы справляться самостоятельно, но предпочитает делать их с помощью взрослого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9" name="Google Shape;109;p3"/>
          <p:cNvSpPr txBox="1"/>
          <p:nvPr/>
        </p:nvSpPr>
        <p:spPr>
          <a:xfrm>
            <a:off x="219063" y="880166"/>
            <a:ext cx="93434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Фрагмент протокола, заполняемого учителем     	       Фрагмент анкеты для родителей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-75697" y="823378"/>
            <a:ext cx="12475834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65011" y="1801265"/>
            <a:ext cx="7588341" cy="4863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-23568" y="946149"/>
            <a:ext cx="7949621" cy="855116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Шкалы анкет, направленные на оценку личностных достижений  (ЛД) учащихся с РАС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165009" y="1991468"/>
            <a:ext cx="7226392" cy="393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«Взаимодействие с учителем»,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«Взаимодействие со сверстниками»,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«Особенности поведения и эмоционального состояния, связанные со школьной жизнью»,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«Понятность состояния и поведения ребенка для учителя»,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«Проблемы поведения»,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«Преобладающий фон настроения, с которым ребенок идет в школу / находится в школе в течение учебного дня»,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«Связь домашней и школьной жизни».</a:t>
            </a:r>
            <a:r>
              <a:rPr lang="ru-RU" sz="2133" i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33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5341" y="1801264"/>
            <a:ext cx="4311649" cy="4528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561860" y="99688"/>
            <a:ext cx="863722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ШКОЛЬНОЙ АДАПТАЦИИ ДЕТЕЙ С РАС,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ОБУЧАЮЩИХСЯ В МЛАДШЕЙ ШКОЛЕ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565058" y="2010519"/>
            <a:ext cx="6445343" cy="45042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-23568" y="946149"/>
            <a:ext cx="7949621" cy="855116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Шкалы анкет, направленные на оценку образовательных достижений  (ОД) учащихся с РАС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565058" y="2292485"/>
            <a:ext cx="6445343" cy="358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«Уровень активности и внимание»,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«Самостоятельность, степень необходимой помощи педагога (тьютора)»,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«Успешность в выполнении учебных заданий в школе / дома»,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«Уровень самостоятельности ребёнка в выполнении домашних заданий»,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«Степень усилий, необходимых ребенку для выполнения домашних заданий», </a:t>
            </a:r>
            <a:endParaRPr/>
          </a:p>
          <a:p>
            <a:pPr marL="457189" marR="0" lvl="0" indent="-457189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133"/>
              <a:buFont typeface="Noto Sans Symbols"/>
              <a:buChar char="∙"/>
            </a:pPr>
            <a:r>
              <a:rPr lang="ru-RU" sz="2133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«Организационные навыки и деятельность».</a:t>
            </a:r>
            <a:endParaRPr sz="1400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2003" y="2177890"/>
            <a:ext cx="4239947" cy="428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308472" y="110169"/>
            <a:ext cx="890162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ШКОЛЬНОЙ АДАПТАЦИИ ДЕТЕЙ С РАС,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ОБУЧАЮЩИХСЯ В МЛАДШЕЙ ШКОЛЕ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-75697" y="1453242"/>
            <a:ext cx="12379276" cy="5755822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 flipH="1">
            <a:off x="-75700" y="2220686"/>
            <a:ext cx="5164999" cy="80826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 flipH="1">
            <a:off x="-78785" y="3068413"/>
            <a:ext cx="5164999" cy="80826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 flipH="1">
            <a:off x="-78787" y="1600199"/>
            <a:ext cx="5164999" cy="58459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-193527" y="878173"/>
            <a:ext cx="12497106" cy="57506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533440" y="-71450"/>
            <a:ext cx="13033171" cy="6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 fontScale="9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SemiBold"/>
              <a:buNone/>
            </a:pPr>
            <a:r>
              <a:rPr lang="ru-RU"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SemiBold"/>
              <a:buNone/>
            </a:pPr>
            <a:r>
              <a:rPr lang="ru-RU"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269422" y="108802"/>
            <a:ext cx="96397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ШКОЛЬНОЙ АДАПТАЦИИ ДЕТЕЙ С РАС,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ОБУЧАЮЩИХСЯ В МЛАДШЕЙ ШКОЛЕ – ЛОНГИТЮД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143218" y="809827"/>
            <a:ext cx="1161178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исследовании приняли участие </a:t>
            </a:r>
            <a:r>
              <a:rPr lang="ru-RU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 </a:t>
            </a: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образовательных организаций из </a:t>
            </a:r>
            <a:r>
              <a:rPr lang="ru-RU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регионов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26572" y="1725690"/>
            <a:ext cx="4569278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обследованных детей – </a:t>
            </a: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педагогов, принимавших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исследовании – </a:t>
            </a: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родителей детей с РАС, прошедших анкетирование – </a:t>
            </a: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5211536" y="1780661"/>
            <a:ext cx="6096000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Инструменты исследования</a:t>
            </a:r>
            <a:r>
              <a:rPr lang="ru-RU" sz="20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Анкета для родителей (АР) – использовалась модифицированная методика «Экспертная оценка адаптированности ребенка к школе»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Анкета учителя (АУ1) – взята также из «Экспертной оценки» и адаптирована к задачам исследования.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Вторая анкета учителя (АУ2) – разработана Л.В. Шаргородской, апробирована в диссертационном исследовании автора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Личный листок, включающий в себя вопросы о варианте ФГОС, форме обучения, о различных формах дошкольной подготовки, о занятиях, которые ребенок получал в течение первого года обучения в школе.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337458" y="4094389"/>
            <a:ext cx="433251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Исследование построено на экспертных оценках учителей (тьюторов, школьных психологов) и родителей обучающихся с РАС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0" y="934409"/>
            <a:ext cx="12192000" cy="5949133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642340" y="1358953"/>
            <a:ext cx="11045287" cy="552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В целях исследования выборка поделена на 2 группы: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400"/>
              <a:buFont typeface="Calibri"/>
              <a:buChar char="-"/>
            </a:pPr>
            <a:r>
              <a:rPr lang="ru-RU" sz="24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экспериментальная группа 1 (ЭГ1) – дети, обучающиеся по вариантам АООП НОО РАС 8.1 и 8.2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400"/>
              <a:buFont typeface="Calibri"/>
              <a:buChar char="-"/>
            </a:pPr>
            <a:r>
              <a:rPr lang="ru-RU" sz="24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экспериментальная группа 2 (ЭГ2) – дети, обучающиеся по вариантам 8.3 и 8.4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Проведены два этапа исследования: осенью 2021 и весной 2022 года (в начале и в конце учебного года).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На основе сравнения данных, полученных на двух этапах исследования, проводилась оценка динамики показателей школьной адаптации учащихся с РАС первого года обучения.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С помощью методов математической статистики проведена оценка влияния разного рода факторов на качество адаптации детей с РАС первого года обучения.</a:t>
            </a:r>
            <a:endParaRPr sz="24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Данное исследование является лонгитюдным и продолжается в настоящее время.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639577" y="166398"/>
            <a:ext cx="69887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ШКОЛЬНОЙ АДАПТАЦИИ ДЕТЕЙ С РАС,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ОБУЧАЮЩИХСЯ В МЛАДШЕЙ ШКОЛЕ (ЛОНГИТЮД)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0" y="1303473"/>
            <a:ext cx="12192000" cy="55480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0" y="934409"/>
            <a:ext cx="12192000" cy="5923591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642340" y="1358953"/>
            <a:ext cx="11045287" cy="397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Обнаружен ряд закономерностей: </a:t>
            </a:r>
            <a:endParaRPr sz="24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очевидна положительная динамика образовательных, личностных достижений и, </a:t>
            </a:r>
            <a:br>
              <a:rPr lang="ru-RU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 целом, общего уровня адаптации как в ЭГ1, так и в ЭГ2, </a:t>
            </a:r>
            <a:endParaRPr/>
          </a:p>
          <a:p>
            <a:pPr marL="3429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динамика обсуждаемых показателей в ЭГ1 выражена в большей степени, чем в ЭГ2, </a:t>
            </a:r>
            <a:endParaRPr/>
          </a:p>
          <a:p>
            <a:pPr marL="3429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динамика образовательных достижений более выражена, чем динамика личностных достижений в обеих группах.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Данное исследование является лонгитюдным и продолжается в настоящее время.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639577" y="166398"/>
            <a:ext cx="69887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ШКОЛЬНОЙ АДАПТАЦИИ ДЕТЕЙ С РАС,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ОБУЧАЮЩИХСЯ В МЛАДШЕЙ ШКОЛЕ (ЛОНГИТЮД)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0" y="1332143"/>
            <a:ext cx="12192000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0" y="934409"/>
            <a:ext cx="12192000" cy="6021562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639577" y="1227517"/>
            <a:ext cx="11048050" cy="565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Проверено влияние на динамику школьной адаптации ряда факторов:</a:t>
            </a:r>
            <a:endParaRPr sz="2000" dirty="0">
              <a:solidFill>
                <a:srgbClr val="8B3C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2000" i="1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Посещение коррекционно-развивающих занятий в дошкольном возрасте </a:t>
            </a:r>
            <a:r>
              <a:rPr lang="ru-RU" sz="2000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(не менее 2 лет) значимо влияет на качество школьной адаптации (доказано в обеих экспериментальных группах)</a:t>
            </a:r>
            <a:endParaRPr dirty="0"/>
          </a:p>
          <a:p>
            <a:pPr marL="0" marR="0" lvl="0" indent="450215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2000" i="1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Посещение детского сада в дошкольном возрасте </a:t>
            </a:r>
            <a:r>
              <a:rPr lang="ru-RU" sz="2000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(не менее 2 лет) повлияло на показатели эффективности школьной адаптации у детей ЭГ2 (обучаются по вариантам 8.3 и 8.4, то есть РАС в сочетании с интеллектуальными нарушениями). Для детей ЭГ1, обучающихся по вариантам 8.1 и 8.2, указанный фактор не показал значимого влияния на школьную адаптацию.</a:t>
            </a:r>
            <a:endParaRPr dirty="0"/>
          </a:p>
          <a:p>
            <a:pPr marL="0" marR="0" lvl="0" indent="450215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2000" i="1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Получение ребенком специальных занятий по подготовке к школе в дошкольном возрасте </a:t>
            </a:r>
            <a:r>
              <a:rPr lang="ru-RU" sz="2000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также оказалось значимым фактором школьной адаптации только для детей ЭГ2</a:t>
            </a:r>
            <a:endParaRPr dirty="0"/>
          </a:p>
          <a:p>
            <a:pPr marL="0" marR="0" lvl="0" indent="450215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2000" i="1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Коррекционные занятия на протяжении первого года </a:t>
            </a:r>
            <a:r>
              <a:rPr lang="ru-RU" sz="2000" dirty="0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обучения значимо повлияли на качество образовательных достижений детей ЭГ1 и не оказали влияния на их личностные достижения; в ЭГ2 коррекционная поддержка на протяжении первого года обучения не обнаружила значимого влияния ни на образовательные, ни на личностные достижения детей.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639577" y="166398"/>
            <a:ext cx="69887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ИССЛЕДОВАНИЕ ШКОЛЬНОЙ АДАПТАЦИИ ДЕТЕЙ С РАС,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8B3C67"/>
                </a:solidFill>
                <a:latin typeface="Calibri"/>
                <a:ea typeface="Calibri"/>
                <a:cs typeface="Calibri"/>
                <a:sym typeface="Calibri"/>
              </a:rPr>
              <a:t>ОБУЧАЮЩИХСЯ В МЛАДШЕЙ ШКОЛЕ (ЛОНГИТЮД)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21265" y="1243231"/>
            <a:ext cx="12170735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1919</Words>
  <Application>Microsoft Office PowerPoint</Application>
  <PresentationFormat>Широкоэкранный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Noto Sans Symbols</vt:lpstr>
      <vt:lpstr>Montserrat SemiBold</vt:lpstr>
      <vt:lpstr>Courier New</vt:lpstr>
      <vt:lpstr>Calibri</vt:lpstr>
      <vt:lpstr>Arial</vt:lpstr>
      <vt:lpstr>Montserrat Medium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Суетина</dc:creator>
  <cp:lastModifiedBy>Хаматвалиева Рания Рафаэловна</cp:lastModifiedBy>
  <cp:revision>3</cp:revision>
  <dcterms:created xsi:type="dcterms:W3CDTF">2021-11-25T17:57:54Z</dcterms:created>
  <dcterms:modified xsi:type="dcterms:W3CDTF">2023-02-13T05:08:55Z</dcterms:modified>
</cp:coreProperties>
</file>