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5"/>
  </p:notesMasterIdLst>
  <p:sldIdLst>
    <p:sldId id="256" r:id="rId2"/>
    <p:sldId id="279" r:id="rId3"/>
    <p:sldId id="280" r:id="rId4"/>
    <p:sldId id="257" r:id="rId5"/>
    <p:sldId id="260" r:id="rId6"/>
    <p:sldId id="273" r:id="rId7"/>
    <p:sldId id="261" r:id="rId8"/>
    <p:sldId id="276" r:id="rId9"/>
    <p:sldId id="275" r:id="rId10"/>
    <p:sldId id="277" r:id="rId11"/>
    <p:sldId id="278" r:id="rId12"/>
    <p:sldId id="269" r:id="rId13"/>
    <p:sldId id="258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3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7" d="100"/>
          <a:sy n="157" d="100"/>
        </p:scale>
        <p:origin x="-294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148E3-1B58-472F-8478-0A1351A85C0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25DF3-7D30-403E-B2AA-9099530AC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407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0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90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619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84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3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10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88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8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2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07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3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9782-F2E0-43DA-A45F-3C5AE27C138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79C26-E0DF-4A3D-824E-FC8BA9C9C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28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3762" y="2059082"/>
            <a:ext cx="5867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8B3C67"/>
                </a:solidFill>
              </a:rPr>
              <a:t>АКТУАЛЬНЫЕ ВОПРОСЫ ОБРАЗОВАНИЯ ОБУЧАЮЩИХСЯ</a:t>
            </a:r>
          </a:p>
          <a:p>
            <a:pPr algn="r"/>
            <a:r>
              <a:rPr lang="ru-RU" b="1" dirty="0" smtClean="0">
                <a:solidFill>
                  <a:srgbClr val="8B3C67"/>
                </a:solidFill>
              </a:rPr>
              <a:t>С ЗАДЕРЖКОЙ ПСИХИЧЕСКОГО РАЗВИТИЯ</a:t>
            </a:r>
          </a:p>
          <a:p>
            <a:pPr algn="r"/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 СООТВЕТСТВИИ С ПЕРЕХОДОМ НА ФЕДЕРАЛЬНЫЕ АДАПТИРОВАННЫЕ ОБРАЗОВАТЕЛЬНЫЕ 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ПРОГРАММЫ</a:t>
            </a:r>
            <a:endParaRPr lang="ru-RU" sz="2000" dirty="0" smtClean="0">
              <a:solidFill>
                <a:srgbClr val="8B3C67"/>
              </a:solidFill>
              <a:latin typeface="Montserrat Medium" pitchFamily="2" charset="-52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6382748" y="1989164"/>
            <a:ext cx="45719" cy="1277442"/>
          </a:xfrm>
          <a:prstGeom prst="rightBrace">
            <a:avLst/>
          </a:prstGeom>
          <a:solidFill>
            <a:srgbClr val="8B3C67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98773" y="2082165"/>
            <a:ext cx="25146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rgbClr val="8B3C67"/>
                </a:solidFill>
              </a:rPr>
              <a:t>Бабкина Наталия Викторовна</a:t>
            </a:r>
            <a:r>
              <a:rPr lang="ru-RU" sz="1100" b="1" dirty="0" smtClean="0">
                <a:solidFill>
                  <a:srgbClr val="8B3C67"/>
                </a:solidFill>
              </a:rPr>
              <a:t>,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доктор психол. наук,  </a:t>
            </a: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зав. лабораторией образования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комплексной </a:t>
            </a:r>
            <a:r>
              <a:rPr lang="ru-RU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абилитации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детей</a:t>
            </a:r>
            <a:b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задержкой психического развития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ФГБНУ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ИКП»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0484" y="2889956"/>
            <a:ext cx="6819773" cy="226442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504" y="100742"/>
            <a:ext cx="6836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8B3C67"/>
                </a:solidFill>
              </a:rPr>
              <a:t>ФАОП НОО ЗПР: коррекционные курсы для обучающихся </a:t>
            </a:r>
            <a:r>
              <a:rPr lang="ru-RU" sz="2000" b="1" dirty="0" smtClean="0">
                <a:solidFill>
                  <a:srgbClr val="8B3C67"/>
                </a:solidFill>
              </a:rPr>
              <a:t/>
            </a:r>
            <a:br>
              <a:rPr lang="ru-RU" sz="2000" b="1" dirty="0" smtClean="0">
                <a:solidFill>
                  <a:srgbClr val="8B3C67"/>
                </a:solidFill>
              </a:rPr>
            </a:br>
            <a:r>
              <a:rPr lang="ru-RU" sz="2000" b="1" dirty="0" smtClean="0">
                <a:solidFill>
                  <a:srgbClr val="8B3C67"/>
                </a:solidFill>
              </a:rPr>
              <a:t>с </a:t>
            </a:r>
            <a:r>
              <a:rPr lang="ru-RU" sz="2000" b="1" dirty="0" smtClean="0">
                <a:solidFill>
                  <a:srgbClr val="8B3C67"/>
                </a:solidFill>
              </a:rPr>
              <a:t>ЗПР на уровне начального общего образования </a:t>
            </a:r>
            <a:endParaRPr lang="ru-RU" sz="2000" b="1" dirty="0">
              <a:solidFill>
                <a:srgbClr val="8B3C67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9100" y="4680894"/>
            <a:ext cx="393056" cy="338554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8B3C67"/>
                </a:solidFill>
              </a:rPr>
              <a:t>10</a:t>
            </a:r>
            <a:endParaRPr lang="ru-RU" sz="1600" b="1" dirty="0">
              <a:solidFill>
                <a:srgbClr val="8B3C67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56169" y="1582263"/>
            <a:ext cx="6128658" cy="2783920"/>
            <a:chOff x="1751165" y="993423"/>
            <a:chExt cx="4999591" cy="405271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751165" y="993423"/>
              <a:ext cx="499314" cy="3980745"/>
            </a:xfrm>
            <a:prstGeom prst="rect">
              <a:avLst/>
            </a:prstGeom>
            <a:solidFill>
              <a:srgbClr val="189A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eaLnBrk="0" fontAlgn="base">
                <a:spcBef>
                  <a:spcPts val="120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prstClr val="white"/>
                  </a:solidFill>
                </a:rPr>
                <a:t>Коррекционные курсы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686756" y="1043815"/>
              <a:ext cx="4041422" cy="830141"/>
            </a:xfrm>
            <a:prstGeom prst="roundRect">
              <a:avLst/>
            </a:prstGeom>
            <a:solidFill>
              <a:srgbClr val="92EAEE"/>
            </a:solidFill>
            <a:effectLst>
              <a:outerShdw blurRad="215900" dir="276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err="1" smtClean="0">
                  <a:solidFill>
                    <a:prstClr val="black"/>
                  </a:solidFill>
                </a:rPr>
                <a:t>Психокоррекционные</a:t>
              </a:r>
              <a:r>
                <a:rPr lang="ru-RU" b="1" dirty="0" smtClean="0">
                  <a:solidFill>
                    <a:prstClr val="black"/>
                  </a:solidFill>
                </a:rPr>
                <a:t> занятия</a:t>
              </a:r>
            </a:p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(психологические)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698044" y="2074607"/>
              <a:ext cx="4030133" cy="894371"/>
            </a:xfrm>
            <a:prstGeom prst="roundRect">
              <a:avLst/>
            </a:prstGeom>
            <a:solidFill>
              <a:srgbClr val="EF75D9"/>
            </a:solidFill>
            <a:effectLst>
              <a:outerShdw blurRad="2159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err="1" smtClean="0">
                  <a:solidFill>
                    <a:prstClr val="black"/>
                  </a:solidFill>
                </a:rPr>
                <a:t>Психокоррекционные</a:t>
              </a:r>
              <a:r>
                <a:rPr lang="ru-RU" b="1" dirty="0" smtClean="0">
                  <a:solidFill>
                    <a:prstClr val="black"/>
                  </a:solidFill>
                </a:rPr>
                <a:t> занятия</a:t>
              </a:r>
            </a:p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(дефектологические)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2709333" y="3151931"/>
              <a:ext cx="3996267" cy="900781"/>
            </a:xfrm>
            <a:prstGeom prst="roundRect">
              <a:avLst/>
            </a:prstGeom>
            <a:solidFill>
              <a:srgbClr val="FDC300"/>
            </a:solidFill>
            <a:effectLst>
              <a:outerShdw blurRad="2159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Логопедические занятия 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Стрелка вправо 11"/>
            <p:cNvSpPr/>
            <p:nvPr/>
          </p:nvSpPr>
          <p:spPr>
            <a:xfrm>
              <a:off x="2276338" y="1141026"/>
              <a:ext cx="385011" cy="425145"/>
            </a:xfrm>
            <a:prstGeom prst="rightArrow">
              <a:avLst/>
            </a:prstGeom>
            <a:solidFill>
              <a:srgbClr val="147F84"/>
            </a:solidFill>
            <a:ln>
              <a:solidFill>
                <a:srgbClr val="147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Стрелка вправо 12"/>
            <p:cNvSpPr/>
            <p:nvPr/>
          </p:nvSpPr>
          <p:spPr>
            <a:xfrm>
              <a:off x="2289139" y="2211878"/>
              <a:ext cx="385011" cy="425145"/>
            </a:xfrm>
            <a:prstGeom prst="rightArrow">
              <a:avLst/>
            </a:prstGeom>
            <a:solidFill>
              <a:srgbClr val="147F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Стрелка вправо 13"/>
            <p:cNvSpPr/>
            <p:nvPr/>
          </p:nvSpPr>
          <p:spPr>
            <a:xfrm>
              <a:off x="2302219" y="3339194"/>
              <a:ext cx="385011" cy="425145"/>
            </a:xfrm>
            <a:prstGeom prst="rightArrow">
              <a:avLst/>
            </a:prstGeom>
            <a:solidFill>
              <a:srgbClr val="147F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Стрелка вправо 17"/>
            <p:cNvSpPr/>
            <p:nvPr/>
          </p:nvSpPr>
          <p:spPr>
            <a:xfrm>
              <a:off x="2285287" y="4485016"/>
              <a:ext cx="385011" cy="425145"/>
            </a:xfrm>
            <a:prstGeom prst="rightArrow">
              <a:avLst/>
            </a:prstGeom>
            <a:solidFill>
              <a:srgbClr val="147F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2703690" y="4199467"/>
              <a:ext cx="4047066" cy="846666"/>
            </a:xfrm>
            <a:prstGeom prst="roundRect">
              <a:avLst/>
            </a:prstGeom>
            <a:solidFill>
              <a:srgbClr val="92D050"/>
            </a:solidFill>
            <a:effectLst>
              <a:outerShdw blurRad="2159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Ритмика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7581014" y="990698"/>
            <a:ext cx="1296411" cy="1773948"/>
          </a:xfrm>
          <a:prstGeom prst="rect">
            <a:avLst/>
          </a:prstGeom>
          <a:solidFill>
            <a:srgbClr val="25A385"/>
          </a:solidFill>
          <a:ln>
            <a:solidFill>
              <a:srgbClr val="25A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81015" y="1100508"/>
            <a:ext cx="1271232" cy="16573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просвещения Российской Федерации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3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коррекционной педагогики РАО</a:t>
            </a: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4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45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 РЕАЛИЗАЦИЯ</a:t>
            </a:r>
          </a:p>
          <a:p>
            <a:pPr algn="ctr">
              <a:defRPr/>
            </a:pPr>
            <a:r>
              <a:rPr lang="ru-RU" sz="45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коррекционных курсов  </a:t>
            </a:r>
          </a:p>
          <a:p>
            <a:pPr algn="ctr">
              <a:defRPr/>
            </a:pPr>
            <a:r>
              <a:rPr lang="ru-RU" sz="45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</a:t>
            </a:r>
          </a:p>
          <a:p>
            <a:pPr algn="ctr">
              <a:defRPr/>
            </a:pPr>
            <a:r>
              <a:rPr lang="ru-RU" sz="45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задержкой психического развития</a:t>
            </a:r>
          </a:p>
          <a:p>
            <a:pPr algn="ctr">
              <a:defRPr/>
            </a:pPr>
            <a:r>
              <a:rPr lang="ru-RU" sz="45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начального общего образования</a:t>
            </a:r>
          </a:p>
          <a:p>
            <a:pPr algn="ctr">
              <a:lnSpc>
                <a:spcPct val="90000"/>
              </a:lnSpc>
              <a:defRPr/>
            </a:pPr>
            <a:endParaRPr lang="ru-RU" sz="3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300" kern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3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2022</a:t>
            </a:r>
          </a:p>
        </p:txBody>
      </p:sp>
    </p:spTree>
    <p:extLst>
      <p:ext uri="{BB962C8B-B14F-4D97-AF65-F5344CB8AC3E}">
        <p14:creationId xmlns:p14="http://schemas.microsoft.com/office/powerpoint/2010/main" val="73083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757715"/>
            <a:ext cx="9144000" cy="238578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138" y="100742"/>
            <a:ext cx="66970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8B3C67"/>
                </a:solidFill>
              </a:rPr>
              <a:t>ФАОП ООО </a:t>
            </a:r>
            <a:r>
              <a:rPr lang="ru-RU" sz="2000" b="1" dirty="0">
                <a:solidFill>
                  <a:srgbClr val="8B3C67"/>
                </a:solidFill>
              </a:rPr>
              <a:t>ЗПР: коррекционные курсы для обучающихся с ЗПР на уровне </a:t>
            </a:r>
            <a:r>
              <a:rPr lang="ru-RU" sz="2000" b="1" dirty="0" smtClean="0">
                <a:solidFill>
                  <a:srgbClr val="8B3C67"/>
                </a:solidFill>
              </a:rPr>
              <a:t>основного общего </a:t>
            </a:r>
            <a:r>
              <a:rPr lang="ru-RU" sz="2000" b="1" dirty="0">
                <a:solidFill>
                  <a:srgbClr val="8B3C67"/>
                </a:solidFill>
              </a:rPr>
              <a:t>образования </a:t>
            </a:r>
          </a:p>
          <a:p>
            <a:endParaRPr lang="ru-RU" sz="1000" b="1" dirty="0">
              <a:solidFill>
                <a:srgbClr val="8B3C67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81" y="1179708"/>
            <a:ext cx="6792281" cy="32647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100" y="4680894"/>
            <a:ext cx="393056" cy="338554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8B3C67"/>
                </a:solidFill>
              </a:rPr>
              <a:t>11</a:t>
            </a:r>
            <a:endParaRPr lang="ru-RU" sz="1600" b="1" dirty="0">
              <a:solidFill>
                <a:srgbClr val="8B3C6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320" y="1082292"/>
            <a:ext cx="1355806" cy="19194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4326" y="3287486"/>
            <a:ext cx="1982716" cy="1241984"/>
          </a:xfrm>
          <a:prstGeom prst="rect">
            <a:avLst/>
          </a:prstGeom>
          <a:ln>
            <a:solidFill>
              <a:srgbClr val="003A48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05" y="4625671"/>
            <a:ext cx="357836" cy="3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7336"/>
            <a:ext cx="9144000" cy="39261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0588" y="274914"/>
            <a:ext cx="69830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8B3C67"/>
                </a:solidFill>
              </a:rPr>
              <a:t>РАЗРАБОТЧИКИ ФАООП ООО ОБУЧАЮЩИХСЯ С ЗПР</a:t>
            </a:r>
            <a:endParaRPr lang="ru-RU" b="1" dirty="0">
              <a:solidFill>
                <a:srgbClr val="8B3C67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0589" y="841107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68" y="962844"/>
            <a:ext cx="1009793" cy="1009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68" y="2003107"/>
            <a:ext cx="996593" cy="996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34" y="4095149"/>
            <a:ext cx="925061" cy="9250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24" y="3049496"/>
            <a:ext cx="966681" cy="9666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29092" y="906049"/>
            <a:ext cx="3893458" cy="1015663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Бабкина Наталия Викторовна</a:t>
            </a:r>
            <a:r>
              <a:rPr lang="ru-RU" sz="1000" dirty="0" smtClean="0"/>
              <a:t>, доктор психол. </a:t>
            </a:r>
            <a:r>
              <a:rPr lang="ru-RU" sz="1000" dirty="0"/>
              <a:t>н</a:t>
            </a:r>
            <a:r>
              <a:rPr lang="ru-RU" sz="1000" dirty="0" smtClean="0"/>
              <a:t>аук, зав. лабораторией образования и комплексной </a:t>
            </a:r>
            <a:r>
              <a:rPr lang="ru-RU" sz="1000" dirty="0" err="1" smtClean="0"/>
              <a:t>абилитации</a:t>
            </a:r>
            <a:r>
              <a:rPr lang="ru-RU" sz="1000" dirty="0" smtClean="0"/>
              <a:t> </a:t>
            </a:r>
            <a:r>
              <a:rPr lang="ru-RU" sz="1000" dirty="0" smtClean="0"/>
              <a:t>детей</a:t>
            </a:r>
            <a:br>
              <a:rPr lang="ru-RU" sz="1000" dirty="0" smtClean="0"/>
            </a:br>
            <a:r>
              <a:rPr lang="ru-RU" sz="1000" dirty="0" smtClean="0"/>
              <a:t>с </a:t>
            </a:r>
            <a:r>
              <a:rPr lang="ru-RU" sz="1000" dirty="0" smtClean="0"/>
              <a:t>задержкой психического развития ФГБНУ «ИКП », председатель Рабочей группы по вопросам образования и психолого-педагогической помощи лицам с ЗПР при Совете Министерства просвещения РФ по вопросам образования лиц с ОВЗ</a:t>
            </a:r>
            <a:endParaRPr lang="ru-RU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2129091" y="2223313"/>
            <a:ext cx="4253541" cy="553998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/>
              <a:t>Вильшанская</a:t>
            </a:r>
            <a:r>
              <a:rPr lang="ru-RU" sz="1000" b="1" dirty="0" smtClean="0"/>
              <a:t> </a:t>
            </a:r>
            <a:r>
              <a:rPr lang="ru-RU" sz="1000" b="1" dirty="0" err="1" smtClean="0"/>
              <a:t>Аделя</a:t>
            </a:r>
            <a:r>
              <a:rPr lang="ru-RU" sz="1000" b="1" dirty="0" smtClean="0"/>
              <a:t> </a:t>
            </a:r>
            <a:r>
              <a:rPr lang="ru-RU" sz="1000" b="1" dirty="0" err="1" smtClean="0"/>
              <a:t>Дамировна</a:t>
            </a:r>
            <a:r>
              <a:rPr lang="ru-RU" sz="1000" b="1" dirty="0" smtClean="0"/>
              <a:t>, </a:t>
            </a:r>
            <a:r>
              <a:rPr lang="ru-RU" sz="1000" dirty="0" err="1" smtClean="0"/>
              <a:t>к.п.н</a:t>
            </a:r>
            <a:r>
              <a:rPr lang="ru-RU" sz="1000" dirty="0" smtClean="0"/>
              <a:t>., директор ГКОУ </a:t>
            </a:r>
            <a:r>
              <a:rPr lang="ru-RU" sz="1000" dirty="0" smtClean="0"/>
              <a:t>«Школа </a:t>
            </a:r>
            <a:r>
              <a:rPr lang="ru-RU" sz="1000" dirty="0"/>
              <a:t>2124 </a:t>
            </a:r>
            <a:r>
              <a:rPr lang="ru-RU" sz="1000" dirty="0" smtClean="0"/>
              <a:t>«Центр </a:t>
            </a:r>
            <a:r>
              <a:rPr lang="ru-RU" sz="1000" dirty="0"/>
              <a:t>развития и </a:t>
            </a:r>
            <a:r>
              <a:rPr lang="ru-RU" sz="1000" dirty="0" smtClean="0"/>
              <a:t>коррекции» </a:t>
            </a:r>
            <a:r>
              <a:rPr lang="ru-RU" sz="1000" dirty="0" smtClean="0"/>
              <a:t>г. Москвы, председатель Ассоциации инклюзивных школ</a:t>
            </a:r>
            <a:endParaRPr lang="ru-RU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2129092" y="3061151"/>
            <a:ext cx="4370328" cy="553998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/>
              <a:t>Крестинина</a:t>
            </a:r>
            <a:r>
              <a:rPr lang="ru-RU" sz="1000" b="1" dirty="0" smtClean="0"/>
              <a:t> Ирина Алексеевна, </a:t>
            </a:r>
            <a:r>
              <a:rPr lang="ru-RU" sz="1000" dirty="0" err="1" smtClean="0"/>
              <a:t>к.п.н</a:t>
            </a:r>
            <a:r>
              <a:rPr lang="ru-RU" sz="1000" dirty="0" smtClean="0"/>
              <a:t>., </a:t>
            </a:r>
            <a:r>
              <a:rPr lang="ru-RU" sz="1000" dirty="0"/>
              <a:t>зав. кафедрой специального (коррекционного) и инклюзивного образования Института развития образования Кировской </a:t>
            </a:r>
            <a:r>
              <a:rPr lang="ru-RU" sz="1000" dirty="0" smtClean="0"/>
              <a:t>области</a:t>
            </a:r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2129092" y="4103941"/>
            <a:ext cx="4176495" cy="400110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000" b="1" dirty="0" err="1" smtClean="0"/>
              <a:t>Егупова</a:t>
            </a:r>
            <a:r>
              <a:rPr lang="ru-RU" sz="1000" b="1" dirty="0" smtClean="0"/>
              <a:t> Ольга Владимировна, </a:t>
            </a:r>
            <a:r>
              <a:rPr lang="ru-RU" sz="1000" dirty="0" smtClean="0"/>
              <a:t>зам. директора городского </a:t>
            </a:r>
            <a:r>
              <a:rPr lang="ru-RU" sz="1000" dirty="0"/>
              <a:t>психолого-педагогического центра Департамента образования и науки г. </a:t>
            </a:r>
            <a:r>
              <a:rPr lang="ru-RU" sz="1000" dirty="0" smtClean="0"/>
              <a:t>Москвы</a:t>
            </a:r>
            <a:r>
              <a:rPr lang="ru-RU" sz="1000" b="1" dirty="0" smtClean="0"/>
              <a:t> </a:t>
            </a:r>
            <a:endParaRPr lang="ru-RU" sz="10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225057" y="1539127"/>
            <a:ext cx="10589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8B3C67"/>
                </a:solidFill>
              </a:rPr>
              <a:t>ЭКСПЕРТЫ</a:t>
            </a:r>
            <a:endParaRPr lang="ru-RU" sz="1500" b="1" dirty="0">
              <a:solidFill>
                <a:srgbClr val="8B3C67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975" y="2041389"/>
            <a:ext cx="1636858" cy="42440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596" y="2620155"/>
            <a:ext cx="1500083" cy="62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1705" y="2537361"/>
            <a:ext cx="3313215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5212" y="2433915"/>
            <a:ext cx="6305549" cy="867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noProof="0" dirty="0" smtClean="0">
                <a:solidFill>
                  <a:srgbClr val="8B3C67"/>
                </a:solidFill>
              </a:rPr>
              <a:t>НАТАЛИЯ ВИКТОРОВНА БАБКИНА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</a:t>
            </a:r>
            <a:r>
              <a:rPr kumimoji="0" lang="ru-RU" sz="1200" b="1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октор</a:t>
            </a:r>
            <a:r>
              <a:rPr kumimoji="0" lang="ru-RU" sz="1200" b="1" i="0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ru-RU" sz="1200" b="1" i="0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психол. наук, заведующая лабораторией образования и комплексной </a:t>
            </a:r>
            <a:r>
              <a:rPr kumimoji="0" lang="ru-RU" sz="1200" b="1" i="0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/>
            </a:r>
            <a:br>
              <a:rPr kumimoji="0" lang="ru-RU" sz="1200" b="1" i="0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</a:br>
            <a:r>
              <a:rPr kumimoji="0" lang="ru-RU" sz="1200" b="1" i="0" u="none" strike="noStrike" kern="0" cap="none" spc="0" normalizeH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абилитации</a:t>
            </a:r>
            <a:r>
              <a:rPr kumimoji="0" lang="ru-RU" sz="1200" b="1" i="0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ru-RU" sz="1200" b="1" i="0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детей с задержкой психического развития </a:t>
            </a:r>
            <a:r>
              <a:rPr kumimoji="0" lang="ru-RU" sz="1200" i="0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ФГБНУ «ИКП»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baseline="0" noProof="0" dirty="0" err="1" smtClean="0">
                <a:solidFill>
                  <a:srgbClr val="8B3C67"/>
                </a:solidFill>
              </a:rPr>
              <a:t>babkina@ikp.email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966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5" y="2677887"/>
            <a:ext cx="7681328" cy="22968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8563" y="100742"/>
            <a:ext cx="6707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8B3C67"/>
                </a:solidFill>
              </a:rPr>
              <a:t>ПРИНЦИПЫ И ПОДХОДЫ К ФОРМИРОВАНИЮ ФАОП ДО для ОБУЧАЮЩИХСЯ С ОВЗ (АОП для обучающихся с ЗПР)</a:t>
            </a:r>
            <a:endParaRPr lang="ru-RU" sz="1000" b="1" dirty="0">
              <a:solidFill>
                <a:srgbClr val="8B3C67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886225"/>
            <a:ext cx="9144000" cy="1029662"/>
          </a:xfrm>
          <a:prstGeom prst="rect">
            <a:avLst/>
          </a:prstGeom>
          <a:solidFill>
            <a:srgbClr val="8B3C6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968829" y="2244269"/>
            <a:ext cx="7913914" cy="2277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buClr>
                <a:srgbClr val="8B3C67"/>
              </a:buClr>
              <a:buSzPct val="100000"/>
              <a:defRPr/>
            </a:pPr>
            <a:r>
              <a:rPr lang="ru-RU" sz="1500" b="1" kern="0" dirty="0" smtClean="0">
                <a:solidFill>
                  <a:srgbClr val="8B3C67"/>
                </a:solidFill>
                <a:ea typeface="Circe Bold"/>
                <a:cs typeface="Circe Bold"/>
              </a:rPr>
              <a:t>АОП ДО для обучающихся с ЗПР</a:t>
            </a:r>
          </a:p>
          <a:p>
            <a:pPr marL="342900" indent="-342900">
              <a:spcBef>
                <a:spcPts val="600"/>
              </a:spcBef>
              <a:buClr>
                <a:srgbClr val="8B3C67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14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Содержание и планируемые результаты (целевые ориентиры</a:t>
            </a: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) </a:t>
            </a:r>
            <a:r>
              <a:rPr lang="ru-RU" sz="14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разработанных Организациями АОП </a:t>
            </a: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ДО </a:t>
            </a:r>
            <a:r>
              <a:rPr lang="ru-RU" sz="14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должны быть не ниже соответствующих содержания и планируемых результатов </a:t>
            </a: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Программы.</a:t>
            </a:r>
          </a:p>
          <a:p>
            <a:pPr marL="342900" indent="-342900">
              <a:spcBef>
                <a:spcPts val="600"/>
              </a:spcBef>
              <a:buClr>
                <a:srgbClr val="8B3C67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Дети </a:t>
            </a:r>
            <a:r>
              <a:rPr lang="ru-RU" sz="14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раннего </a:t>
            </a: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возраста – общая задержка </a:t>
            </a:r>
            <a:r>
              <a:rPr lang="ru-RU" sz="14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психомоторного и речевого развития с большей выраженностью отставания психических </a:t>
            </a: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функций; с 4-х лет – задержка психического развития.</a:t>
            </a:r>
          </a:p>
          <a:p>
            <a:pPr marL="342900" indent="-342900">
              <a:spcBef>
                <a:spcPts val="600"/>
              </a:spcBef>
              <a:buClr>
                <a:srgbClr val="8B3C67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14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В п. 10.4.5.7. ФАОП ДО представлена характеристика каждой из </a:t>
            </a: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групп детей с ЗПР на этапе завершения дошкольного образования </a:t>
            </a:r>
            <a:r>
              <a:rPr lang="ru-RU" sz="14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и рекомендованный вариант АООП для уровня начального общего образования.</a:t>
            </a:r>
            <a:endParaRPr sz="1400" kern="0" dirty="0" smtClean="0">
              <a:solidFill>
                <a:schemeClr val="tx1">
                  <a:lumMod val="75000"/>
                  <a:lumOff val="25000"/>
                </a:schemeClr>
              </a:solidFill>
              <a:ea typeface="Circe Bold"/>
              <a:cs typeface="Circe Bold"/>
              <a:sym typeface="Circe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100" y="4680894"/>
            <a:ext cx="288862" cy="338554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8B3C67"/>
                </a:solidFill>
              </a:rPr>
              <a:t>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8205" y="1057187"/>
            <a:ext cx="8871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ФАОП дошкольного образования для </a:t>
            </a:r>
            <a:r>
              <a:rPr lang="ru-RU" b="1" dirty="0">
                <a:solidFill>
                  <a:prstClr val="white"/>
                </a:solidFill>
              </a:rPr>
              <a:t>обучающихся с </a:t>
            </a:r>
            <a:r>
              <a:rPr lang="ru-RU" b="1" dirty="0" smtClean="0">
                <a:solidFill>
                  <a:prstClr val="white"/>
                </a:solidFill>
              </a:rPr>
              <a:t>ОВЗ утверждена </a:t>
            </a:r>
          </a:p>
          <a:p>
            <a:r>
              <a:rPr lang="ru-RU" b="1" dirty="0" smtClean="0">
                <a:solidFill>
                  <a:prstClr val="white"/>
                </a:solidFill>
              </a:rPr>
              <a:t>приказом Министерства просвещения РФ  от 24.11.2022 г. № 1022</a:t>
            </a:r>
            <a:endParaRPr lang="ru-RU" b="1" dirty="0">
              <a:solidFill>
                <a:prstClr val="white"/>
              </a:solidFill>
            </a:endParaRPr>
          </a:p>
          <a:p>
            <a:endParaRPr lang="ru-RU" b="1" dirty="0">
              <a:solidFill>
                <a:prstClr val="white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83795" y="1894575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18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5" y="2677886"/>
            <a:ext cx="7681328" cy="24656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8563" y="100742"/>
            <a:ext cx="6707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8B3C67"/>
                </a:solidFill>
              </a:rPr>
              <a:t>ПРИНЦИПЫ И ПОДХОДЫ К ФОРМИРОВАНИЮ ФАОП НОО для ОБУЧАЮЩИХСЯ С ОВЗ (АООП для обучающихся с ЗПР)</a:t>
            </a:r>
            <a:endParaRPr lang="ru-RU" sz="1000" b="1" dirty="0">
              <a:solidFill>
                <a:srgbClr val="8B3C67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886225"/>
            <a:ext cx="9144000" cy="1029662"/>
          </a:xfrm>
          <a:prstGeom prst="rect">
            <a:avLst/>
          </a:prstGeom>
          <a:solidFill>
            <a:srgbClr val="8B3C6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925286" y="2026555"/>
            <a:ext cx="7913914" cy="3293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buClr>
                <a:srgbClr val="8B3C67"/>
              </a:buClr>
              <a:buSzPct val="100000"/>
              <a:defRPr/>
            </a:pPr>
            <a:r>
              <a:rPr lang="ru-RU" sz="1500" b="1" kern="0" dirty="0" smtClean="0">
                <a:solidFill>
                  <a:srgbClr val="8B3C67"/>
                </a:solidFill>
                <a:ea typeface="Circe Bold"/>
                <a:cs typeface="Circe Bold"/>
              </a:rPr>
              <a:t>ФАОП НОО для обучающихся с ЗПР</a:t>
            </a:r>
          </a:p>
          <a:p>
            <a:pPr marL="342900" indent="-342900">
              <a:spcBef>
                <a:spcPts val="600"/>
              </a:spcBef>
              <a:buClr>
                <a:srgbClr val="8B3C67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14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Содержание и планируемые результаты (целевые ориентиры</a:t>
            </a: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) </a:t>
            </a:r>
            <a:r>
              <a:rPr lang="ru-RU" sz="14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разработанных Организациями </a:t>
            </a: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АООП ОНО </a:t>
            </a:r>
            <a:r>
              <a:rPr lang="ru-RU" sz="14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должны быть не ниже соответствующих содержания и планируемых результатов </a:t>
            </a: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Программы.</a:t>
            </a:r>
          </a:p>
          <a:p>
            <a:pPr marL="342900" indent="-342900">
              <a:spcBef>
                <a:spcPts val="600"/>
              </a:spcBef>
              <a:buClr>
                <a:srgbClr val="8B3C67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2 варианта АООП НОО для обучающихся с ЗПР. </a:t>
            </a:r>
          </a:p>
          <a:p>
            <a:pPr marL="342900" indent="-342900">
              <a:spcBef>
                <a:spcPts val="600"/>
              </a:spcBef>
              <a:buClr>
                <a:srgbClr val="8B3C67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По варианту 7.2. период пролонгации не регламентируется годом обучения на уровне начального общего образования.</a:t>
            </a:r>
          </a:p>
          <a:p>
            <a:pPr marL="342900" indent="-342900">
              <a:spcBef>
                <a:spcPts val="600"/>
              </a:spcBef>
              <a:buClr>
                <a:srgbClr val="8B3C67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14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Федеральные рабочие программы учебных предметов, учебных </a:t>
            </a: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курсов:</a:t>
            </a:r>
          </a:p>
          <a:p>
            <a:pPr marL="2243138" indent="173038">
              <a:buClr>
                <a:srgbClr val="8B3C6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Русский язык</a:t>
            </a:r>
          </a:p>
          <a:p>
            <a:pPr marL="2243138" indent="173038">
              <a:buClr>
                <a:srgbClr val="8B3C6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Литературное чтение</a:t>
            </a:r>
          </a:p>
          <a:p>
            <a:pPr marL="2243138" indent="173038">
              <a:buClr>
                <a:srgbClr val="8B3C6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Окружающий мир</a:t>
            </a:r>
          </a:p>
          <a:p>
            <a:pPr marL="2243138" indent="173038">
              <a:buClr>
                <a:srgbClr val="8B3C6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  <a:sym typeface="Circe Bold"/>
              </a:rPr>
              <a:t>Коррекционные курсы</a:t>
            </a:r>
          </a:p>
          <a:p>
            <a:pPr marL="342900" indent="-342900">
              <a:spcBef>
                <a:spcPts val="600"/>
              </a:spcBef>
              <a:buClr>
                <a:srgbClr val="8B3C67"/>
              </a:buClr>
              <a:buSzPct val="100000"/>
              <a:buFont typeface="Wingdings" panose="05000000000000000000" pitchFamily="2" charset="2"/>
              <a:buChar char="q"/>
              <a:defRPr/>
            </a:pPr>
            <a:endParaRPr lang="ru-RU" sz="14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Circe Bold"/>
              <a:ea typeface="Circe Bold"/>
              <a:cs typeface="Circe Bold"/>
              <a:sym typeface="Circe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100" y="4680894"/>
            <a:ext cx="288862" cy="338554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8B3C67"/>
                </a:solidFill>
              </a:rPr>
              <a:t>3</a:t>
            </a:r>
            <a:endParaRPr lang="ru-RU" sz="1600" b="1" dirty="0">
              <a:solidFill>
                <a:srgbClr val="8B3C6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205" y="1057187"/>
            <a:ext cx="8871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</a:rPr>
              <a:t>ФАОП начального общего образования для </a:t>
            </a:r>
            <a:r>
              <a:rPr lang="ru-RU" b="1" dirty="0">
                <a:solidFill>
                  <a:prstClr val="white"/>
                </a:solidFill>
              </a:rPr>
              <a:t>обучающихся с </a:t>
            </a:r>
            <a:r>
              <a:rPr lang="ru-RU" b="1" dirty="0" smtClean="0">
                <a:solidFill>
                  <a:prstClr val="white"/>
                </a:solidFill>
              </a:rPr>
              <a:t>ОВЗ</a:t>
            </a:r>
          </a:p>
          <a:p>
            <a:r>
              <a:rPr lang="ru-RU" b="1" dirty="0">
                <a:solidFill>
                  <a:prstClr val="white"/>
                </a:solidFill>
              </a:rPr>
              <a:t>п</a:t>
            </a:r>
            <a:r>
              <a:rPr lang="ru-RU" b="1" dirty="0" smtClean="0">
                <a:solidFill>
                  <a:prstClr val="white"/>
                </a:solidFill>
              </a:rPr>
              <a:t>одготовлена  для утверждения</a:t>
            </a:r>
            <a:endParaRPr lang="ru-RU" b="1" dirty="0">
              <a:solidFill>
                <a:prstClr val="white"/>
              </a:solidFill>
            </a:endParaRPr>
          </a:p>
          <a:p>
            <a:endParaRPr lang="ru-RU" b="1" dirty="0">
              <a:solidFill>
                <a:prstClr val="white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83795" y="1894575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4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15" y="2590802"/>
            <a:ext cx="7681328" cy="17090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0675" y="100742"/>
            <a:ext cx="55194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8B3C67"/>
                </a:solidFill>
                <a:latin typeface="+mn-lt"/>
              </a:rPr>
              <a:t>ПРИНЦИПЫ И ПОДХОДЫ К ФОРМИРОВАНИЮ ФАОП ООО для ОБУЧАЮЩИХСЯ С ЗПР</a:t>
            </a:r>
            <a:endParaRPr lang="ru-RU" sz="1000" b="1" dirty="0">
              <a:solidFill>
                <a:srgbClr val="8B3C67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886224"/>
            <a:ext cx="9144000" cy="997005"/>
          </a:xfrm>
          <a:prstGeom prst="rect">
            <a:avLst/>
          </a:prstGeom>
          <a:solidFill>
            <a:srgbClr val="8B3C6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1045028" y="2276927"/>
            <a:ext cx="7271658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8B3C67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1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ФАОП </a:t>
            </a:r>
            <a:r>
              <a:rPr lang="ru-RU" sz="1400" kern="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основного общего образования обучающихся с ЗПР предназначена для детей, успешно освоивших АООП НОО обучающихся с ЗПР (варианты 7.1 и 7.2), и при этом нуждающихся в пролонгации специальных образовательных условий.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B3C67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Circe Bold"/>
                <a:cs typeface="Circe Bold"/>
              </a:rPr>
              <a:t>ФАООП ООО формируется с учетом психолого-педагогических особенностей развития и особых образовательных потребностей обучающихся с ЗПР.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B3C67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ea typeface="Circe Bold"/>
                <a:cs typeface="Circe Bold"/>
              </a:rPr>
              <a:t>Срок получения основного общего образования при обучении по ФАОП ООО для обучающихся с ЗПР – 5 лет (5-9 классы).</a:t>
            </a:r>
            <a:endParaRPr kumimoji="0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irce Bold"/>
              <a:ea typeface="Circe Bold"/>
              <a:cs typeface="Circe Bold"/>
              <a:sym typeface="Circe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100" y="4680894"/>
            <a:ext cx="288862" cy="338554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8B3C67"/>
                </a:solidFill>
              </a:rPr>
              <a:t>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2974" y="1002759"/>
            <a:ext cx="8871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ФАОП </a:t>
            </a:r>
            <a:r>
              <a:rPr lang="ru-RU" b="1" dirty="0" smtClean="0">
                <a:solidFill>
                  <a:schemeClr val="bg1"/>
                </a:solidFill>
              </a:rPr>
              <a:t>основного </a:t>
            </a:r>
            <a:r>
              <a:rPr lang="ru-RU" b="1" dirty="0">
                <a:solidFill>
                  <a:schemeClr val="bg1"/>
                </a:solidFill>
              </a:rPr>
              <a:t>общего образования для обучающихся с ОВЗ</a:t>
            </a:r>
          </a:p>
          <a:p>
            <a:r>
              <a:rPr lang="ru-RU" b="1" dirty="0">
                <a:solidFill>
                  <a:schemeClr val="bg1"/>
                </a:solidFill>
              </a:rPr>
              <a:t>подготовлена  для утверждения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05565" y="1818375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16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08143" y="1026374"/>
            <a:ext cx="7815943" cy="392974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415" y="281040"/>
            <a:ext cx="5519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8B3C67"/>
                </a:solidFill>
              </a:rPr>
              <a:t>СТРУКТУРА ФАОП ООО ОБУЧАЮЩИХСЯ С ЗПР</a:t>
            </a:r>
            <a:endParaRPr lang="ru-RU" sz="1000" b="1" dirty="0">
              <a:solidFill>
                <a:srgbClr val="8B3C67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46508" y="983265"/>
            <a:ext cx="8113485" cy="363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ru-RU" sz="1400" b="1" dirty="0">
                <a:solidFill>
                  <a:srgbClr val="8B3C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Целевой раздел </a:t>
            </a:r>
            <a:endParaRPr lang="ru-RU" sz="1400" dirty="0">
              <a:solidFill>
                <a:srgbClr val="8B3C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buFont typeface="+mj-lt"/>
              <a:buAutoNum type="arabicPeriod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Пояснительная записка</a:t>
            </a:r>
          </a:p>
          <a:p>
            <a:pPr marL="1143000" lvl="2" indent="-228600">
              <a:buFont typeface="+mj-lt"/>
              <a:buAutoNum type="arabicPeriod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Планируемые результаты освоения обучающимися с задержкой психического развития адаптированной основной образовательной программы основного общего образования </a:t>
            </a:r>
          </a:p>
          <a:p>
            <a:pPr marL="1143000" lvl="2" indent="-228600">
              <a:buFont typeface="+mj-lt"/>
              <a:buAutoNum type="arabicPeriod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Система оценки достижения планируемых результатов освоения 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ru-RU" sz="1400" b="1" dirty="0">
                <a:solidFill>
                  <a:srgbClr val="8B3C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Содержательный раздел </a:t>
            </a:r>
            <a:endParaRPr lang="ru-RU" sz="1400" dirty="0">
              <a:solidFill>
                <a:srgbClr val="8B3C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buFont typeface="+mj-lt"/>
              <a:buAutoNum type="arabicPeriod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Федеральные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рабочие программы учебных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предметов (</a:t>
            </a:r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Русский язык; Литература; История; Обществознание; География; Основы безопасности жизнедеятельности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143000" lvl="2" indent="-228600">
              <a:buFont typeface="+mj-lt"/>
              <a:buAutoNum type="arabicPeriod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формирования универсальных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учебных действий</a:t>
            </a:r>
          </a:p>
          <a:p>
            <a:pPr marL="1143000" lvl="2" indent="-228600">
              <a:buFont typeface="+mj-lt"/>
              <a:buAutoNum type="arabicPeriod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Федеральная рабочая программа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воспитания </a:t>
            </a:r>
          </a:p>
          <a:p>
            <a:pPr marL="1143000" lvl="2" indent="-228600">
              <a:buFont typeface="+mj-lt"/>
              <a:buAutoNum type="arabicPeriod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коррекционной работы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rabicPeriod"/>
            </a:pPr>
            <a:r>
              <a:rPr lang="ru-RU" sz="1400" b="1" dirty="0">
                <a:solidFill>
                  <a:srgbClr val="8B3C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Организационный раздел </a:t>
            </a:r>
            <a:endParaRPr lang="ru-RU" sz="1400" dirty="0">
              <a:solidFill>
                <a:srgbClr val="8B3C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 typeface="+mj-lt"/>
              <a:buAutoNum type="arabicPeriod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Федеральный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учебный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план</a:t>
            </a:r>
          </a:p>
          <a:p>
            <a:pPr marL="1257300" lvl="2" indent="-342900">
              <a:buFont typeface="+mj-lt"/>
              <a:buAutoNum type="arabicPeriod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План внеурочной деятельности </a:t>
            </a:r>
          </a:p>
          <a:p>
            <a:pPr marL="1257300" lvl="2" indent="-342900">
              <a:buFont typeface="+mj-lt"/>
              <a:buAutoNum type="arabicPeriod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Федеральный календарный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учебный график</a:t>
            </a:r>
          </a:p>
          <a:p>
            <a:pPr marL="1257300" lvl="2" indent="-342900">
              <a:buFont typeface="+mj-lt"/>
              <a:buAutoNum type="arabicPeriod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Федеральный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календарный план воспитательной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работы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100" y="4680894"/>
            <a:ext cx="288862" cy="338554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8B3C67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0030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2893" y="950174"/>
            <a:ext cx="8482250" cy="406814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415" y="220484"/>
            <a:ext cx="5519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8B3C67"/>
                </a:solidFill>
              </a:rPr>
              <a:t>ТРЕБОВАНИЯ К ПРЕДМЕТНЫМ РЕЗУЛЬТАТАМ</a:t>
            </a:r>
            <a:endParaRPr lang="ru-RU" sz="1000" b="1" dirty="0">
              <a:solidFill>
                <a:srgbClr val="8B3C67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9100" y="4680894"/>
            <a:ext cx="288862" cy="338554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8B3C67"/>
                </a:solidFill>
              </a:rPr>
              <a:t>6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98358" y="1200505"/>
            <a:ext cx="2795660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ru-RU" sz="1500" b="1" i="1" dirty="0">
                <a:solidFill>
                  <a:srgbClr val="8B3C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Примеры формулировок </a:t>
            </a:r>
            <a:r>
              <a:rPr lang="ru-RU" sz="1500" b="1" i="1" dirty="0" smtClean="0">
                <a:solidFill>
                  <a:srgbClr val="8B3C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500" b="1" i="1" dirty="0" smtClean="0">
                <a:solidFill>
                  <a:srgbClr val="8B3C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b="1" i="1" dirty="0" smtClean="0">
                <a:solidFill>
                  <a:srgbClr val="8B3C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500" b="1" i="1" dirty="0">
                <a:solidFill>
                  <a:srgbClr val="8B3C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требованиях к результату: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07305" y="1197722"/>
            <a:ext cx="42986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0969" marR="0" lvl="0" indent="-13096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3C6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характеризовать </a:t>
            </a:r>
            <a:r>
              <a:rPr kumimoji="0" lang="ru-RU" sz="13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 опорой на план</a:t>
            </a:r>
          </a:p>
          <a:p>
            <a:pPr marL="130969" marR="0" lvl="0" indent="-13096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3C6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называть </a:t>
            </a:r>
            <a:r>
              <a:rPr kumimoji="0" lang="ru-RU" sz="13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 опорой на зрительную наглядность</a:t>
            </a:r>
          </a:p>
          <a:p>
            <a:pPr marL="130969" marR="0" lvl="0" indent="-13096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3C6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классифицировать </a:t>
            </a:r>
            <a:r>
              <a:rPr kumimoji="0" lang="ru-RU" sz="13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после предварительного анализа </a:t>
            </a:r>
          </a:p>
          <a:p>
            <a:pPr marL="130969" marR="0" lvl="0" indent="-13096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3C6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решать задачи </a:t>
            </a:r>
            <a:r>
              <a:rPr kumimoji="0" lang="ru-RU" sz="13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по алгоритму учебных действий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4979" y="2139456"/>
            <a:ext cx="12582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8B3C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ПРИМЕРЫ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5042" y="2443776"/>
            <a:ext cx="8420986" cy="229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ru-RU" sz="1200" b="1" dirty="0">
                <a:solidFill>
                  <a:srgbClr val="4B5A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Сопоставлять</a:t>
            </a:r>
            <a:r>
              <a:rPr lang="ru-RU" sz="1200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опорному плану 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темы и сюжеты произведений, образы персонажей</a:t>
            </a:r>
            <a:r>
              <a:rPr lang="ru-RU" sz="1200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(Литература 5 класс)</a:t>
            </a:r>
          </a:p>
          <a:p>
            <a:pPr>
              <a:spcBef>
                <a:spcPts val="450"/>
              </a:spcBef>
            </a:pPr>
            <a:r>
              <a:rPr lang="ru-RU" sz="1200" b="1" dirty="0">
                <a:solidFill>
                  <a:srgbClr val="4B5A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Создавать</a:t>
            </a:r>
            <a:r>
              <a:rPr lang="ru-RU" sz="1200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устные монологические высказывания по вопросному плану объёмом не менее 5 предложений на основе жизненных наблюдений</a:t>
            </a:r>
            <a:r>
              <a:rPr lang="ru-RU" sz="1200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чтения научно-учебной, художественной и научно-популярной литературы (Русский язык 5 класс)</a:t>
            </a:r>
          </a:p>
          <a:p>
            <a:pPr>
              <a:spcBef>
                <a:spcPts val="450"/>
              </a:spcBef>
            </a:pPr>
            <a:r>
              <a:rPr lang="ru-RU" sz="1200" b="1" dirty="0">
                <a:solidFill>
                  <a:srgbClr val="4B5A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Оценивать 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поведение людей с точки зрения социальных норм; осознавать неприемлемость антиобщественного поведения </a:t>
            </a:r>
            <a:r>
              <a:rPr lang="ru-RU" sz="1200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(Обществознание, 9 класс)</a:t>
            </a:r>
          </a:p>
          <a:p>
            <a:pPr>
              <a:spcBef>
                <a:spcPts val="450"/>
              </a:spcBef>
            </a:pPr>
            <a:r>
              <a:rPr lang="ru-RU" sz="1200" b="1" dirty="0">
                <a:solidFill>
                  <a:srgbClr val="4B5A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Характеризовать </a:t>
            </a:r>
            <a:r>
              <a:rPr lang="ru-RU" sz="1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опорой на алгоритм учебных действий 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основные этапы истории изучения территории России, вклад российских ученых и путешественников в освоение страны </a:t>
            </a:r>
            <a:r>
              <a:rPr lang="ru-RU" sz="1200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(География, 8 класс)</a:t>
            </a:r>
          </a:p>
          <a:p>
            <a:pPr>
              <a:spcBef>
                <a:spcPts val="450"/>
              </a:spcBef>
            </a:pPr>
            <a:r>
              <a:rPr lang="ru-RU" sz="1200" b="1" dirty="0">
                <a:solidFill>
                  <a:srgbClr val="4B5A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современные интернет-сервисы (в том числе коммуникационные сервисы, облачные хранилища данных, онлайн-программы) в учебной и повседневной деятельности </a:t>
            </a:r>
            <a:r>
              <a:rPr lang="ru-RU" sz="1200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(Информатика 9 класс)</a:t>
            </a:r>
          </a:p>
          <a:p>
            <a:pPr>
              <a:spcBef>
                <a:spcPts val="450"/>
              </a:spcBef>
            </a:pPr>
            <a:r>
              <a:rPr lang="ru-RU" sz="1200" b="1" dirty="0">
                <a:solidFill>
                  <a:srgbClr val="4B5A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Применять</a:t>
            </a:r>
            <a:r>
              <a:rPr lang="ru-RU" sz="1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биологические термины и понятия (…) в соответствии с </a:t>
            </a:r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поставленной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задачей и в контексте </a:t>
            </a:r>
            <a:r>
              <a:rPr lang="ru-RU" sz="1200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(Биология, 8 класс)</a:t>
            </a:r>
            <a:endParaRPr lang="ru-RU" sz="1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7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135230"/>
            <a:ext cx="9144000" cy="400826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0297" y="100742"/>
            <a:ext cx="70184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8B3C67"/>
                </a:solidFill>
              </a:rPr>
              <a:t>СПЕЦИАЛЬНЫЕ УСЛОВИЯ ПРОВЕДЕНИЯ ТЕКУЩЕГО КОНТРОЛЯ УСПЕВАЕМОСТИ И ПРОМЕЖУТОЧНОЙ АТТЕСТАЦИИ ОБУЧАЮЩИХСЯ С ЗПР</a:t>
            </a:r>
            <a:endParaRPr lang="ru-RU" sz="2000" b="1" dirty="0">
              <a:solidFill>
                <a:srgbClr val="8B3C67"/>
              </a:solidFill>
            </a:endParaRPr>
          </a:p>
          <a:p>
            <a:r>
              <a:rPr lang="ru-RU" sz="2000" b="1" dirty="0" smtClean="0">
                <a:solidFill>
                  <a:srgbClr val="8B3C67"/>
                </a:solidFill>
              </a:rPr>
              <a:t> </a:t>
            </a:r>
            <a:endParaRPr lang="ru-RU" sz="1000" b="1" dirty="0">
              <a:solidFill>
                <a:srgbClr val="8B3C67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138" y="1121688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0298" y="1284073"/>
            <a:ext cx="8694844" cy="349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14313" indent="-214313">
              <a:spcBef>
                <a:spcPts val="600"/>
              </a:spcBef>
              <a:buClr>
                <a:srgbClr val="8B3C67"/>
              </a:buClr>
              <a:buSzPct val="100000"/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присутствие</a:t>
            </a:r>
            <a:r>
              <a:rPr lang="ru-RU" sz="1400" dirty="0" smtClean="0">
                <a:solidFill>
                  <a:srgbClr val="8B3C67"/>
                </a:solidFill>
                <a:ea typeface="Circe Bold"/>
                <a:cs typeface="Circe Bold"/>
              </a:rPr>
              <a:t> </a:t>
            </a:r>
            <a:r>
              <a:rPr lang="ru-RU" sz="1400" i="1" dirty="0" smtClean="0">
                <a:solidFill>
                  <a:srgbClr val="8B3C67"/>
                </a:solidFill>
                <a:ea typeface="Circe Bold"/>
                <a:cs typeface="Circe Bold"/>
              </a:rPr>
              <a:t>мотивационного </a:t>
            </a:r>
            <a:r>
              <a:rPr lang="ru-RU" sz="1400" i="1" dirty="0">
                <a:solidFill>
                  <a:srgbClr val="8B3C67"/>
                </a:solidFill>
                <a:ea typeface="Circe Bold"/>
                <a:cs typeface="Circe Bold"/>
              </a:rPr>
              <a:t>этапа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, способствующего психологическому настрою на работу;</a:t>
            </a:r>
          </a:p>
          <a:p>
            <a:pPr marL="214313" indent="-214313">
              <a:spcBef>
                <a:spcPts val="600"/>
              </a:spcBef>
              <a:buClr>
                <a:srgbClr val="8B3C67"/>
              </a:buClr>
              <a:buSzPct val="100000"/>
              <a:buFont typeface="Wingdings" pitchFamily="2" charset="2"/>
              <a:buChar char="Ø"/>
            </a:pPr>
            <a:r>
              <a:rPr lang="ru-RU" sz="1400" i="1" dirty="0">
                <a:solidFill>
                  <a:srgbClr val="8B3C67"/>
                </a:solidFill>
                <a:ea typeface="Circe Bold"/>
                <a:cs typeface="Circe Bold"/>
              </a:rPr>
              <a:t>организующая </a:t>
            </a:r>
            <a:r>
              <a:rPr lang="ru-RU" sz="1400" i="1" dirty="0" smtClean="0">
                <a:solidFill>
                  <a:srgbClr val="8B3C67"/>
                </a:solidFill>
                <a:ea typeface="Circe Bold"/>
                <a:cs typeface="Circe Bold"/>
              </a:rPr>
              <a:t>помощь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педагога в рационализации распределения времени, отводимого на выполнение работы;</a:t>
            </a:r>
          </a:p>
          <a:p>
            <a:pPr marL="214313" indent="-214313">
              <a:spcBef>
                <a:spcPts val="600"/>
              </a:spcBef>
              <a:buClr>
                <a:srgbClr val="8B3C67"/>
              </a:buClr>
              <a:buSzPct val="100000"/>
              <a:buFont typeface="Wingdings" pitchFamily="2" charset="2"/>
              <a:buChar char="Ø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предоставление возможности</a:t>
            </a:r>
            <a:r>
              <a:rPr lang="ru-RU" sz="1400" dirty="0">
                <a:solidFill>
                  <a:srgbClr val="8B3C67"/>
                </a:solidFill>
                <a:ea typeface="Circe Bold"/>
                <a:cs typeface="Circe Bold"/>
              </a:rPr>
              <a:t> </a:t>
            </a:r>
            <a:r>
              <a:rPr lang="ru-RU" sz="1400" i="1" dirty="0">
                <a:solidFill>
                  <a:srgbClr val="8B3C67"/>
                </a:solidFill>
                <a:ea typeface="Circe Bold"/>
                <a:cs typeface="Circe Bold"/>
              </a:rPr>
              <a:t>использования справочной информации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, разного рода визуальной поддержки (опорные схемы, алгоритмы учебных действий, смысловые опоры в виде ключевых слов, плана, образца) при самостоятельном применении; </a:t>
            </a:r>
          </a:p>
          <a:p>
            <a:pPr marL="214313" indent="-214313">
              <a:spcBef>
                <a:spcPts val="600"/>
              </a:spcBef>
              <a:buClr>
                <a:srgbClr val="8B3C67"/>
              </a:buClr>
              <a:buSzPct val="100000"/>
              <a:buFont typeface="Wingdings" pitchFamily="2" charset="2"/>
              <a:buChar char="Ø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гибкость подхода к выбору формы и вида диагностического инструментария </a:t>
            </a:r>
            <a:r>
              <a:rPr lang="ru-RU" sz="1400" dirty="0">
                <a:solidFill>
                  <a:srgbClr val="8B3C67"/>
                </a:solidFill>
                <a:ea typeface="Circe Bold"/>
                <a:cs typeface="Circe Bold"/>
              </a:rPr>
              <a:t>и </a:t>
            </a:r>
            <a:r>
              <a:rPr lang="ru-RU" sz="1400" i="1" dirty="0">
                <a:solidFill>
                  <a:srgbClr val="8B3C67"/>
                </a:solidFill>
                <a:ea typeface="Circe Bold"/>
                <a:cs typeface="Circe Bold"/>
              </a:rPr>
              <a:t>контрольно-измерительных материалов</a:t>
            </a:r>
            <a:r>
              <a:rPr lang="ru-RU" sz="1400" dirty="0">
                <a:solidFill>
                  <a:srgbClr val="8B3C67"/>
                </a:solidFill>
                <a:ea typeface="Circe Bold"/>
                <a:cs typeface="Circe Bold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с учетом особых образовательных потребностей и индивидуальных возможностей обучающегося с ЗПР;</a:t>
            </a:r>
          </a:p>
          <a:p>
            <a:pPr marL="214313" indent="-214313">
              <a:spcBef>
                <a:spcPts val="600"/>
              </a:spcBef>
              <a:buClr>
                <a:srgbClr val="8B3C67"/>
              </a:buClr>
              <a:buSzPct val="100000"/>
              <a:buFont typeface="Wingdings" pitchFamily="2" charset="2"/>
              <a:buChar char="Ø"/>
            </a:pPr>
            <a:r>
              <a:rPr lang="ru-RU" sz="1400" i="1" dirty="0" smtClean="0">
                <a:solidFill>
                  <a:srgbClr val="8B3C67"/>
                </a:solidFill>
                <a:ea typeface="Circe Bold"/>
                <a:cs typeface="Circe Bold"/>
              </a:rPr>
              <a:t>адаптация </a:t>
            </a:r>
            <a:r>
              <a:rPr lang="ru-RU" sz="1400" i="1" dirty="0">
                <a:solidFill>
                  <a:srgbClr val="8B3C67"/>
                </a:solidFill>
                <a:ea typeface="Circe Bold"/>
                <a:cs typeface="Circe Bold"/>
              </a:rPr>
              <a:t>инструкции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с учетом особых образовательных потребностей и индивидуальных трудностей обучающихся с ЗПР (в частности, упрощение формулировок по грамматическому и семантическому оформлению, особое построение инструкции, отражающей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этапность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 выполнения задания); </a:t>
            </a:r>
          </a:p>
          <a:p>
            <a:pPr marL="214313" indent="-214313">
              <a:spcBef>
                <a:spcPts val="600"/>
              </a:spcBef>
              <a:buClr>
                <a:srgbClr val="8B3C67"/>
              </a:buClr>
              <a:buSzPct val="100000"/>
              <a:buFont typeface="Wingdings" pitchFamily="2" charset="2"/>
              <a:buChar char="Ø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отслеживание действий обучающегося </a:t>
            </a:r>
            <a:r>
              <a:rPr lang="ru-RU" sz="1400" i="1" dirty="0">
                <a:solidFill>
                  <a:srgbClr val="8B3C67"/>
                </a:solidFill>
                <a:ea typeface="Circe Bold"/>
                <a:cs typeface="Circe Bold"/>
              </a:rPr>
              <a:t>для оценки понимания им инструкции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irce Bold"/>
                <a:cs typeface="Circe Bold"/>
              </a:rPr>
              <a:t>и, при необходимости, ее </a:t>
            </a:r>
            <a:r>
              <a:rPr lang="ru-RU" sz="1400" i="1" dirty="0">
                <a:solidFill>
                  <a:srgbClr val="8B3C67"/>
                </a:solidFill>
                <a:ea typeface="Circe Bold"/>
                <a:cs typeface="Circe Bold"/>
              </a:rPr>
              <a:t>уточнение</a:t>
            </a:r>
            <a:r>
              <a:rPr lang="ru-RU" sz="1400" dirty="0" smtClean="0">
                <a:solidFill>
                  <a:srgbClr val="8B3C67"/>
                </a:solidFill>
                <a:ea typeface="Circe Bold"/>
                <a:cs typeface="Circe Bold"/>
              </a:rPr>
              <a:t>.</a:t>
            </a:r>
            <a:endParaRPr sz="1400" dirty="0">
              <a:solidFill>
                <a:srgbClr val="8B3C67"/>
              </a:solidFill>
              <a:ea typeface="Circe Bold"/>
              <a:cs typeface="Circe Bold"/>
              <a:sym typeface="Circe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100" y="4680894"/>
            <a:ext cx="288862" cy="338554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8B3C67"/>
                </a:solidFill>
              </a:rPr>
              <a:t>7</a:t>
            </a:r>
            <a:endParaRPr lang="ru-RU" sz="1600" b="1" dirty="0">
              <a:solidFill>
                <a:srgbClr val="8B3C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0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08143" y="1026374"/>
            <a:ext cx="7815943" cy="326259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415" y="140376"/>
            <a:ext cx="69038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8B3C67"/>
                </a:solidFill>
              </a:rPr>
              <a:t>ФЕДЕРАЛЬНЫЙ </a:t>
            </a:r>
            <a:r>
              <a:rPr lang="ru-RU" sz="2000" b="1" dirty="0">
                <a:solidFill>
                  <a:srgbClr val="8B3C67"/>
                </a:solidFill>
              </a:rPr>
              <a:t>НЕДЕЛЬНЫЙ УЧЕБНЫЙ ПЛАН: </a:t>
            </a:r>
            <a:r>
              <a:rPr lang="ru-RU" sz="2000" b="1" dirty="0" smtClean="0">
                <a:solidFill>
                  <a:srgbClr val="8B3C67"/>
                </a:solidFill>
              </a:rPr>
              <a:t/>
            </a:r>
            <a:br>
              <a:rPr lang="ru-RU" sz="2000" b="1" dirty="0" smtClean="0">
                <a:solidFill>
                  <a:srgbClr val="8B3C67"/>
                </a:solidFill>
              </a:rPr>
            </a:br>
            <a:r>
              <a:rPr lang="ru-RU" sz="2000" b="1" dirty="0" smtClean="0">
                <a:solidFill>
                  <a:srgbClr val="8B3C67"/>
                </a:solidFill>
              </a:rPr>
              <a:t>3 </a:t>
            </a:r>
            <a:r>
              <a:rPr lang="ru-RU" sz="2000" b="1" dirty="0" smtClean="0">
                <a:solidFill>
                  <a:srgbClr val="8B3C67"/>
                </a:solidFill>
              </a:rPr>
              <a:t>варианта</a:t>
            </a:r>
            <a:endParaRPr lang="ru-RU" sz="2000" b="1" dirty="0">
              <a:solidFill>
                <a:srgbClr val="8B3C67"/>
              </a:solidFill>
            </a:endParaRPr>
          </a:p>
          <a:p>
            <a:endParaRPr lang="ru-RU" sz="1000" b="1" dirty="0">
              <a:solidFill>
                <a:srgbClr val="8B3C67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138" y="88220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9100" y="4680894"/>
            <a:ext cx="288862" cy="338554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8B3C67"/>
                </a:solidFill>
              </a:rPr>
              <a:t>8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3067" y="1534169"/>
            <a:ext cx="7859807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900"/>
              </a:spcBef>
              <a:buFont typeface="Wingdings" panose="05000000000000000000" pitchFamily="2" charset="2"/>
              <a:buChar char="q"/>
            </a:pPr>
            <a:r>
              <a:rPr lang="ru-RU" sz="1500" b="1" dirty="0">
                <a:solidFill>
                  <a:srgbClr val="8B3C67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вариант 1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для общеобразовательных организаций, в которых обучение ведется на русском языке (сопоставим с вариантом 1 примерного недельного учебного плана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ФООП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57175" indent="-257175">
              <a:spcBef>
                <a:spcPts val="900"/>
              </a:spcBef>
              <a:buFont typeface="Wingdings" panose="05000000000000000000" pitchFamily="2" charset="2"/>
              <a:buChar char="q"/>
            </a:pPr>
            <a:r>
              <a:rPr lang="ru-RU" sz="1500" b="1" dirty="0">
                <a:solidFill>
                  <a:srgbClr val="8B3C67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вариант 2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для общеобразовательных организаций (в республиках Российской Федерации), в которых обучение ведется на русском языке, но наряду с ним изучается один из государственных языков республик Российской Федерации и (или) один из языков народов Российской Федерации (сопоставим с вариантом 2 примерного недельного учебного плана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ФООП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57175" indent="-257175">
              <a:spcBef>
                <a:spcPts val="900"/>
              </a:spcBef>
              <a:buFont typeface="Wingdings" panose="05000000000000000000" pitchFamily="2" charset="2"/>
              <a:buChar char="q"/>
            </a:pPr>
            <a:r>
              <a:rPr lang="ru-RU" sz="1500" b="1" dirty="0">
                <a:solidFill>
                  <a:srgbClr val="8B3C67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вариант 3</a:t>
            </a:r>
            <a:r>
              <a:rPr lang="ru-RU" sz="1500" dirty="0">
                <a:solidFill>
                  <a:srgbClr val="8B3C67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преимущественно для отдельных общеобразовательных организаций/классов, реализующих адаптированные образовательные программы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обучающихся с задержкой психического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84310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026374"/>
            <a:ext cx="9143999" cy="411712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2800" kern="0" dirty="0" smtClean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414" y="220484"/>
            <a:ext cx="67078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8B3C67"/>
                </a:solidFill>
              </a:rPr>
              <a:t>ФЕДЕРАЛЬНЫЙ НЕДЕЛЬНЫЙ УЧЕБНЫЙ ПЛАН: 3-й вариант</a:t>
            </a:r>
            <a:endParaRPr lang="ru-RU" sz="1000" b="1" dirty="0">
              <a:solidFill>
                <a:srgbClr val="8B3C67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73531" y="704283"/>
            <a:ext cx="862884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9100" y="4680894"/>
            <a:ext cx="288862" cy="338554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8B3C67"/>
                </a:solidFill>
              </a:rPr>
              <a:t>6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250965"/>
              </p:ext>
            </p:extLst>
          </p:nvPr>
        </p:nvGraphicFramePr>
        <p:xfrm>
          <a:off x="817511" y="829620"/>
          <a:ext cx="7702761" cy="4129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0805"/>
                <a:gridCol w="1911264"/>
                <a:gridCol w="749600"/>
                <a:gridCol w="476972"/>
                <a:gridCol w="613530"/>
                <a:gridCol w="613530"/>
                <a:gridCol w="613530"/>
                <a:gridCol w="613530"/>
              </a:tblGrid>
              <a:tr h="160857">
                <a:tc rowSpan="2"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Предметные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</a:rPr>
                        <a:t>области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solidFill>
                      <a:srgbClr val="8B3C6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</a:rPr>
                        <a:t>Учебные предметы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0219" marR="30219" marT="0" marB="0" anchor="ctr">
                    <a:solidFill>
                      <a:srgbClr val="8B3C67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Количество часов в неделю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>
                    <a:solidFill>
                      <a:srgbClr val="8B3C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7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V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VI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VII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VIII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IX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</a:rPr>
                        <a:t>Всего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>
                    <a:solidFill>
                      <a:srgbClr val="8B3C67"/>
                    </a:solidFill>
                  </a:tcPr>
                </a:tc>
              </a:tr>
              <a:tr h="15589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Обязательная часть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69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Русский язык и литература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Русский язык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Литература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Иностранные языки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Иностранный язык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Математика и информатика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Математика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Алгебра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Геометрия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Вероятность и статистика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Информатика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Общественно-научные предметы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История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Обществознание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География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Естественно-научные предметы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Физика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Химия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Биология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2493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Основы духовно-нравственной культуры народов России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ОДНКНР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 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Искусство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Музыка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Изобразительное искусство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Технология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Технология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Физическая культура и основы безопасности жизнедеятельности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Основы безопасности жизнедеятельности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Адаптивная физическая культура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Итого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27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28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30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32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33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150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5589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Часть, формируемая участниками образовательных </a:t>
                      </a:r>
                      <a:r>
                        <a:rPr lang="ru-RU" sz="1000" b="1" dirty="0" smtClean="0">
                          <a:effectLst/>
                        </a:rPr>
                        <a:t>отношений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Максимально допустимая недельная нагрузка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29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30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32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33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33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157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effectLst/>
                        </a:rPr>
                        <a:t>Внеурочная деятельность (включая коррекционно-развивающую область)</a:t>
                      </a:r>
                      <a:endParaRPr lang="ru-RU" sz="8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10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10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10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10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10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50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24938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Коррекционный курс: «Коррекционно-развивающие занятия: </a:t>
                      </a:r>
                      <a:r>
                        <a:rPr lang="ru-RU" sz="800" dirty="0" err="1">
                          <a:effectLst/>
                        </a:rPr>
                        <a:t>психокоррекционные</a:t>
                      </a:r>
                      <a:r>
                        <a:rPr lang="ru-RU" sz="800" dirty="0">
                          <a:effectLst/>
                        </a:rPr>
                        <a:t> (психологические и дефектологические)»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Коррекционный курс: «Логопедические занятия»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  <a:tr h="12469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Другие направления внеурочной деятельности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6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1262</Words>
  <Application>Microsoft Office PowerPoint</Application>
  <PresentationFormat>Экран (16:9)</PresentationFormat>
  <Paragraphs>342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new</dc:creator>
  <cp:lastModifiedBy>new</cp:lastModifiedBy>
  <cp:revision>173</cp:revision>
  <dcterms:created xsi:type="dcterms:W3CDTF">2021-10-29T19:36:18Z</dcterms:created>
  <dcterms:modified xsi:type="dcterms:W3CDTF">2023-02-10T10:51:57Z</dcterms:modified>
</cp:coreProperties>
</file>