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9"/>
  </p:notesMasterIdLst>
  <p:sldIdLst>
    <p:sldId id="256" r:id="rId2"/>
    <p:sldId id="392" r:id="rId3"/>
    <p:sldId id="422" r:id="rId4"/>
    <p:sldId id="419" r:id="rId5"/>
    <p:sldId id="418" r:id="rId6"/>
    <p:sldId id="421" r:id="rId7"/>
    <p:sldId id="288" r:id="rId8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B9631B5-78F2-41C9-869B-9F39066F8104}" styleName="Средний стиль 3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370C4-5ADE-4902-8F75-1E2C70B0B766}" type="datetimeFigureOut">
              <a:rPr lang="ru-RU" smtClean="0"/>
              <a:t>15.08.2022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38BDF-5BB3-4BC6-B005-DE4456311D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974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0640FAE-2CFD-4D5E-AC95-22F732C3A1C9}" type="datetime1">
              <a:rPr lang="ru-RU" smtClean="0"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0774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ABF6F-FA38-4A74-A382-97EEB40DAFD3}" type="datetime1">
              <a:rPr lang="ru-RU" smtClean="0"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011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E51C952-5332-42C8-82DF-F8C5799596E0}" type="datetime1">
              <a:rPr lang="ru-RU" smtClean="0"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43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DE48-62CD-42E7-86BE-626125342247}" type="datetime1">
              <a:rPr lang="ru-RU" smtClean="0"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614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BFA5105-A5CB-49F5-AD82-0C2BA50D24D0}" type="datetime1">
              <a:rPr lang="ru-RU" smtClean="0"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903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02961-CB95-41C8-BE7E-63696F962CEB}" type="datetime1">
              <a:rPr lang="ru-RU" smtClean="0"/>
              <a:t>15.08.2022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135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A19D4-ED4C-41FE-A0BB-D38E931A0316}" type="datetime1">
              <a:rPr lang="ru-RU" smtClean="0"/>
              <a:t>15.08.2022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01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658AC-B998-4312-B2FC-CF0C625DF997}" type="datetime1">
              <a:rPr lang="ru-RU" smtClean="0"/>
              <a:t>15.08.2022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50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A7737-3DD7-48A4-82A0-FCC8BA281A88}" type="datetime1">
              <a:rPr lang="ru-RU" smtClean="0"/>
              <a:t>15.08.2022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235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D493988-AF00-4D20-8FE4-7FD76382BE51}" type="datetime1">
              <a:rPr lang="ru-RU" smtClean="0"/>
              <a:t>15.08.2022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955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8A042-270D-47C3-BC46-D2C485A74292}" type="datetime1">
              <a:rPr lang="ru-RU" smtClean="0"/>
              <a:t>15.08.2022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23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83F4A59-3D3D-4624-8DA3-37BB37C70AD0}" type="datetime1">
              <a:rPr lang="ru-RU" smtClean="0"/>
              <a:t>15.08.2022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EEF7049-5EE1-4E1A-91D9-D0CBA1A6264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9859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3BBBE6-16A1-4C63-AA75-1F1FE9812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Механизмы управления качеством образования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 err="1">
                <a:solidFill>
                  <a:schemeClr val="tx1"/>
                </a:solidFill>
              </a:rPr>
              <a:t>НапРавление</a:t>
            </a:r>
            <a:r>
              <a:rPr lang="ru-RU" sz="2400">
                <a:solidFill>
                  <a:schemeClr val="tx1"/>
                </a:solidFill>
              </a:rPr>
              <a:t> 1.2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D3BBBE6-16A1-4C63-AA75-1F1FE98127FB}"/>
              </a:ext>
            </a:extLst>
          </p:cNvPr>
          <p:cNvSpPr txBox="1">
            <a:spLocks/>
          </p:cNvSpPr>
          <p:nvPr/>
        </p:nvSpPr>
        <p:spPr>
          <a:xfrm>
            <a:off x="794551" y="4543048"/>
            <a:ext cx="10993549" cy="147501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800" dirty="0" err="1">
                <a:solidFill>
                  <a:schemeClr val="tx1"/>
                </a:solidFill>
              </a:rPr>
              <a:t>Сагеева</a:t>
            </a:r>
            <a:r>
              <a:rPr lang="ru-RU" sz="1800" dirty="0">
                <a:solidFill>
                  <a:schemeClr val="tx1"/>
                </a:solidFill>
              </a:rPr>
              <a:t> Г.Х., </a:t>
            </a:r>
          </a:p>
          <a:p>
            <a:r>
              <a:rPr lang="ru-RU" sz="1800" dirty="0">
                <a:solidFill>
                  <a:schemeClr val="tx1"/>
                </a:solidFill>
              </a:rPr>
              <a:t>проректор по УМР ИРО РТ</a:t>
            </a:r>
          </a:p>
        </p:txBody>
      </p:sp>
      <p:pic>
        <p:nvPicPr>
          <p:cNvPr id="5" name="Picture 2" descr="C:\Users\irort\Desktop\2018 год\Логотип\Победитель\логотип ИРО (разные цвета)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77007" y="618309"/>
            <a:ext cx="903501" cy="120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5657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CC826-69BA-467D-9E4E-C4E029A80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1.2. </a:t>
            </a:r>
            <a:r>
              <a:rPr lang="ru-RU" sz="2200" dirty="0">
                <a:solidFill>
                  <a:schemeClr val="tx1"/>
                </a:solidFill>
              </a:rPr>
              <a:t>Система  работы  со  школами с низкими  результатами  обучения и/или школами,  функционирующими в неблагоприятных социальных условиях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b="1" smtClean="0">
                <a:solidFill>
                  <a:schemeClr val="tx1"/>
                </a:solidFill>
              </a:rPr>
              <a:t>2</a:t>
            </a:fld>
            <a:endParaRPr lang="ru-RU" b="1">
              <a:solidFill>
                <a:schemeClr val="tx1"/>
              </a:solidFill>
            </a:endParaRPr>
          </a:p>
        </p:txBody>
      </p:sp>
      <p:pic>
        <p:nvPicPr>
          <p:cNvPr id="4" name="Picture 2" descr="C:\Users\irort\Desktop\2018 год\Логотип\Победитель\логотип ИРО (разные цвета)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77007" y="618309"/>
            <a:ext cx="903501" cy="1209600"/>
          </a:xfrm>
          <a:prstGeom prst="rect">
            <a:avLst/>
          </a:prstGeom>
          <a:noFill/>
        </p:spPr>
      </p:pic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8E80A1A6-12DF-4251-863A-4B40E1041DEE}"/>
              </a:ext>
            </a:extLst>
          </p:cNvPr>
          <p:cNvSpPr/>
          <p:nvPr/>
        </p:nvSpPr>
        <p:spPr>
          <a:xfrm>
            <a:off x="376795" y="2009629"/>
            <a:ext cx="10836258" cy="3665301"/>
          </a:xfrm>
          <a:prstGeom prst="rect">
            <a:avLst/>
          </a:prstGeom>
        </p:spPr>
        <p:txBody>
          <a:bodyPr/>
          <a:lstStyle/>
          <a:p>
            <a:pPr lvl="1" indent="-285750">
              <a:spcAft>
                <a:spcPts val="600"/>
              </a:spcAft>
              <a:buChar char="•"/>
            </a:pPr>
            <a:r>
              <a:rPr lang="ru-RU" dirty="0">
                <a:solidFill>
                  <a:schemeClr val="tx2"/>
                </a:solidFill>
              </a:rPr>
              <a:t>Трек 1.  Адресная поддержка школ с низкими образовательными результатами 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sz="1600" dirty="0"/>
              <a:t>Содействие региону в реализации мер по оказанию адресной методической поддержки школам с низкими результатами обучения относительно выявленных в данных школах проблем</a:t>
            </a:r>
          </a:p>
          <a:p>
            <a:pPr lvl="1" indent="-285750">
              <a:spcAft>
                <a:spcPts val="600"/>
              </a:spcAft>
              <a:buChar char="•"/>
            </a:pPr>
            <a:endParaRPr lang="ru-RU" sz="1600" dirty="0"/>
          </a:p>
          <a:p>
            <a:pPr lvl="1" indent="-285750">
              <a:spcAft>
                <a:spcPts val="600"/>
              </a:spcAft>
              <a:buChar char="•"/>
            </a:pPr>
            <a:r>
              <a:rPr lang="ru-RU" dirty="0">
                <a:solidFill>
                  <a:schemeClr val="tx2"/>
                </a:solidFill>
              </a:rPr>
              <a:t>Трек 2. Организация работы со школами, функционирующими в зоне риска снижения образовательных результатов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sz="1600" dirty="0"/>
              <a:t>Содействие региону в реализации мер, направленных на ликвидацию </a:t>
            </a:r>
            <a:r>
              <a:rPr lang="ru-RU" sz="1600" b="1" dirty="0"/>
              <a:t>ресурсных дефицитов </a:t>
            </a:r>
            <a:r>
              <a:rPr lang="ru-RU" sz="1600" dirty="0"/>
              <a:t>в школах, функционирующих в условиях риска снижения образовательных результатов</a:t>
            </a:r>
          </a:p>
          <a:p>
            <a:pPr lvl="1" indent="-285750">
              <a:spcAft>
                <a:spcPts val="600"/>
              </a:spcAft>
              <a:buChar char="•"/>
            </a:pPr>
            <a:endParaRPr lang="ru-RU" dirty="0"/>
          </a:p>
          <a:p>
            <a:pPr lvl="1" indent="-285750">
              <a:spcAft>
                <a:spcPts val="600"/>
              </a:spcAft>
              <a:buChar char="•"/>
            </a:pPr>
            <a:r>
              <a:rPr lang="ru-RU" dirty="0">
                <a:solidFill>
                  <a:schemeClr val="tx2"/>
                </a:solidFill>
              </a:rPr>
              <a:t>Трек 3. Профилактика учебной неуспешности в ОО 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sz="1600" dirty="0"/>
              <a:t>Содействие региону в реализации мер профилактики учебной неуспешности в ОО муниципалитета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7D90D78-7F6D-473B-B4F8-C51D1FFFC178}"/>
              </a:ext>
            </a:extLst>
          </p:cNvPr>
          <p:cNvSpPr/>
          <p:nvPr/>
        </p:nvSpPr>
        <p:spPr>
          <a:xfrm>
            <a:off x="1301814" y="5533484"/>
            <a:ext cx="89862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chemeClr val="tx2"/>
                </a:solidFill>
              </a:rPr>
              <a:t>Принятие мер </a:t>
            </a:r>
            <a:r>
              <a:rPr lang="ru-RU" b="1" dirty="0"/>
              <a:t>на основе анализа результатов </a:t>
            </a:r>
          </a:p>
          <a:p>
            <a:pPr algn="ctr"/>
            <a:r>
              <a:rPr lang="ru-RU" dirty="0">
                <a:solidFill>
                  <a:schemeClr val="tx2"/>
                </a:solidFill>
              </a:rPr>
              <a:t>муниципального уровня регионального (федерального) мониторинга</a:t>
            </a:r>
          </a:p>
        </p:txBody>
      </p:sp>
    </p:spTree>
    <p:extLst>
      <p:ext uri="{BB962C8B-B14F-4D97-AF65-F5344CB8AC3E}">
        <p14:creationId xmlns:p14="http://schemas.microsoft.com/office/powerpoint/2010/main" val="2148676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CC826-69BA-467D-9E4E-C4E029A80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1.2. критерии оценки по мерам на основе анализа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347268" y="5956137"/>
            <a:ext cx="263539" cy="365125"/>
          </a:xfrm>
        </p:spPr>
        <p:txBody>
          <a:bodyPr/>
          <a:lstStyle/>
          <a:p>
            <a:fld id="{DEEF7049-5EE1-4E1A-91D9-D0CBA1A62646}" type="slidenum">
              <a:rPr lang="ru-RU" b="1" smtClean="0">
                <a:solidFill>
                  <a:schemeClr val="tx1"/>
                </a:solidFill>
              </a:rPr>
              <a:t>3</a:t>
            </a:fld>
            <a:endParaRPr lang="ru-RU" b="1">
              <a:solidFill>
                <a:schemeClr val="tx1"/>
              </a:solidFill>
            </a:endParaRPr>
          </a:p>
        </p:txBody>
      </p:sp>
      <p:pic>
        <p:nvPicPr>
          <p:cNvPr id="4" name="Picture 2" descr="C:\Users\irort\Desktop\2018 год\Логотип\Победитель\логотип ИРО (разные цвета)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77007" y="618309"/>
            <a:ext cx="903501" cy="1209600"/>
          </a:xfrm>
          <a:prstGeom prst="rect">
            <a:avLst/>
          </a:prstGeom>
          <a:noFill/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C3932DB-07AD-43B1-8D09-9DFEBD2E8C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792" y="1961998"/>
            <a:ext cx="11540417" cy="1467002"/>
          </a:xfrm>
          <a:prstGeom prst="rect">
            <a:avLst/>
          </a:prstGeom>
        </p:spPr>
      </p:pic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33A92414-C58B-473A-B868-C4564445D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04676"/>
              </p:ext>
            </p:extLst>
          </p:nvPr>
        </p:nvGraphicFramePr>
        <p:xfrm>
          <a:off x="325791" y="3390117"/>
          <a:ext cx="11540418" cy="32918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987103">
                  <a:extLst>
                    <a:ext uri="{9D8B030D-6E8A-4147-A177-3AD203B41FA5}">
                      <a16:colId xmlns:a16="http://schemas.microsoft.com/office/drawing/2014/main" val="1569454170"/>
                    </a:ext>
                  </a:extLst>
                </a:gridCol>
                <a:gridCol w="1859703">
                  <a:extLst>
                    <a:ext uri="{9D8B030D-6E8A-4147-A177-3AD203B41FA5}">
                      <a16:colId xmlns:a16="http://schemas.microsoft.com/office/drawing/2014/main" val="4186110587"/>
                    </a:ext>
                  </a:extLst>
                </a:gridCol>
                <a:gridCol w="1923403">
                  <a:extLst>
                    <a:ext uri="{9D8B030D-6E8A-4147-A177-3AD203B41FA5}">
                      <a16:colId xmlns:a16="http://schemas.microsoft.com/office/drawing/2014/main" val="988662458"/>
                    </a:ext>
                  </a:extLst>
                </a:gridCol>
                <a:gridCol w="1923403">
                  <a:extLst>
                    <a:ext uri="{9D8B030D-6E8A-4147-A177-3AD203B41FA5}">
                      <a16:colId xmlns:a16="http://schemas.microsoft.com/office/drawing/2014/main" val="3427693305"/>
                    </a:ext>
                  </a:extLst>
                </a:gridCol>
                <a:gridCol w="1923403">
                  <a:extLst>
                    <a:ext uri="{9D8B030D-6E8A-4147-A177-3AD203B41FA5}">
                      <a16:colId xmlns:a16="http://schemas.microsoft.com/office/drawing/2014/main" val="1175124740"/>
                    </a:ext>
                  </a:extLst>
                </a:gridCol>
                <a:gridCol w="1923403">
                  <a:extLst>
                    <a:ext uri="{9D8B030D-6E8A-4147-A177-3AD203B41FA5}">
                      <a16:colId xmlns:a16="http://schemas.microsoft.com/office/drawing/2014/main" val="1877175621"/>
                    </a:ext>
                  </a:extLst>
                </a:gridCol>
              </a:tblGrid>
              <a:tr h="146700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2"/>
                          </a:solidFill>
                        </a:rPr>
                        <a:t>Аналитика, описание контекста/ситуации, программа развития с анализом, итоги мониторинга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chemeClr val="tx2"/>
                          </a:solidFill>
                        </a:rPr>
                        <a:t>В разных треках – разная выборка (школы)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tx2"/>
                          </a:solidFill>
                        </a:rPr>
                        <a:t>Должен быть понятен принцип работы по отдельным трекам, почему именно эти меры и в отношении именно этих школ (выборки)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Подтверждающие документы 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по конкретным мерам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tx2"/>
                          </a:solidFill>
                        </a:rPr>
                        <a:t>(программы семинаров, протоколы, приказы, мониторинги и т.д.)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Любой муниципальный документ имеет свою специфику</a:t>
                      </a:r>
                    </a:p>
                    <a:p>
                      <a:pPr marL="0" algn="ctr" defTabSz="457200" rtl="0" eaLnBrk="1" latinLnBrk="0" hangingPunct="1"/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(</a:t>
                      </a:r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не забыть описать </a:t>
                      </a:r>
                    </a:p>
                    <a:p>
                      <a:pPr marL="0" algn="ctr" defTabSz="457200" rtl="0" eaLnBrk="1" latinLnBrk="0" hangingPunct="1"/>
                      <a:r>
                        <a:rPr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в обосновании!)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Указываем конкретные сроки 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(не «в течение года»)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Смотрим сайт </a:t>
                      </a:r>
                    </a:p>
                    <a:p>
                      <a:pPr algn="ctr"/>
                      <a:r>
                        <a:rPr lang="ru-RU" sz="1400" dirty="0" err="1">
                          <a:solidFill>
                            <a:schemeClr val="tx2"/>
                          </a:solidFill>
                        </a:rPr>
                        <a:t>МОиН</a:t>
                      </a:r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 РТ.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Ссылаемся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в муниципальных документах на региональные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tx2"/>
                          </a:solidFill>
                        </a:rPr>
                        <a:t>(На основании приказа </a:t>
                      </a:r>
                      <a:r>
                        <a:rPr lang="ru-RU" sz="1400" b="0" dirty="0" err="1">
                          <a:solidFill>
                            <a:schemeClr val="tx2"/>
                          </a:solidFill>
                        </a:rPr>
                        <a:t>МОиН</a:t>
                      </a:r>
                      <a:r>
                        <a:rPr lang="ru-RU" sz="1400" b="0" dirty="0">
                          <a:solidFill>
                            <a:schemeClr val="tx2"/>
                          </a:solidFill>
                        </a:rPr>
                        <a:t> РТ…)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Региональные </a:t>
                      </a:r>
                    </a:p>
                    <a:p>
                      <a:pPr algn="ctr"/>
                      <a:r>
                        <a:rPr lang="ru-RU" sz="1400" b="1" dirty="0">
                          <a:solidFill>
                            <a:srgbClr val="C00000"/>
                          </a:solidFill>
                        </a:rPr>
                        <a:t>не заменяют муниципальные!!!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2"/>
                          </a:solidFill>
                        </a:rPr>
                        <a:t>Содержание должно соответствовать смыслу трека, позиции оценивания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tx2"/>
                          </a:solidFill>
                        </a:rPr>
                        <a:t>(МСОКО, </a:t>
                      </a:r>
                      <a:r>
                        <a:rPr lang="ru-RU" sz="1400" b="0" dirty="0" err="1">
                          <a:solidFill>
                            <a:schemeClr val="tx2"/>
                          </a:solidFill>
                        </a:rPr>
                        <a:t>олимпиадники</a:t>
                      </a:r>
                      <a:r>
                        <a:rPr lang="ru-RU" sz="1400" b="0" dirty="0">
                          <a:solidFill>
                            <a:schemeClr val="tx2"/>
                          </a:solidFill>
                        </a:rPr>
                        <a:t> в ШНР…)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75323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829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CC826-69BA-467D-9E4E-C4E029A80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1.2. инфраструктура. выборка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b="1" smtClean="0">
                <a:solidFill>
                  <a:schemeClr val="tx1"/>
                </a:solidFill>
              </a:rPr>
              <a:t>4</a:t>
            </a:fld>
            <a:endParaRPr lang="ru-RU" b="1">
              <a:solidFill>
                <a:schemeClr val="tx1"/>
              </a:solidFill>
            </a:endParaRPr>
          </a:p>
        </p:txBody>
      </p:sp>
      <p:pic>
        <p:nvPicPr>
          <p:cNvPr id="4" name="Picture 2" descr="C:\Users\irort\Desktop\2018 год\Логотип\Победитель\логотип ИРО (разные цвета)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77007" y="618309"/>
            <a:ext cx="903501" cy="1209600"/>
          </a:xfrm>
          <a:prstGeom prst="rect">
            <a:avLst/>
          </a:prstGeom>
          <a:noFill/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737775F3-0147-4BEF-BFC6-A5B8C50CD8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401063"/>
              </p:ext>
            </p:extLst>
          </p:nvPr>
        </p:nvGraphicFramePr>
        <p:xfrm>
          <a:off x="501816" y="2658906"/>
          <a:ext cx="11278692" cy="4101928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765648">
                  <a:extLst>
                    <a:ext uri="{9D8B030D-6E8A-4147-A177-3AD203B41FA5}">
                      <a16:colId xmlns:a16="http://schemas.microsoft.com/office/drawing/2014/main" val="109075030"/>
                    </a:ext>
                  </a:extLst>
                </a:gridCol>
                <a:gridCol w="3046814">
                  <a:extLst>
                    <a:ext uri="{9D8B030D-6E8A-4147-A177-3AD203B41FA5}">
                      <a16:colId xmlns:a16="http://schemas.microsoft.com/office/drawing/2014/main" val="116560178"/>
                    </a:ext>
                  </a:extLst>
                </a:gridCol>
                <a:gridCol w="6466230">
                  <a:extLst>
                    <a:ext uri="{9D8B030D-6E8A-4147-A177-3AD203B41FA5}">
                      <a16:colId xmlns:a16="http://schemas.microsoft.com/office/drawing/2014/main" val="411362175"/>
                    </a:ext>
                  </a:extLst>
                </a:gridCol>
              </a:tblGrid>
              <a:tr h="55407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Трек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Управленческий цикл </a:t>
                      </a:r>
                    </a:p>
                    <a:p>
                      <a:pPr algn="ctr"/>
                      <a:r>
                        <a:rPr lang="ru-RU" sz="1600" dirty="0"/>
                        <a:t>на региональном уровне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Возможные варианты </a:t>
                      </a:r>
                    </a:p>
                    <a:p>
                      <a:pPr algn="ctr"/>
                      <a:r>
                        <a:rPr lang="ru-RU" sz="1600" dirty="0"/>
                        <a:t>на муниципальном уровне</a:t>
                      </a:r>
                      <a:endParaRPr lang="ru-RU" sz="16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126150"/>
                  </a:ext>
                </a:extLst>
              </a:tr>
              <a:tr h="13892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Трек 1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(ШНР)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ШНР ГПРФ (2020 г.)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500+ (2020-2022 гг.)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выборка </a:t>
                      </a:r>
                      <a:r>
                        <a:rPr lang="ru-RU" sz="1600" dirty="0" err="1">
                          <a:solidFill>
                            <a:schemeClr val="tx2"/>
                          </a:solidFill>
                        </a:rPr>
                        <a:t>МОиН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 РТ 2021 г.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- ШНР ГПРФ (2020 год)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- участники 500+ (2020-2022 гг.)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- выборка </a:t>
                      </a:r>
                      <a:r>
                        <a:rPr lang="ru-RU" sz="1600" dirty="0" err="1">
                          <a:solidFill>
                            <a:schemeClr val="tx2"/>
                          </a:solidFill>
                        </a:rPr>
                        <a:t>МОиН</a:t>
                      </a:r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 РТ 2021 г.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- своя выборка (по итогам муниципального мониторинга)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- КС по району</a:t>
                      </a:r>
                      <a:endParaRPr lang="ru-RU" sz="16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6991812"/>
                  </a:ext>
                </a:extLst>
              </a:tr>
              <a:tr h="76357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Трек 2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(зона риска)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районы КС РТ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- зона риска – районы КС РТ (2020-2022 гг.)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- КС по району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- своя выборка (по итогам муниципального мониторинга)</a:t>
                      </a:r>
                    </a:p>
                    <a:p>
                      <a:pPr algn="ctr"/>
                      <a:r>
                        <a:rPr lang="ru-RU" sz="1600" b="0" dirty="0">
                          <a:solidFill>
                            <a:schemeClr val="tx2"/>
                          </a:solidFill>
                        </a:rPr>
                        <a:t>- школы, к которым «прикреплены» семейное образование и ОВЗ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</a:rPr>
                        <a:t>???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2226997"/>
                  </a:ext>
                </a:extLst>
              </a:tr>
              <a:tr h="8095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Трек 3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(учебная неуспешность)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Обобщенно по республике</a:t>
                      </a:r>
                      <a:endParaRPr lang="ru-RU" sz="1600" b="1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- все школы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- своя выборка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- КС по району</a:t>
                      </a:r>
                    </a:p>
                    <a:p>
                      <a:pPr algn="ctr"/>
                      <a:r>
                        <a:rPr lang="ru-RU" sz="1600" dirty="0">
                          <a:solidFill>
                            <a:schemeClr val="tx2"/>
                          </a:solidFill>
                        </a:rPr>
                        <a:t>- обучающиеся на семейном образовании и в группах зоны риска?</a:t>
                      </a:r>
                      <a:endParaRPr lang="ru-RU" sz="1600" b="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214635"/>
                  </a:ext>
                </a:extLst>
              </a:tr>
            </a:tbl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8FF7B61-72EB-4FAE-8336-728C6D77D67B}"/>
              </a:ext>
            </a:extLst>
          </p:cNvPr>
          <p:cNvSpPr/>
          <p:nvPr/>
        </p:nvSpPr>
        <p:spPr>
          <a:xfrm>
            <a:off x="281703" y="1827909"/>
            <a:ext cx="108947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C00000"/>
                </a:solidFill>
              </a:rPr>
              <a:t>Муниципальная инфраструктура работы по данному направлению должна быть обоснована в аналитическом документе (в анализе программы работы с ШНР, анализе мониторинга по выявлению ШНР и школ зоны риска, по результатам МСОКО и др.) и должен быть понятен принцип, почему та или иная школа относится к определенному треку</a:t>
            </a:r>
          </a:p>
        </p:txBody>
      </p:sp>
    </p:spTree>
    <p:extLst>
      <p:ext uri="{BB962C8B-B14F-4D97-AF65-F5344CB8AC3E}">
        <p14:creationId xmlns:p14="http://schemas.microsoft.com/office/powerpoint/2010/main" val="3510034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CC826-69BA-467D-9E4E-C4E029A80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1.2. </a:t>
            </a:r>
            <a:r>
              <a:rPr lang="ru-RU" sz="2200" dirty="0">
                <a:solidFill>
                  <a:schemeClr val="tx1"/>
                </a:solidFill>
              </a:rPr>
              <a:t>типичные ошибки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F7049-5EE1-4E1A-91D9-D0CBA1A62646}" type="slidenum">
              <a:rPr lang="ru-RU" b="1" smtClean="0">
                <a:solidFill>
                  <a:schemeClr val="tx1"/>
                </a:solidFill>
              </a:rPr>
              <a:t>5</a:t>
            </a:fld>
            <a:endParaRPr lang="ru-RU" b="1">
              <a:solidFill>
                <a:schemeClr val="tx1"/>
              </a:solidFill>
            </a:endParaRPr>
          </a:p>
        </p:txBody>
      </p:sp>
      <p:pic>
        <p:nvPicPr>
          <p:cNvPr id="4" name="Picture 2" descr="C:\Users\irort\Desktop\2018 год\Логотип\Победитель\логотип ИРО (разные цвета)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77007" y="618309"/>
            <a:ext cx="903501" cy="1209600"/>
          </a:xfrm>
          <a:prstGeom prst="rect">
            <a:avLst/>
          </a:prstGeom>
          <a:noFill/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3D39096-07D9-488F-A5FA-C6C738FECA98}"/>
              </a:ext>
            </a:extLst>
          </p:cNvPr>
          <p:cNvSpPr/>
          <p:nvPr/>
        </p:nvSpPr>
        <p:spPr>
          <a:xfrm>
            <a:off x="394658" y="2167279"/>
            <a:ext cx="10631930" cy="3788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/>
                </a:solidFill>
              </a:rPr>
              <a:t>Нет четких границ между треками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/>
                </a:solidFill>
              </a:rPr>
              <a:t>Одни и те же школы в разных треках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/>
                </a:solidFill>
              </a:rPr>
              <a:t>Планы мероприятий / дорожные карты не являются подтверждающими документами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/>
                </a:solidFill>
              </a:rPr>
              <a:t>Плана мероприятий/дорожной карты недостаточно, нужны документы по конкретным мероприятиям </a:t>
            </a:r>
            <a:br>
              <a:rPr lang="ru-RU" dirty="0">
                <a:solidFill>
                  <a:schemeClr val="tx2"/>
                </a:solidFill>
              </a:rPr>
            </a:br>
            <a:r>
              <a:rPr lang="ru-RU" dirty="0">
                <a:solidFill>
                  <a:schemeClr val="tx2"/>
                </a:solidFill>
              </a:rPr>
              <a:t>(если что-то из мероприятий реализовано, приложите подтверждающие документы) 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/>
                </a:solidFill>
              </a:rPr>
              <a:t>Размещаются региональные и федеральные документы «взамен» муниципальных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/>
                </a:solidFill>
              </a:rPr>
              <a:t>Нет обоснования принимаемых мер (анализа)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/>
                </a:solidFill>
              </a:rPr>
              <a:t>В треке 2 нет описания работы над ресурсными дефицитами</a:t>
            </a:r>
          </a:p>
          <a:p>
            <a:pPr marL="285750" indent="-285750">
              <a:lnSpc>
                <a:spcPct val="150000"/>
              </a:lnSpc>
              <a:buClr>
                <a:schemeClr val="accent5"/>
              </a:buClr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tx2"/>
                </a:solidFill>
              </a:rPr>
              <a:t>Содержание документа не соответствует треку</a:t>
            </a:r>
          </a:p>
        </p:txBody>
      </p:sp>
    </p:spTree>
    <p:extLst>
      <p:ext uri="{BB962C8B-B14F-4D97-AF65-F5344CB8AC3E}">
        <p14:creationId xmlns:p14="http://schemas.microsoft.com/office/powerpoint/2010/main" val="860414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0CC826-69BA-467D-9E4E-C4E029A80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>
            <a:normAutofit/>
          </a:bodyPr>
          <a:lstStyle/>
          <a:p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Размещение документов по мерам на основе анализа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1347268" y="5956137"/>
            <a:ext cx="263539" cy="365125"/>
          </a:xfrm>
        </p:spPr>
        <p:txBody>
          <a:bodyPr/>
          <a:lstStyle/>
          <a:p>
            <a:fld id="{DEEF7049-5EE1-4E1A-91D9-D0CBA1A62646}" type="slidenum">
              <a:rPr lang="ru-RU" b="1" smtClean="0">
                <a:solidFill>
                  <a:schemeClr val="tx1"/>
                </a:solidFill>
              </a:rPr>
              <a:t>6</a:t>
            </a:fld>
            <a:endParaRPr lang="ru-RU" b="1">
              <a:solidFill>
                <a:schemeClr val="tx1"/>
              </a:solidFill>
            </a:endParaRPr>
          </a:p>
        </p:txBody>
      </p:sp>
      <p:pic>
        <p:nvPicPr>
          <p:cNvPr id="4" name="Picture 2" descr="C:\Users\irort\Desktop\2018 год\Логотип\Победитель\логотип ИРО (разные цвета)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77007" y="618309"/>
            <a:ext cx="903501" cy="1209600"/>
          </a:xfrm>
          <a:prstGeom prst="rect">
            <a:avLst/>
          </a:prstGeom>
          <a:noFill/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1A6429B-D182-4B28-B8DF-D497989B86F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8" t="2227" r="40171" b="59544"/>
          <a:stretch/>
        </p:blipFill>
        <p:spPr>
          <a:xfrm>
            <a:off x="1441525" y="1827908"/>
            <a:ext cx="10169282" cy="407465"/>
          </a:xfrm>
          <a:prstGeom prst="rect">
            <a:avLst/>
          </a:prstGeom>
        </p:spPr>
      </p:pic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00741B6-89C1-427A-B09B-C1533EF126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722273"/>
              </p:ext>
            </p:extLst>
          </p:nvPr>
        </p:nvGraphicFramePr>
        <p:xfrm>
          <a:off x="311971" y="2235374"/>
          <a:ext cx="11298836" cy="4528230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143441">
                  <a:extLst>
                    <a:ext uri="{9D8B030D-6E8A-4147-A177-3AD203B41FA5}">
                      <a16:colId xmlns:a16="http://schemas.microsoft.com/office/drawing/2014/main" val="3372876483"/>
                    </a:ext>
                  </a:extLst>
                </a:gridCol>
                <a:gridCol w="1610517">
                  <a:extLst>
                    <a:ext uri="{9D8B030D-6E8A-4147-A177-3AD203B41FA5}">
                      <a16:colId xmlns:a16="http://schemas.microsoft.com/office/drawing/2014/main" val="655022121"/>
                    </a:ext>
                  </a:extLst>
                </a:gridCol>
                <a:gridCol w="1731982">
                  <a:extLst>
                    <a:ext uri="{9D8B030D-6E8A-4147-A177-3AD203B41FA5}">
                      <a16:colId xmlns:a16="http://schemas.microsoft.com/office/drawing/2014/main" val="1811790207"/>
                    </a:ext>
                  </a:extLst>
                </a:gridCol>
                <a:gridCol w="1742738">
                  <a:extLst>
                    <a:ext uri="{9D8B030D-6E8A-4147-A177-3AD203B41FA5}">
                      <a16:colId xmlns:a16="http://schemas.microsoft.com/office/drawing/2014/main" val="382177445"/>
                    </a:ext>
                  </a:extLst>
                </a:gridCol>
                <a:gridCol w="1667436">
                  <a:extLst>
                    <a:ext uri="{9D8B030D-6E8A-4147-A177-3AD203B41FA5}">
                      <a16:colId xmlns:a16="http://schemas.microsoft.com/office/drawing/2014/main" val="2080606590"/>
                    </a:ext>
                  </a:extLst>
                </a:gridCol>
                <a:gridCol w="1656677">
                  <a:extLst>
                    <a:ext uri="{9D8B030D-6E8A-4147-A177-3AD203B41FA5}">
                      <a16:colId xmlns:a16="http://schemas.microsoft.com/office/drawing/2014/main" val="1679217897"/>
                    </a:ext>
                  </a:extLst>
                </a:gridCol>
                <a:gridCol w="1746045">
                  <a:extLst>
                    <a:ext uri="{9D8B030D-6E8A-4147-A177-3AD203B41FA5}">
                      <a16:colId xmlns:a16="http://schemas.microsoft.com/office/drawing/2014/main" val="3651392014"/>
                    </a:ext>
                  </a:extLst>
                </a:gridCol>
              </a:tblGrid>
              <a:tr h="779190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Обоснование принимаемых мер</a:t>
                      </a:r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Название документы, страница, пояснения</a:t>
                      </a:r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Планы мероприятий / дорожные карты и т.п.</a:t>
                      </a:r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Название документы, страница, пояснения</a:t>
                      </a:r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Меры/</a:t>
                      </a:r>
                    </a:p>
                    <a:p>
                      <a:pPr algn="ctr"/>
                      <a:r>
                        <a:rPr lang="ru-RU" sz="1200" dirty="0"/>
                        <a:t>мероприятия</a:t>
                      </a:r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/>
                        <a:t>Название документы, страница, пояснения</a:t>
                      </a:r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6807661"/>
                  </a:ext>
                </a:extLst>
              </a:tr>
              <a:tr h="113591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2"/>
                          </a:solidFill>
                        </a:rPr>
                        <a:t>Трек 1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(ШНР – ГПРФ, 500+ , свои)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Программа работы с ШНР,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программа развития ШНР,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анализ результатов мониторинга,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протокол с выводами и т.п.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</a:rPr>
                        <a:t>В документе должны быть выделены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</a:rPr>
                        <a:t>школы с низкими результатами обучения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Планы мероприятий, 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дорожные карты и др.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Договоры партнерские, программы семинаров, обучение </a:t>
                      </a:r>
                      <a:r>
                        <a:rPr lang="ru-RU" sz="1200" dirty="0" err="1">
                          <a:solidFill>
                            <a:schemeClr val="tx2"/>
                          </a:solidFill>
                        </a:rPr>
                        <a:t>педработников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, методические разработки, адресная работа с обучающимися, анализ принятых мер,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</a:rPr>
                        <a:t>выполнения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 планов и ДК  и т.п.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4255150"/>
                  </a:ext>
                </a:extLst>
              </a:tr>
              <a:tr h="113591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2"/>
                          </a:solidFill>
                        </a:rPr>
                        <a:t>Трек 2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(зона риска – КС РТ, свои)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Программа работы с ШНР,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программа развития ШНР,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анализ результатов мониторинга,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протокол с выводами и т.п.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</a:rPr>
                        <a:t>В документе должны быть выделены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</a:rPr>
                        <a:t>школы «зоны риска»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Планы мероприятий, 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дорожные карты и др.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Могут быть документы только 2022 года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</a:rPr>
                        <a:t>???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Договоры партнерские, программы семинаров, обучение </a:t>
                      </a:r>
                      <a:r>
                        <a:rPr lang="ru-RU" sz="1200" dirty="0" err="1">
                          <a:solidFill>
                            <a:schemeClr val="tx2"/>
                          </a:solidFill>
                        </a:rPr>
                        <a:t>педработников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, методические разработки, адресная работа с обучающимися, анализ принятых мер,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</a:rPr>
                        <a:t>выполнения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 планов и ДК  и т.п.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3799553"/>
                  </a:ext>
                </a:extLst>
              </a:tr>
              <a:tr h="113591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tx2"/>
                          </a:solidFill>
                        </a:rPr>
                        <a:t>Трек 3</a:t>
                      </a:r>
                    </a:p>
                    <a:p>
                      <a:pPr algn="ctr"/>
                      <a:endParaRPr lang="ru-RU" sz="1200" b="1" dirty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(все школы или выборка)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Программа по профилактике учебной неуспешности, программа развития,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анализ результатов мониторинга,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протокол с выводами и т.п.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</a:rPr>
                        <a:t>Школы можно не выделять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</a:rPr>
                        <a:t>(а можно и выделить),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solidFill>
                            <a:srgbClr val="C00000"/>
                          </a:solidFill>
                        </a:rPr>
                        <a:t>показать общую работу по району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Планы мероприятий, </a:t>
                      </a:r>
                    </a:p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дорожные карты и др.</a:t>
                      </a:r>
                    </a:p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Могут быть документы только 2022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Договоры партнерские, программы семинаров, обучение </a:t>
                      </a:r>
                      <a:r>
                        <a:rPr lang="ru-RU" sz="1200" dirty="0" err="1">
                          <a:solidFill>
                            <a:schemeClr val="tx2"/>
                          </a:solidFill>
                        </a:rPr>
                        <a:t>педработников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, методические разработки, адресная работа с обучающимися, анализ принятых мер, </a:t>
                      </a:r>
                      <a:r>
                        <a:rPr lang="ru-RU" sz="1200" b="1" dirty="0">
                          <a:solidFill>
                            <a:srgbClr val="C00000"/>
                          </a:solidFill>
                        </a:rPr>
                        <a:t>выполнения</a:t>
                      </a:r>
                      <a:r>
                        <a:rPr lang="ru-RU" sz="1200" dirty="0">
                          <a:solidFill>
                            <a:schemeClr val="tx2"/>
                          </a:solidFill>
                        </a:rPr>
                        <a:t> планов и ДК, работы психологической службы  и т.п.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02617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218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3BBBE6-16A1-4C63-AA75-1F1FE9812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chemeClr val="tx1"/>
                </a:solidFill>
              </a:rPr>
              <a:t>Спасибо за внимание!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AD3BBBE6-16A1-4C63-AA75-1F1FE98127FB}"/>
              </a:ext>
            </a:extLst>
          </p:cNvPr>
          <p:cNvSpPr txBox="1">
            <a:spLocks/>
          </p:cNvSpPr>
          <p:nvPr/>
        </p:nvSpPr>
        <p:spPr>
          <a:xfrm>
            <a:off x="794551" y="4543048"/>
            <a:ext cx="10993549" cy="1475013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1800" dirty="0">
                <a:solidFill>
                  <a:schemeClr val="tx1"/>
                </a:solidFill>
              </a:rPr>
              <a:t>ГАОУ ДПО «Институт развития образования Республики Татарстан»</a:t>
            </a:r>
          </a:p>
        </p:txBody>
      </p:sp>
      <p:pic>
        <p:nvPicPr>
          <p:cNvPr id="5" name="Picture 2" descr="C:\Users\irort\Desktop\2018 год\Логотип\Победитель\логотип ИРО (разные цвета)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877007" y="618309"/>
            <a:ext cx="903501" cy="120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3987075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ругая 1">
      <a:dk1>
        <a:srgbClr val="00808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4255</TotalTime>
  <Words>878</Words>
  <Application>Microsoft Office PowerPoint</Application>
  <PresentationFormat>Широкоэкранный</PresentationFormat>
  <Paragraphs>129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Calibri</vt:lpstr>
      <vt:lpstr>Corbel</vt:lpstr>
      <vt:lpstr>Gill Sans MT</vt:lpstr>
      <vt:lpstr>Wingdings</vt:lpstr>
      <vt:lpstr>Wingdings 2</vt:lpstr>
      <vt:lpstr>Дивиденд</vt:lpstr>
      <vt:lpstr>Механизмы управления качеством образования НапРавление 1.2</vt:lpstr>
      <vt:lpstr> 1.2. Система  работы  со  школами с низкими  результатами  обучения и/или школами,  функционирующими в неблагоприятных социальных условиях</vt:lpstr>
      <vt:lpstr> 1.2. критерии оценки по мерам на основе анализа </vt:lpstr>
      <vt:lpstr> 1.2. инфраструктура. выборка </vt:lpstr>
      <vt:lpstr> 1.2. типичные ошибки</vt:lpstr>
      <vt:lpstr> Размещение документов по мерам на основе анализа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1258</cp:revision>
  <cp:lastPrinted>2022-08-12T12:04:23Z</cp:lastPrinted>
  <dcterms:created xsi:type="dcterms:W3CDTF">2021-11-16T15:19:19Z</dcterms:created>
  <dcterms:modified xsi:type="dcterms:W3CDTF">2022-08-15T13:09:31Z</dcterms:modified>
</cp:coreProperties>
</file>