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499" r:id="rId3"/>
    <p:sldId id="262" r:id="rId4"/>
    <p:sldId id="500" r:id="rId5"/>
    <p:sldId id="501" r:id="rId6"/>
    <p:sldId id="494" r:id="rId7"/>
    <p:sldId id="496" r:id="rId8"/>
    <p:sldId id="498" r:id="rId9"/>
    <p:sldId id="497" r:id="rId10"/>
    <p:sldId id="502" r:id="rId11"/>
    <p:sldId id="479" r:id="rId12"/>
    <p:sldId id="495" r:id="rId13"/>
    <p:sldId id="491" r:id="rId14"/>
    <p:sldId id="492" r:id="rId15"/>
    <p:sldId id="477" r:id="rId16"/>
    <p:sldId id="264" r:id="rId17"/>
    <p:sldId id="282" r:id="rId18"/>
    <p:sldId id="280" r:id="rId19"/>
    <p:sldId id="267" r:id="rId20"/>
    <p:sldId id="263" r:id="rId21"/>
    <p:sldId id="269" r:id="rId22"/>
    <p:sldId id="484" r:id="rId23"/>
    <p:sldId id="305" r:id="rId24"/>
    <p:sldId id="281" r:id="rId25"/>
    <p:sldId id="258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Карпова" initials="ДК" lastIdx="1" clrIdx="0">
    <p:extLst>
      <p:ext uri="{19B8F6BF-5375-455C-9EA6-DF929625EA0E}">
        <p15:presenceInfo xmlns:p15="http://schemas.microsoft.com/office/powerpoint/2012/main" userId="51f3d571d28585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D8F"/>
    <a:srgbClr val="8C3C67"/>
    <a:srgbClr val="D8BCCC"/>
    <a:srgbClr val="7489B7"/>
    <a:srgbClr val="37BBA2"/>
    <a:srgbClr val="CD3387"/>
    <a:srgbClr val="FFB000"/>
    <a:srgbClr val="8B3C67"/>
    <a:srgbClr val="0A682F"/>
    <a:srgbClr val="001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709"/>
  </p:normalViewPr>
  <p:slideViewPr>
    <p:cSldViewPr snapToGrid="0">
      <p:cViewPr varScale="1">
        <p:scale>
          <a:sx n="139" d="100"/>
          <a:sy n="139" d="100"/>
        </p:scale>
        <p:origin x="48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B976C-AD89-7E47-8066-6C04FDAF94C5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7261D-99C8-D74D-A80C-5278F33CE1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2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7261D-99C8-D74D-A80C-5278F33CE1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573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F7261D-99C8-D74D-A80C-5278F33CE1B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082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61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992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79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29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54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703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95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88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846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94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71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90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9"/>
            <a:ext cx="9131946" cy="513266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655885"/>
            <a:ext cx="6280" cy="2389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008" y="5010287"/>
            <a:ext cx="166937" cy="148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97" y="1724553"/>
            <a:ext cx="415748" cy="15747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" y="1957803"/>
            <a:ext cx="697459" cy="96281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6971"/>
            <a:ext cx="308800" cy="84231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980" y="780188"/>
            <a:ext cx="309364" cy="37676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97" y="551266"/>
            <a:ext cx="415748" cy="152225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99" y="1532184"/>
            <a:ext cx="417149" cy="547189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924" y="628863"/>
            <a:ext cx="468179" cy="18865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82" y="1364647"/>
            <a:ext cx="135867" cy="37631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503" y="536789"/>
            <a:ext cx="2775420" cy="28072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9016"/>
            <a:ext cx="590081" cy="110878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"/>
            <a:ext cx="1147811" cy="212114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12373"/>
            <a:ext cx="1694778" cy="1319810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222" y="320038"/>
            <a:ext cx="1480122" cy="497826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7241" y="3292877"/>
            <a:ext cx="14704" cy="32199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1972"/>
            <a:ext cx="4509110" cy="143959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036" y="259"/>
            <a:ext cx="270910" cy="67330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924" y="379617"/>
            <a:ext cx="275297" cy="302261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094" y="258"/>
            <a:ext cx="1571660" cy="212114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779" y="212373"/>
            <a:ext cx="2378145" cy="587585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21" y="258"/>
            <a:ext cx="1948786" cy="21211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811" y="212373"/>
            <a:ext cx="1154283" cy="32441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329" y="258"/>
            <a:ext cx="2226014" cy="628604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54" y="212373"/>
            <a:ext cx="199169" cy="167244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9159" y="2390600"/>
            <a:ext cx="358082" cy="1035428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344" y="767542"/>
            <a:ext cx="917266" cy="5032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051" y="195176"/>
            <a:ext cx="1573984" cy="930330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401" y="3756586"/>
            <a:ext cx="327544" cy="1376333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344" y="190780"/>
            <a:ext cx="1563993" cy="627084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401" y="3299302"/>
            <a:ext cx="327544" cy="320236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4401" y="3581785"/>
            <a:ext cx="327544" cy="450365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095" y="259"/>
            <a:ext cx="1849705" cy="551006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8344" y="258"/>
            <a:ext cx="1458706" cy="3197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98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9243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2672F"/>
                </a:solidFill>
                <a:latin typeface="PT Sans"/>
                <a:cs typeface="PT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73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0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88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87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12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78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C9782-F2E0-43DA-A45F-3C5AE27C138D}" type="datetimeFigureOut">
              <a:rPr lang="ru-RU" smtClean="0"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79C26-E0DF-4A3D-824E-FC8BA9C9C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8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C430D-A7FE-41AA-BE3F-A7C19BE9E0A8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5122-8421-4D4D-9403-2A02E3246C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6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7.png"/><Relationship Id="rId7" Type="http://schemas.openxmlformats.org/officeDocument/2006/relationships/image" Target="../media/image10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deti.ikp-rao.ru/roditelskie-nedeli/" TargetMode="External"/><Relationship Id="rId11" Type="http://schemas.openxmlformats.org/officeDocument/2006/relationships/image" Target="../media/image104.jpeg"/><Relationship Id="rId5" Type="http://schemas.openxmlformats.org/officeDocument/2006/relationships/image" Target="../media/image99.png"/><Relationship Id="rId10" Type="http://schemas.openxmlformats.org/officeDocument/2006/relationships/image" Target="../media/image103.jpeg"/><Relationship Id="rId4" Type="http://schemas.openxmlformats.org/officeDocument/2006/relationships/image" Target="../media/image98.png"/><Relationship Id="rId9" Type="http://schemas.openxmlformats.org/officeDocument/2006/relationships/image" Target="../media/image10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hyperlink" Target="http://www.ikp-rao.ru/razgovory-o-glavnom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hyperlink" Target="http://www.ikp-rao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hyperlink" Target="https://ikp-rao.ru/meropriyatie-federalnogo-proekta-sovremennaya-shkola-nacionalnogo-proekta-obrazovani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hyperlink" Target="http://www.ikp-rao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hyperlink" Target="https://ikp-rao.ru/meropriyatie-federalnogo-proekta-sovremennaya-shkola-nacionalnogo-proekta-obrazovanie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hyperlink" Target="https://ikp-rao.ru/konsultirovanie-roditelej/" TargetMode="External"/><Relationship Id="rId7" Type="http://schemas.openxmlformats.org/officeDocument/2006/relationships/image" Target="../media/image9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42.png"/><Relationship Id="rId9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640" y="1858127"/>
            <a:ext cx="8042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903D6D"/>
                </a:solidFill>
              </a:rPr>
              <a:t>Научно-методическое сопровождение</a:t>
            </a:r>
            <a:br>
              <a:rPr lang="ru-RU" sz="2400" b="1" dirty="0">
                <a:solidFill>
                  <a:srgbClr val="903D6D"/>
                </a:solidFill>
              </a:rPr>
            </a:br>
            <a:r>
              <a:rPr lang="ru-RU" sz="2400" b="1" dirty="0">
                <a:solidFill>
                  <a:srgbClr val="903D6D"/>
                </a:solidFill>
              </a:rPr>
              <a:t>специалистов, работающих с обучающимися с ОВЗ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Карпова Дарья Андреевна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заместитель директора ФГБНУ «ИКП РАО»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по экспериментальной работе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дополнительному образованию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19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252" y="1470991"/>
            <a:ext cx="7586870" cy="2411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368207" y="2183418"/>
            <a:ext cx="1774883" cy="2952593"/>
          </a:xfrm>
          <a:prstGeom prst="rect">
            <a:avLst/>
          </a:prstGeom>
          <a:solidFill>
            <a:srgbClr val="664D8F"/>
          </a:solidFill>
          <a:ln>
            <a:solidFill>
              <a:srgbClr val="664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626164" y="654027"/>
            <a:ext cx="4517836" cy="2952593"/>
          </a:xfrm>
          <a:prstGeom prst="rect">
            <a:avLst/>
          </a:prstGeom>
          <a:solidFill>
            <a:srgbClr val="664D8F"/>
          </a:solidFill>
          <a:ln>
            <a:solidFill>
              <a:srgbClr val="664D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2446" y="682052"/>
            <a:ext cx="4039849" cy="2952593"/>
          </a:xfrm>
          <a:prstGeom prst="rect">
            <a:avLst/>
          </a:prstGeom>
          <a:solidFill>
            <a:srgbClr val="37BBA2"/>
          </a:solidFill>
          <a:ln>
            <a:solidFill>
              <a:srgbClr val="37B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51C108D-C33C-1A59-AC9E-7633CF67FDB9}"/>
              </a:ext>
            </a:extLst>
          </p:cNvPr>
          <p:cNvSpPr/>
          <p:nvPr/>
        </p:nvSpPr>
        <p:spPr>
          <a:xfrm>
            <a:off x="-1" y="0"/>
            <a:ext cx="7368209" cy="616276"/>
          </a:xfrm>
          <a:custGeom>
            <a:avLst/>
            <a:gdLst/>
            <a:ahLst/>
            <a:cxnLst/>
            <a:rect l="l" t="t" r="r" b="b"/>
            <a:pathLst>
              <a:path w="6884034" h="1106805">
                <a:moveTo>
                  <a:pt x="0" y="1106424"/>
                </a:moveTo>
                <a:lnTo>
                  <a:pt x="6883908" y="1106424"/>
                </a:lnTo>
                <a:lnTo>
                  <a:pt x="6883908" y="0"/>
                </a:lnTo>
                <a:lnTo>
                  <a:pt x="0" y="0"/>
                </a:lnTo>
                <a:lnTo>
                  <a:pt x="0" y="1106424"/>
                </a:lnTo>
                <a:close/>
              </a:path>
            </a:pathLst>
          </a:custGeom>
          <a:solidFill>
            <a:srgbClr val="8B3C67"/>
          </a:solid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23" name="object 8"/>
          <p:cNvSpPr txBox="1">
            <a:spLocks/>
          </p:cNvSpPr>
          <p:nvPr/>
        </p:nvSpPr>
        <p:spPr>
          <a:xfrm>
            <a:off x="319918" y="174697"/>
            <a:ext cx="6110861" cy="332303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rgbClr val="E2672F"/>
                </a:solidFill>
                <a:latin typeface="PT Sans"/>
                <a:ea typeface="+mj-ea"/>
                <a:cs typeface="PT Sans"/>
              </a:defRPr>
            </a:lvl1pPr>
          </a:lstStyle>
          <a:p>
            <a:pPr algn="l"/>
            <a:r>
              <a:rPr lang="ru-RU" sz="2100" dirty="0">
                <a:solidFill>
                  <a:schemeClr val="bg1"/>
                </a:solidFill>
                <a:latin typeface="+mj-lt"/>
              </a:rPr>
              <a:t>Национальный проект «Образование»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050" y="925664"/>
            <a:ext cx="2537312" cy="24920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6951810-73FB-AB40-65D3-904DE389B4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298" y="1187018"/>
            <a:ext cx="974600" cy="139228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7360" y="925664"/>
            <a:ext cx="416336" cy="41633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4A193E1-4DD7-F3DC-05CE-23EF4D2B47F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659" y="850097"/>
            <a:ext cx="4245432" cy="233789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F125D9D-FC0C-360E-B2B5-B310FFD6B91E}"/>
              </a:ext>
            </a:extLst>
          </p:cNvPr>
          <p:cNvSpPr txBox="1"/>
          <p:nvPr/>
        </p:nvSpPr>
        <p:spPr>
          <a:xfrm>
            <a:off x="7997205" y="852767"/>
            <a:ext cx="11458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hlinkClick r:id="rId6"/>
              </a:rPr>
              <a:t>https://deti.ikp-rao.ru/</a:t>
            </a:r>
          </a:p>
          <a:p>
            <a:pPr algn="ctr"/>
            <a:r>
              <a:rPr lang="ru-RU" sz="700" b="1" dirty="0">
                <a:solidFill>
                  <a:schemeClr val="bg1"/>
                </a:solidFill>
                <a:hlinkClick r:id="rId6"/>
              </a:rPr>
              <a:t>roditelskie-nedeli/</a:t>
            </a:r>
            <a:r>
              <a:rPr lang="ru-RU" sz="7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84447FA-A02C-1D29-7DD3-5CAD56BADD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261" y="2276642"/>
            <a:ext cx="408190" cy="41316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148" y="1949633"/>
            <a:ext cx="308133" cy="30813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F3FC865-1111-B609-5376-4862B9C113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890" y="1160187"/>
            <a:ext cx="980741" cy="142047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661" y="978850"/>
            <a:ext cx="416336" cy="41633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42FAAB8-2101-4355-5B23-7A78C15C7B0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693" y="3247953"/>
            <a:ext cx="1584257" cy="18601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50" y="4073230"/>
            <a:ext cx="1432778" cy="885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42" y="3626646"/>
            <a:ext cx="7191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rgbClr val="8C3C67"/>
                </a:solidFill>
              </a:rPr>
              <a:t>Профессиональное сопровождение участников проекта</a:t>
            </a:r>
          </a:p>
          <a:p>
            <a:pPr algn="just"/>
            <a:r>
              <a:rPr lang="ru-RU" sz="1600" b="1" dirty="0">
                <a:solidFill>
                  <a:srgbClr val="8C3C67"/>
                </a:solidFill>
              </a:rPr>
              <a:t>		</a:t>
            </a:r>
            <a:r>
              <a:rPr lang="ru-RU" sz="1600" dirty="0">
                <a:solidFill>
                  <a:srgbClr val="8C3C67"/>
                </a:solidFill>
              </a:rPr>
              <a:t>24 встречи в течение года;</a:t>
            </a:r>
          </a:p>
          <a:p>
            <a:pPr algn="just"/>
            <a:r>
              <a:rPr lang="ru-RU" sz="1600" dirty="0">
                <a:solidFill>
                  <a:srgbClr val="8C3C67"/>
                </a:solidFill>
              </a:rPr>
              <a:t>		2 614 постоянных участников канала; </a:t>
            </a:r>
          </a:p>
          <a:p>
            <a:pPr algn="just"/>
            <a:r>
              <a:rPr lang="ru-RU" sz="1600" dirty="0">
                <a:solidFill>
                  <a:srgbClr val="8C3C67"/>
                </a:solidFill>
              </a:rPr>
              <a:t>		3 260 слушателей курса; </a:t>
            </a:r>
          </a:p>
          <a:p>
            <a:pPr algn="just"/>
            <a:r>
              <a:rPr lang="ru-RU" sz="1600" dirty="0">
                <a:solidFill>
                  <a:srgbClr val="8C3C67"/>
                </a:solidFill>
              </a:rPr>
              <a:t>		более 400 вопросов для обсуждения на итоговой 			консультации</a:t>
            </a:r>
          </a:p>
          <a:p>
            <a:pPr algn="just"/>
            <a:endParaRPr lang="ru-RU" sz="1600" dirty="0">
              <a:solidFill>
                <a:srgbClr val="8C3C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5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3FD6476E-F44E-8FAC-D356-2D256D1B2654}"/>
              </a:ext>
            </a:extLst>
          </p:cNvPr>
          <p:cNvSpPr/>
          <p:nvPr/>
        </p:nvSpPr>
        <p:spPr>
          <a:xfrm>
            <a:off x="242756" y="1484766"/>
            <a:ext cx="8801655" cy="3551182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«Коррекционная школа – ресурсный центр развития инклюзивного образования»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FCA0D-DD2A-1448-AE9E-E09A43C34563}"/>
              </a:ext>
            </a:extLst>
          </p:cNvPr>
          <p:cNvSpPr txBox="1"/>
          <p:nvPr/>
        </p:nvSpPr>
        <p:spPr>
          <a:xfrm>
            <a:off x="216757" y="244337"/>
            <a:ext cx="6457776" cy="7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Создан специальный раздел на официальном сайте ИКП РАО, </a:t>
            </a:r>
            <a:b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аккумулирующий научные достижения и опыт Института, разработки </a:t>
            </a:r>
            <a:b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организаций-партнеров, лучшие практики образовательных организаций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A0F99B7-0DE4-1512-B0C1-4E5683576DF3}"/>
              </a:ext>
            </a:extLst>
          </p:cNvPr>
          <p:cNvSpPr/>
          <p:nvPr/>
        </p:nvSpPr>
        <p:spPr>
          <a:xfrm>
            <a:off x="45270" y="478111"/>
            <a:ext cx="9044411" cy="1441774"/>
          </a:xfrm>
          <a:prstGeom prst="roundRect">
            <a:avLst/>
          </a:prstGeom>
          <a:solidFill>
            <a:srgbClr val="37BBA2"/>
          </a:solidFill>
          <a:ln>
            <a:solidFill>
              <a:srgbClr val="37BB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Всероссийская конференция «Актуальные вопросы оценки качества, выявления и распространения лучших практик консультирования родителей (законных представителей) в части повышения родительской компетентности в Российской Федерации в рамках реализации федерального проекта «Современная школа» национального проекта «Образование» в 2022 году»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9EF5B8-B8D9-E7EB-9894-0E0C0FE5FC35}"/>
              </a:ext>
            </a:extLst>
          </p:cNvPr>
          <p:cNvSpPr txBox="1"/>
          <p:nvPr/>
        </p:nvSpPr>
        <p:spPr>
          <a:xfrm>
            <a:off x="940296" y="2060127"/>
            <a:ext cx="457200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7BBA2"/>
                </a:solidFill>
                <a:effectLst/>
                <a:ea typeface="Times New Roman" panose="02020603050405020304" pitchFamily="18" charset="0"/>
              </a:rPr>
              <a:t>16 ноября 2022 г.</a:t>
            </a:r>
            <a:r>
              <a:rPr lang="ru-RU" sz="1600" b="1" dirty="0">
                <a:solidFill>
                  <a:srgbClr val="37BBA2"/>
                </a:solidFill>
                <a:effectLst/>
              </a:rPr>
              <a:t> </a:t>
            </a:r>
            <a:endParaRPr lang="ru-RU" sz="1600" b="1" dirty="0">
              <a:solidFill>
                <a:srgbClr val="37BBA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B5288-E886-8D82-F985-AE41132D000C}"/>
              </a:ext>
            </a:extLst>
          </p:cNvPr>
          <p:cNvSpPr txBox="1"/>
          <p:nvPr/>
        </p:nvSpPr>
        <p:spPr>
          <a:xfrm>
            <a:off x="822470" y="2507543"/>
            <a:ext cx="37619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37BBA2"/>
                </a:solidFill>
              </a:rPr>
              <a:t>Дискуссионные площадки</a:t>
            </a:r>
          </a:p>
          <a:p>
            <a:pPr algn="just"/>
            <a:r>
              <a:rPr lang="ru-RU" sz="1400" b="1" dirty="0"/>
              <a:t>«Обучающие мероприятия для родителей как один из форматов реализации проекта по оказанию консультационной помощи родительскому сообществу»</a:t>
            </a:r>
          </a:p>
          <a:p>
            <a:pPr algn="just"/>
            <a:endParaRPr lang="ru-RU" sz="900" b="1" dirty="0"/>
          </a:p>
          <a:p>
            <a:pPr algn="just"/>
            <a:r>
              <a:rPr lang="ru-RU" sz="1400" b="1" dirty="0"/>
              <a:t>«Индивидуальное консультирование: от информирования к комплексной психолого-педагогической помощи родителям»</a:t>
            </a:r>
          </a:p>
          <a:p>
            <a:pPr algn="just"/>
            <a:endParaRPr lang="ru-RU" sz="1400" b="1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C40DEE5-EF8A-CD65-DABC-17C94D281F4F}"/>
              </a:ext>
            </a:extLst>
          </p:cNvPr>
          <p:cNvCxnSpPr>
            <a:cxnSpLocks/>
          </p:cNvCxnSpPr>
          <p:nvPr/>
        </p:nvCxnSpPr>
        <p:spPr>
          <a:xfrm flipH="1">
            <a:off x="334449" y="2704255"/>
            <a:ext cx="5158" cy="1633879"/>
          </a:xfrm>
          <a:prstGeom prst="line">
            <a:avLst/>
          </a:prstGeom>
          <a:ln w="38100">
            <a:solidFill>
              <a:srgbClr val="37BB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FEA37E4-4823-A8FF-A473-DCD87A8E9ADE}"/>
              </a:ext>
            </a:extLst>
          </p:cNvPr>
          <p:cNvCxnSpPr>
            <a:cxnSpLocks/>
          </p:cNvCxnSpPr>
          <p:nvPr/>
        </p:nvCxnSpPr>
        <p:spPr>
          <a:xfrm>
            <a:off x="334449" y="1994489"/>
            <a:ext cx="0" cy="468057"/>
          </a:xfrm>
          <a:prstGeom prst="line">
            <a:avLst/>
          </a:prstGeom>
          <a:ln w="38100">
            <a:solidFill>
              <a:srgbClr val="37BB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A83F7DA0-C08E-5FF2-B16B-2598CB24CA72}"/>
              </a:ext>
            </a:extLst>
          </p:cNvPr>
          <p:cNvSpPr/>
          <p:nvPr/>
        </p:nvSpPr>
        <p:spPr>
          <a:xfrm>
            <a:off x="4988458" y="2048810"/>
            <a:ext cx="4055933" cy="2987138"/>
          </a:xfrm>
          <a:prstGeom prst="roundRect">
            <a:avLst/>
          </a:prstGeom>
          <a:solidFill>
            <a:srgbClr val="CD3387"/>
          </a:solidFill>
          <a:ln>
            <a:solidFill>
              <a:srgbClr val="CD3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ФИНАЛ ВСЕРОССИЙСКОГО КОНКУРСА ЛУЧШИХ ПРАКТИК КОНСУЛЬТИРОВАНИЯ РОДИТЕЛЬСКОГО СООБЩЕСТВА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среди организаций-грантополучателей, а также организаций, подведомственных </a:t>
            </a:r>
            <a:r>
              <a:rPr lang="ru-RU" sz="1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России, оказывающих услуги психолого-педагогической, методической и консультативной помощи родителям (законным представителям)</a:t>
            </a:r>
            <a:endParaRPr lang="ru-RU" sz="1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F5645-4682-5F73-9760-1F6B2E2C2F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74" y="108326"/>
            <a:ext cx="1462528" cy="27392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F9DFF9-A4CD-13E1-BC0A-2A33C1B65A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39" y="3808639"/>
            <a:ext cx="338555" cy="33855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414AE0-F9E9-0FC7-FC1A-8B59E0568A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39" y="2847912"/>
            <a:ext cx="360615" cy="3606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56FFC9F-1225-724B-EDEF-68FAFB63E1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710" y="2139180"/>
            <a:ext cx="493428" cy="49342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64CDD-76D9-131A-6478-C82BDC7E6C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53" y="1985042"/>
            <a:ext cx="426008" cy="42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>
            <a:extLst>
              <a:ext uri="{FF2B5EF4-FFF2-40B4-BE49-F238E27FC236}">
                <a16:creationId xmlns:a16="http://schemas.microsoft.com/office/drawing/2014/main" id="{3F5D7914-E46E-AB8D-10D5-7379129F1B2B}"/>
              </a:ext>
            </a:extLst>
          </p:cNvPr>
          <p:cNvSpPr/>
          <p:nvPr/>
        </p:nvSpPr>
        <p:spPr>
          <a:xfrm>
            <a:off x="0" y="1501079"/>
            <a:ext cx="9144000" cy="344259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2549" y="105182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3C49B-310E-E93A-29EE-6CB102ADD13B}"/>
              </a:ext>
            </a:extLst>
          </p:cNvPr>
          <p:cNvSpPr txBox="1"/>
          <p:nvPr/>
        </p:nvSpPr>
        <p:spPr>
          <a:xfrm>
            <a:off x="6362466" y="4805179"/>
            <a:ext cx="3679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8C3C67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C3C67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ww.ovz.edu.gov.ru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C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8C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BB5FC8-F1A1-4DDF-71C5-4AF05C9EB7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67"/>
            <a:ext cx="9144000" cy="43395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68BC142-5FE9-DC9B-CBB4-B34CA3A43E7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846" y="4496698"/>
            <a:ext cx="541620" cy="5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33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>
            <a:extLst>
              <a:ext uri="{FF2B5EF4-FFF2-40B4-BE49-F238E27FC236}">
                <a16:creationId xmlns:a16="http://schemas.microsoft.com/office/drawing/2014/main" id="{3F5D7914-E46E-AB8D-10D5-7379129F1B2B}"/>
              </a:ext>
            </a:extLst>
          </p:cNvPr>
          <p:cNvSpPr/>
          <p:nvPr/>
        </p:nvSpPr>
        <p:spPr>
          <a:xfrm>
            <a:off x="0" y="1501079"/>
            <a:ext cx="9144000" cy="344259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2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2549" y="105182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Портал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031BA8-9988-0EE7-B4CB-AF0ED61249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91" y="633375"/>
            <a:ext cx="5946675" cy="239953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330A06-1DAA-0C8C-0079-C480D77B4B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622" y="3032910"/>
            <a:ext cx="4277145" cy="19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4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93359D3-D630-4722-2BCE-36D589939DE8}"/>
              </a:ext>
            </a:extLst>
          </p:cNvPr>
          <p:cNvSpPr/>
          <p:nvPr/>
        </p:nvSpPr>
        <p:spPr>
          <a:xfrm>
            <a:off x="787651" y="1711105"/>
            <a:ext cx="7324254" cy="1828799"/>
          </a:xfrm>
          <a:prstGeom prst="rect">
            <a:avLst/>
          </a:prstGeom>
          <a:solidFill>
            <a:schemeClr val="lt1">
              <a:alpha val="67578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54229-45D3-F94F-9027-DC10CE930F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2" y="1431118"/>
            <a:ext cx="8751536" cy="196977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903D6D"/>
                </a:solidFill>
                <a:latin typeface="+mn-lt"/>
              </a:rPr>
              <a:t>Непрерывное профессиональное образование специалистов, работающих с обучающимися с ОВЗ</a:t>
            </a:r>
          </a:p>
        </p:txBody>
      </p:sp>
    </p:spTree>
    <p:extLst>
      <p:ext uri="{BB962C8B-B14F-4D97-AF65-F5344CB8AC3E}">
        <p14:creationId xmlns:p14="http://schemas.microsoft.com/office/powerpoint/2010/main" val="125575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2549" y="105182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021D52-2458-144D-9213-69BB6FE90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64" y="594132"/>
            <a:ext cx="7307108" cy="44540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ED9338-BB4E-A044-BF69-87032D3CE6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9490" y="4193627"/>
            <a:ext cx="765731" cy="85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08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2549" y="105182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20B14CA-D381-D688-7098-1DA622A7D8C0}"/>
              </a:ext>
            </a:extLst>
          </p:cNvPr>
          <p:cNvSpPr/>
          <p:nvPr/>
        </p:nvSpPr>
        <p:spPr>
          <a:xfrm>
            <a:off x="308344" y="650675"/>
            <a:ext cx="4263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разработанная по заказу РОИВ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0DF1AD-C6A8-5F19-1296-CFFF9C8FD0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511" y="650675"/>
            <a:ext cx="3741043" cy="43876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A78A20-D0E5-F3E1-5090-E77BDAC8FF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7" y="1758210"/>
            <a:ext cx="3925863" cy="31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89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2549" y="105182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F9FA75-0B45-7C46-A960-E3AFAE8BA4D5}"/>
              </a:ext>
            </a:extLst>
          </p:cNvPr>
          <p:cNvSpPr/>
          <p:nvPr/>
        </p:nvSpPr>
        <p:spPr>
          <a:xfrm>
            <a:off x="263094" y="671941"/>
            <a:ext cx="8731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B3C67"/>
                </a:solidFill>
              </a:rPr>
              <a:t>Адресные программы, научно-методическая поддержка и сопровождение на рабочем месте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4DA33-AF27-F44E-BFB7-D7EA7A48F9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42" y="1505608"/>
            <a:ext cx="867102" cy="8671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F0D3B6-58D6-4145-B883-30CA9BB389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555" y="1500920"/>
            <a:ext cx="867102" cy="8671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ED189B-9D68-F943-BB2F-F5DAF1C40D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1317" y="1505608"/>
            <a:ext cx="945421" cy="94542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E129B8A2-2DD6-B342-96AB-64F8EFF68A0C}"/>
              </a:ext>
            </a:extLst>
          </p:cNvPr>
          <p:cNvSpPr/>
          <p:nvPr/>
        </p:nvSpPr>
        <p:spPr>
          <a:xfrm>
            <a:off x="409904" y="2672256"/>
            <a:ext cx="1261242" cy="409904"/>
          </a:xfrm>
          <a:prstGeom prst="round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Запрос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75E9EAD6-80B4-B045-85BA-358FD511F803}"/>
              </a:ext>
            </a:extLst>
          </p:cNvPr>
          <p:cNvSpPr/>
          <p:nvPr/>
        </p:nvSpPr>
        <p:spPr>
          <a:xfrm>
            <a:off x="2199291" y="2672256"/>
            <a:ext cx="1702676" cy="480846"/>
          </a:xfrm>
          <a:prstGeom prst="round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Составление адресной программы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B1F30A-2A38-074B-B4A6-963AF7761B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820304" y="1530181"/>
            <a:ext cx="945422" cy="9454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7ADA6A4-14E1-0E41-B42F-4044AB4D6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608" y="3461806"/>
            <a:ext cx="785219" cy="7852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3E8930-9F09-674B-A477-95E4BF4E841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918" y="3381704"/>
            <a:ext cx="945421" cy="945421"/>
          </a:xfrm>
          <a:prstGeom prst="rect">
            <a:avLst/>
          </a:prstGeom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9C95C1A9-6C30-A84D-B162-B162991CE556}"/>
              </a:ext>
            </a:extLst>
          </p:cNvPr>
          <p:cNvSpPr/>
          <p:nvPr/>
        </p:nvSpPr>
        <p:spPr>
          <a:xfrm>
            <a:off x="4438880" y="2672256"/>
            <a:ext cx="1702676" cy="480846"/>
          </a:xfrm>
          <a:prstGeom prst="round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Запуск обучения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59D70001-CF9F-F544-8E21-7A12855DD171}"/>
              </a:ext>
            </a:extLst>
          </p:cNvPr>
          <p:cNvSpPr/>
          <p:nvPr/>
        </p:nvSpPr>
        <p:spPr>
          <a:xfrm>
            <a:off x="6542689" y="2672256"/>
            <a:ext cx="1702676" cy="480846"/>
          </a:xfrm>
          <a:prstGeom prst="round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Промежуточный анализ успешного усвоения материала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DBDF337-9F93-B347-8323-96D80BEF8A77}"/>
              </a:ext>
            </a:extLst>
          </p:cNvPr>
          <p:cNvSpPr/>
          <p:nvPr/>
        </p:nvSpPr>
        <p:spPr>
          <a:xfrm>
            <a:off x="2126247" y="4457828"/>
            <a:ext cx="1848762" cy="480846"/>
          </a:xfrm>
          <a:prstGeom prst="round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Работа с дополнительными материалами / практическая работа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E5585A5F-EE43-B34F-8AB2-23A5B1EC3538}"/>
              </a:ext>
            </a:extLst>
          </p:cNvPr>
          <p:cNvSpPr/>
          <p:nvPr/>
        </p:nvSpPr>
        <p:spPr>
          <a:xfrm>
            <a:off x="4365836" y="4426424"/>
            <a:ext cx="1848762" cy="480846"/>
          </a:xfrm>
          <a:prstGeom prst="roundRect">
            <a:avLst/>
          </a:prstGeom>
          <a:solidFill>
            <a:srgbClr val="8B3C67"/>
          </a:solidFill>
          <a:ln>
            <a:solidFill>
              <a:srgbClr val="8B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Итоговая аттестация</a:t>
            </a:r>
          </a:p>
        </p:txBody>
      </p:sp>
    </p:spTree>
    <p:extLst>
      <p:ext uri="{BB962C8B-B14F-4D97-AF65-F5344CB8AC3E}">
        <p14:creationId xmlns:p14="http://schemas.microsoft.com/office/powerpoint/2010/main" val="1358368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2301" y="135162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+mn-lt"/>
              </a:rPr>
              <a:t>ПРОФЕССИОНАЛЬНАЯ ПЕРЕПОДГОТОВКА «КОРРЕКЦИОННАЯ ПЕДАГОГИКА»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FA47C9-DA2C-5E4B-B98D-B9AAC76315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66" y="650868"/>
            <a:ext cx="6033957" cy="38417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E5C92C-E708-704E-A33E-69CCD62E50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471" y="1796296"/>
            <a:ext cx="3181663" cy="192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4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0892" y="253846"/>
            <a:ext cx="6604514" cy="399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8B3C67"/>
                </a:solidFill>
                <a:latin typeface="+mn-lt"/>
              </a:rPr>
              <a:t>Аспирантура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B66E8C-5666-0E44-8A27-B81605324D7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6" y="600594"/>
            <a:ext cx="7316720" cy="4383779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C16CF73-5714-E44C-9C6C-DD91B5C30F94}"/>
              </a:ext>
            </a:extLst>
          </p:cNvPr>
          <p:cNvSpPr/>
          <p:nvPr/>
        </p:nvSpPr>
        <p:spPr>
          <a:xfrm>
            <a:off x="2998033" y="1409075"/>
            <a:ext cx="839449" cy="419725"/>
          </a:xfrm>
          <a:prstGeom prst="ellipse">
            <a:avLst/>
          </a:prstGeom>
          <a:noFill/>
          <a:ln w="38100"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9D2820-8836-A645-9677-F9773DC3706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188" y="3300357"/>
            <a:ext cx="2369969" cy="168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BF1D01-C1F5-274D-9BAA-CB0B856AC1CE}"/>
              </a:ext>
            </a:extLst>
          </p:cNvPr>
          <p:cNvSpPr txBox="1"/>
          <p:nvPr/>
        </p:nvSpPr>
        <p:spPr>
          <a:xfrm>
            <a:off x="239843" y="2805083"/>
            <a:ext cx="5711252" cy="738664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ФГБНУ «Институт коррекционной педагогики РАО» осуществляет набор на программы аспирантуры или предоставляет возможность прикрепления в качестве соискателя ученой степени </a:t>
            </a:r>
          </a:p>
        </p:txBody>
      </p:sp>
    </p:spTree>
    <p:extLst>
      <p:ext uri="{BB962C8B-B14F-4D97-AF65-F5344CB8AC3E}">
        <p14:creationId xmlns:p14="http://schemas.microsoft.com/office/powerpoint/2010/main" val="2236693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7577" y="977531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7287" y="289627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ПОРТАЛ ИКП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9143EC-2F23-A61B-79CA-D77945F19B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16" y="1050466"/>
            <a:ext cx="8465062" cy="32433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5C88C8-22DB-1D39-447B-12E80BAFE690}"/>
              </a:ext>
            </a:extLst>
          </p:cNvPr>
          <p:cNvSpPr txBox="1"/>
          <p:nvPr/>
        </p:nvSpPr>
        <p:spPr>
          <a:xfrm>
            <a:off x="477287" y="46466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C3C67"/>
                </a:solidFill>
                <a:hlinkClick r:id="rId4"/>
              </a:rPr>
              <a:t>www.</a:t>
            </a:r>
            <a:r>
              <a:rPr lang="ru-RU" b="1" dirty="0">
                <a:solidFill>
                  <a:srgbClr val="8C3C67"/>
                </a:solidFill>
                <a:hlinkClick r:id="rId4"/>
              </a:rPr>
              <a:t>ikp-rao.ru</a:t>
            </a:r>
            <a:r>
              <a:rPr lang="en-US" b="1" dirty="0">
                <a:solidFill>
                  <a:srgbClr val="8C3C67"/>
                </a:solidFill>
              </a:rPr>
              <a:t> </a:t>
            </a:r>
            <a:endParaRPr lang="ru-RU" b="1" dirty="0">
              <a:solidFill>
                <a:srgbClr val="8C3C67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6A19D3-4E12-C282-5F9A-CEA8A5B1794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78" y="4375822"/>
            <a:ext cx="455476" cy="455476"/>
          </a:xfrm>
          <a:prstGeom prst="rect">
            <a:avLst/>
          </a:prstGeom>
        </p:spPr>
      </p:pic>
      <p:sp>
        <p:nvSpPr>
          <p:cNvPr id="9" name="Рамка 8">
            <a:extLst>
              <a:ext uri="{FF2B5EF4-FFF2-40B4-BE49-F238E27FC236}">
                <a16:creationId xmlns:a16="http://schemas.microsoft.com/office/drawing/2014/main" id="{13416A9E-503B-5596-7A43-8D8F4C828F98}"/>
              </a:ext>
            </a:extLst>
          </p:cNvPr>
          <p:cNvSpPr/>
          <p:nvPr/>
        </p:nvSpPr>
        <p:spPr>
          <a:xfrm>
            <a:off x="2398816" y="954912"/>
            <a:ext cx="6602680" cy="719509"/>
          </a:xfrm>
          <a:prstGeom prst="frame">
            <a:avLst/>
          </a:prstGeom>
          <a:ln>
            <a:solidFill>
              <a:srgbClr val="664D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873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40892" y="253846"/>
            <a:ext cx="6604514" cy="399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rgbClr val="8B3C67"/>
                </a:solidFill>
                <a:latin typeface="+mn-lt"/>
              </a:rPr>
              <a:t>Магистратура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36D00A-89FF-634F-BEE9-124CD5A94E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529" y="652889"/>
            <a:ext cx="7398941" cy="4239165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973AB3F1-674E-EA42-B1EE-C2BBDC4FCD47}"/>
              </a:ext>
            </a:extLst>
          </p:cNvPr>
          <p:cNvSpPr/>
          <p:nvPr/>
        </p:nvSpPr>
        <p:spPr>
          <a:xfrm>
            <a:off x="2998033" y="1409075"/>
            <a:ext cx="839449" cy="419725"/>
          </a:xfrm>
          <a:prstGeom prst="ellipse">
            <a:avLst/>
          </a:prstGeom>
          <a:noFill/>
          <a:ln w="38100">
            <a:solidFill>
              <a:srgbClr val="0014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F829F-718A-5E43-AC70-917E306BAE8B}"/>
              </a:ext>
            </a:extLst>
          </p:cNvPr>
          <p:cNvSpPr txBox="1"/>
          <p:nvPr/>
        </p:nvSpPr>
        <p:spPr>
          <a:xfrm>
            <a:off x="239843" y="2805083"/>
            <a:ext cx="5711252" cy="523220"/>
          </a:xfrm>
          <a:prstGeom prst="rect">
            <a:avLst/>
          </a:prstGeom>
          <a:solidFill>
            <a:srgbClr val="8B3C6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</a:rPr>
              <a:t>ФГБНУ «Институт коррекционной педагогики РАО» осуществляет набор по программе магистратуры на 2021/2022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369831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229CC37-AFF2-3A4D-920C-67F55BE53663}"/>
              </a:ext>
            </a:extLst>
          </p:cNvPr>
          <p:cNvSpPr/>
          <p:nvPr/>
        </p:nvSpPr>
        <p:spPr>
          <a:xfrm>
            <a:off x="222549" y="704538"/>
            <a:ext cx="8696599" cy="4212236"/>
          </a:xfrm>
          <a:prstGeom prst="rect">
            <a:avLst/>
          </a:prstGeom>
          <a:solidFill>
            <a:schemeClr val="bg1">
              <a:lumMod val="8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2549" y="105182"/>
            <a:ext cx="10135339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Вебинары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, семинары, мастер-классы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ADBEE9-DCFF-344D-9144-B5F864B81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656" y="1918188"/>
            <a:ext cx="1599488" cy="178493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052EF0-FA4A-4B48-10DF-30616D513F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8" y="841578"/>
            <a:ext cx="4852900" cy="39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60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61129"/>
            <a:ext cx="9144000" cy="449108"/>
          </a:xfrm>
          <a:prstGeom prst="rect">
            <a:avLst/>
          </a:prstGeom>
          <a:solidFill>
            <a:srgbClr val="903D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1ABF25-C8C7-BC45-B83C-98A53ABE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590" y="200899"/>
            <a:ext cx="8008332" cy="994172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chemeClr val="bg1"/>
                </a:solidFill>
                <a:latin typeface="+mn-lt"/>
                <a:ea typeface="Cambria Math" panose="02040503050406030204" pitchFamily="18" charset="0"/>
              </a:rPr>
              <a:t>ПРОВЕДЕНИЕ ПСИХОЛОГО-ПЕДАГОГИЧЕСКИХ КОНСИЛИУМОВ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0D4C61-42B7-554A-B773-6A990A6159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" y="903519"/>
            <a:ext cx="7810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5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противолежащими углами 31">
            <a:extLst>
              <a:ext uri="{FF2B5EF4-FFF2-40B4-BE49-F238E27FC236}">
                <a16:creationId xmlns:a16="http://schemas.microsoft.com/office/drawing/2014/main" id="{3FD6476E-F44E-8FAC-D356-2D256D1B2654}"/>
              </a:ext>
            </a:extLst>
          </p:cNvPr>
          <p:cNvSpPr/>
          <p:nvPr/>
        </p:nvSpPr>
        <p:spPr>
          <a:xfrm>
            <a:off x="105687" y="1326921"/>
            <a:ext cx="8863773" cy="372424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«Коррекционная школа – ресурсный центр развития инклюзивного образования»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64861" y="704359"/>
            <a:ext cx="6615644" cy="1907048"/>
          </a:xfrm>
          <a:prstGeom prst="roundRect">
            <a:avLst/>
          </a:prstGeom>
          <a:solidFill>
            <a:srgbClr val="8C3C67"/>
          </a:solidFill>
          <a:ln>
            <a:solidFill>
              <a:srgbClr val="8C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49593"/>
            <a:ext cx="9452541" cy="457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Научно-методическое сотрудничество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031813-CF78-FF41-9154-4FC1851274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3352" y="1416570"/>
            <a:ext cx="670061" cy="77871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8" y="1326921"/>
            <a:ext cx="709975" cy="709975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1064861" y="2842455"/>
            <a:ext cx="6615644" cy="2126784"/>
          </a:xfrm>
          <a:prstGeom prst="roundRect">
            <a:avLst/>
          </a:prstGeom>
          <a:solidFill>
            <a:srgbClr val="8C3C67"/>
          </a:solidFill>
          <a:ln>
            <a:solidFill>
              <a:srgbClr val="8C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064861" y="1328682"/>
            <a:ext cx="6615644" cy="1282725"/>
          </a:xfrm>
          <a:prstGeom prst="rect">
            <a:avLst/>
          </a:prstGeom>
          <a:solidFill>
            <a:schemeClr val="bg1"/>
          </a:solidFill>
          <a:ln>
            <a:solidFill>
              <a:srgbClr val="D8B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F33707-EB69-E24F-A2A7-879D08EB3650}"/>
              </a:ext>
            </a:extLst>
          </p:cNvPr>
          <p:cNvSpPr txBox="1"/>
          <p:nvPr/>
        </p:nvSpPr>
        <p:spPr>
          <a:xfrm>
            <a:off x="1125392" y="820822"/>
            <a:ext cx="64371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Оформленное сотрудничество: </a:t>
            </a:r>
          </a:p>
          <a:p>
            <a:endParaRPr lang="ru-RU" sz="800" b="1" dirty="0">
              <a:solidFill>
                <a:srgbClr val="8C3C67"/>
              </a:solidFill>
            </a:endParaRPr>
          </a:p>
          <a:p>
            <a:endParaRPr lang="ru-RU" sz="800" b="1" dirty="0">
              <a:solidFill>
                <a:srgbClr val="8C3C67"/>
              </a:solidFill>
            </a:endParaRPr>
          </a:p>
          <a:p>
            <a:r>
              <a:rPr lang="ru-RU" b="1" dirty="0">
                <a:solidFill>
                  <a:srgbClr val="8C3C67"/>
                </a:solidFill>
              </a:rPr>
              <a:t>Более 1 000 образовательных организаций из 79 субъектов РФ</a:t>
            </a:r>
          </a:p>
          <a:p>
            <a:endParaRPr lang="ru-RU" sz="800" b="1" dirty="0">
              <a:solidFill>
                <a:srgbClr val="8C3C67"/>
              </a:solidFill>
            </a:endParaRPr>
          </a:p>
          <a:p>
            <a:r>
              <a:rPr lang="ru-RU" b="1" dirty="0">
                <a:solidFill>
                  <a:srgbClr val="8C3C67"/>
                </a:solidFill>
              </a:rPr>
              <a:t>15 РОИВ</a:t>
            </a:r>
          </a:p>
          <a:p>
            <a:endParaRPr lang="ru-RU" sz="800" b="1" dirty="0">
              <a:solidFill>
                <a:srgbClr val="8C3C67"/>
              </a:solidFill>
            </a:endParaRPr>
          </a:p>
          <a:p>
            <a:r>
              <a:rPr lang="ru-RU" b="1" dirty="0">
                <a:solidFill>
                  <a:srgbClr val="8C3C67"/>
                </a:solidFill>
              </a:rPr>
              <a:t>5 НКО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64861" y="3430993"/>
            <a:ext cx="6615644" cy="1538246"/>
          </a:xfrm>
          <a:prstGeom prst="rect">
            <a:avLst/>
          </a:prstGeom>
          <a:solidFill>
            <a:schemeClr val="bg1"/>
          </a:solidFill>
          <a:ln>
            <a:solidFill>
              <a:srgbClr val="D8B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F33707-EB69-E24F-A2A7-879D08EB3650}"/>
              </a:ext>
            </a:extLst>
          </p:cNvPr>
          <p:cNvSpPr txBox="1"/>
          <p:nvPr/>
        </p:nvSpPr>
        <p:spPr>
          <a:xfrm>
            <a:off x="1234502" y="2911721"/>
            <a:ext cx="606571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Адресное сопровождение: </a:t>
            </a:r>
          </a:p>
          <a:p>
            <a:endParaRPr lang="ru-RU" sz="800" b="1" dirty="0">
              <a:solidFill>
                <a:srgbClr val="8B3C67"/>
              </a:solidFill>
            </a:endParaRPr>
          </a:p>
          <a:p>
            <a:endParaRPr lang="ru-RU" sz="800" b="1" dirty="0">
              <a:solidFill>
                <a:srgbClr val="8B3C67"/>
              </a:solidFill>
            </a:endParaRPr>
          </a:p>
          <a:p>
            <a:r>
              <a:rPr lang="ru-RU" b="1" dirty="0">
                <a:solidFill>
                  <a:srgbClr val="8B3C67"/>
                </a:solidFill>
              </a:rPr>
              <a:t>Индивидуальные программы работы</a:t>
            </a:r>
          </a:p>
          <a:p>
            <a:endParaRPr lang="ru-RU" sz="800" b="1" dirty="0">
              <a:solidFill>
                <a:srgbClr val="8B3C67"/>
              </a:solidFill>
            </a:endParaRPr>
          </a:p>
          <a:p>
            <a:r>
              <a:rPr lang="ru-RU" b="1" dirty="0">
                <a:solidFill>
                  <a:srgbClr val="8B3C67"/>
                </a:solidFill>
              </a:rPr>
              <a:t>Консультирование и сопровождение </a:t>
            </a:r>
          </a:p>
          <a:p>
            <a:endParaRPr lang="ru-RU" sz="800" b="1" dirty="0">
              <a:solidFill>
                <a:srgbClr val="8B3C67"/>
              </a:solidFill>
            </a:endParaRPr>
          </a:p>
          <a:p>
            <a:r>
              <a:rPr lang="ru-RU" b="1" dirty="0">
                <a:solidFill>
                  <a:srgbClr val="8B3C67"/>
                </a:solidFill>
              </a:rPr>
              <a:t>Апробация и внедрение результатов НИР</a:t>
            </a:r>
          </a:p>
          <a:p>
            <a:endParaRPr lang="ru-RU" sz="800" b="1" dirty="0">
              <a:solidFill>
                <a:srgbClr val="8B3C67"/>
              </a:solidFill>
            </a:endParaRPr>
          </a:p>
          <a:p>
            <a:r>
              <a:rPr lang="ru-RU" b="1" dirty="0">
                <a:solidFill>
                  <a:srgbClr val="8B3C67"/>
                </a:solidFill>
              </a:rPr>
              <a:t>Совместные проекты и мероприятия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56" y="3281000"/>
            <a:ext cx="653753" cy="8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6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7577" y="858781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7287" y="289627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«ОБРАЗОВАНИЕ»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DC060-F0BE-4741-4C37-50BFA52844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0670" y="1010761"/>
            <a:ext cx="5532831" cy="32739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CB7DE2-F2C2-552D-8F7C-FD8B6557E318}"/>
              </a:ext>
            </a:extLst>
          </p:cNvPr>
          <p:cNvSpPr txBox="1"/>
          <p:nvPr/>
        </p:nvSpPr>
        <p:spPr>
          <a:xfrm>
            <a:off x="629391" y="4446970"/>
            <a:ext cx="83556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8C3C67"/>
                </a:solidFill>
                <a:hlinkClick r:id="rId4"/>
              </a:rPr>
              <a:t>https://ikp-rao.ru/meropriyatie-federalnogo-proekta-sovremennaya-shkola-nacionalnogo-proekta-obrazovanie/</a:t>
            </a:r>
            <a:r>
              <a:rPr lang="ru-RU" sz="1200" b="1" dirty="0">
                <a:solidFill>
                  <a:srgbClr val="8C3C67"/>
                </a:solidFill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DD40D2-DE87-86A1-9839-205B1724A8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5" y="4408173"/>
            <a:ext cx="422915" cy="4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5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7577" y="858781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7287" y="289627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«ОБРАЗОВАНИЕ»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CDC060-F0BE-4741-4C37-50BFA52844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630" y="1045531"/>
            <a:ext cx="712519" cy="7295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CB7DE2-F2C2-552D-8F7C-FD8B6557E318}"/>
              </a:ext>
            </a:extLst>
          </p:cNvPr>
          <p:cNvSpPr txBox="1"/>
          <p:nvPr/>
        </p:nvSpPr>
        <p:spPr>
          <a:xfrm>
            <a:off x="581890" y="4646422"/>
            <a:ext cx="5694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C3C67"/>
                </a:solidFill>
                <a:hlinkClick r:id="rId4"/>
              </a:rPr>
              <a:t>www. ikp-rao.ru/nacionalnyj-proekt-obrazovanie</a:t>
            </a:r>
            <a:r>
              <a:rPr lang="ru-RU" b="1" dirty="0">
                <a:solidFill>
                  <a:srgbClr val="8C3C67"/>
                </a:solidFill>
                <a:hlinkClick r:id="rId4"/>
              </a:rPr>
              <a:t>.ru</a:t>
            </a:r>
            <a:r>
              <a:rPr lang="en-US" b="1" dirty="0">
                <a:solidFill>
                  <a:srgbClr val="8C3C67"/>
                </a:solidFill>
              </a:rPr>
              <a:t> </a:t>
            </a:r>
            <a:endParaRPr lang="ru-RU" b="1" dirty="0">
              <a:solidFill>
                <a:srgbClr val="8C3C67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DD40D2-DE87-86A1-9839-205B1724A8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5" y="4408173"/>
            <a:ext cx="422915" cy="4229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2F841C-231E-D39D-1E62-CFC1BDC8BE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15" y="1025300"/>
            <a:ext cx="3480185" cy="30929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1AA498F-C7D3-5F4F-B9D9-1D6D5FB574B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3493" y="1296940"/>
            <a:ext cx="3360195" cy="32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5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>
            <a:extLst>
              <a:ext uri="{FF2B5EF4-FFF2-40B4-BE49-F238E27FC236}">
                <a16:creationId xmlns:a16="http://schemas.microsoft.com/office/drawing/2014/main" id="{3FD6476E-F44E-8FAC-D356-2D256D1B2654}"/>
              </a:ext>
            </a:extLst>
          </p:cNvPr>
          <p:cNvSpPr/>
          <p:nvPr/>
        </p:nvSpPr>
        <p:spPr>
          <a:xfrm>
            <a:off x="242756" y="1484766"/>
            <a:ext cx="8801655" cy="335850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«Коррекционная школа – ресурсный центр развития инклюзивного образования»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FCA0D-DD2A-1448-AE9E-E09A43C34563}"/>
              </a:ext>
            </a:extLst>
          </p:cNvPr>
          <p:cNvSpPr txBox="1"/>
          <p:nvPr/>
        </p:nvSpPr>
        <p:spPr>
          <a:xfrm>
            <a:off x="216757" y="244337"/>
            <a:ext cx="6457776" cy="782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Создан специальный раздел на официальном сайте ИКП РАО, </a:t>
            </a:r>
            <a:b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аккумулирующий научные достижения и опыт Института, разработки </a:t>
            </a:r>
            <a:b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ru-RU" sz="1496" b="1" dirty="0">
                <a:solidFill>
                  <a:schemeClr val="bg1"/>
                </a:solidFill>
                <a:cs typeface="Times New Roman" panose="02020603050405020304" pitchFamily="18" charset="0"/>
              </a:rPr>
              <a:t>организаций-партнеров, лучшие практики образовательных организаций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3C8981-A969-3F33-BA36-9789896C80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941" y="718198"/>
            <a:ext cx="739409" cy="739409"/>
          </a:xfrm>
          <a:prstGeom prst="rect">
            <a:avLst/>
          </a:prstGeom>
        </p:spPr>
      </p:pic>
      <p:pic>
        <p:nvPicPr>
          <p:cNvPr id="10" name="Picture 19">
            <a:extLst>
              <a:ext uri="{FF2B5EF4-FFF2-40B4-BE49-F238E27FC236}">
                <a16:creationId xmlns:a16="http://schemas.microsoft.com/office/drawing/2014/main" id="{8A5A2993-AFF7-A9BE-2EFA-0FD13FBD14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57" y="327387"/>
            <a:ext cx="992685" cy="1148961"/>
          </a:xfrm>
          <a:prstGeom prst="rect">
            <a:avLst/>
          </a:prstGeom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A0F99B7-0DE4-1512-B0C1-4E5683576DF3}"/>
              </a:ext>
            </a:extLst>
          </p:cNvPr>
          <p:cNvSpPr/>
          <p:nvPr/>
        </p:nvSpPr>
        <p:spPr>
          <a:xfrm>
            <a:off x="1570010" y="161754"/>
            <a:ext cx="5817615" cy="1404494"/>
          </a:xfrm>
          <a:prstGeom prst="roundRect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Всероссийская конференция </a:t>
            </a:r>
          </a:p>
          <a:p>
            <a:pPr algn="ctr"/>
            <a:r>
              <a:rPr lang="ru-RU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«Итоги реализации федерального проекта «Современная школа» национального проекта «Образование», направленного на поддержку образования обучающихся с ОВЗ в 2022 году»</a:t>
            </a:r>
          </a:p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0A8A585-4605-A9BE-3D4E-46B9289506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87" y="1932327"/>
            <a:ext cx="454572" cy="4545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69EF5B8-B8D9-E7EB-9894-0E0C0FE5FC35}"/>
              </a:ext>
            </a:extLst>
          </p:cNvPr>
          <p:cNvSpPr txBox="1"/>
          <p:nvPr/>
        </p:nvSpPr>
        <p:spPr>
          <a:xfrm>
            <a:off x="1091320" y="195916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22 ноября 2022 г.</a:t>
            </a:r>
            <a:r>
              <a:rPr lang="ru-RU" sz="1600" b="1" dirty="0">
                <a:effectLst/>
              </a:rPr>
              <a:t> </a:t>
            </a:r>
            <a:endParaRPr lang="ru-RU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B5288-E886-8D82-F985-AE41132D000C}"/>
              </a:ext>
            </a:extLst>
          </p:cNvPr>
          <p:cNvSpPr txBox="1"/>
          <p:nvPr/>
        </p:nvSpPr>
        <p:spPr>
          <a:xfrm>
            <a:off x="938626" y="2693482"/>
            <a:ext cx="3651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FFB000"/>
                </a:solidFill>
              </a:rPr>
              <a:t>СЕКЦИИ</a:t>
            </a:r>
          </a:p>
          <a:p>
            <a:pPr algn="just"/>
            <a:r>
              <a:rPr lang="ru-RU" sz="1400" b="1" dirty="0"/>
              <a:t>«Коррекционная школа – ресурсный центр развития инклюзивного образования»</a:t>
            </a:r>
          </a:p>
          <a:p>
            <a:pPr algn="just"/>
            <a:endParaRPr lang="ru-RU" sz="1400" b="1" dirty="0"/>
          </a:p>
          <a:p>
            <a:pPr algn="just"/>
            <a:r>
              <a:rPr lang="ru-RU" sz="1400" b="1" dirty="0"/>
              <a:t>«Модернизация инфраструктуры специальных школ на основе современных представлений о роли образовательной среды в обучении и социализации обучающихся с ОВЗ»</a:t>
            </a:r>
          </a:p>
          <a:p>
            <a:pPr algn="just"/>
            <a:endParaRPr lang="ru-RU" sz="14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77DAF7-BE3B-5243-273C-CA94217FDB3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17" y="2962446"/>
            <a:ext cx="454572" cy="45457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59E829F-E3E3-B282-A0E5-D9683EA944E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17" y="3731635"/>
            <a:ext cx="454572" cy="454572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8C40DEE5-EF8A-CD65-DABC-17C94D281F4F}"/>
              </a:ext>
            </a:extLst>
          </p:cNvPr>
          <p:cNvCxnSpPr>
            <a:cxnSpLocks/>
          </p:cNvCxnSpPr>
          <p:nvPr/>
        </p:nvCxnSpPr>
        <p:spPr>
          <a:xfrm>
            <a:off x="340136" y="3016767"/>
            <a:ext cx="0" cy="1533067"/>
          </a:xfrm>
          <a:prstGeom prst="line">
            <a:avLst/>
          </a:prstGeom>
          <a:ln w="38100">
            <a:solidFill>
              <a:srgbClr val="FF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FEA37E4-4823-A8FF-A473-DCD87A8E9ADE}"/>
              </a:ext>
            </a:extLst>
          </p:cNvPr>
          <p:cNvCxnSpPr>
            <a:cxnSpLocks/>
          </p:cNvCxnSpPr>
          <p:nvPr/>
        </p:nvCxnSpPr>
        <p:spPr>
          <a:xfrm>
            <a:off x="334449" y="1870003"/>
            <a:ext cx="0" cy="646864"/>
          </a:xfrm>
          <a:prstGeom prst="line">
            <a:avLst/>
          </a:prstGeom>
          <a:ln w="38100">
            <a:solidFill>
              <a:srgbClr val="FF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3E9F5AF1-1FBB-4632-DA9C-49589898DF4A}"/>
              </a:ext>
            </a:extLst>
          </p:cNvPr>
          <p:cNvCxnSpPr>
            <a:cxnSpLocks/>
          </p:cNvCxnSpPr>
          <p:nvPr/>
        </p:nvCxnSpPr>
        <p:spPr>
          <a:xfrm>
            <a:off x="4749363" y="1959169"/>
            <a:ext cx="0" cy="557698"/>
          </a:xfrm>
          <a:prstGeom prst="line">
            <a:avLst/>
          </a:prstGeom>
          <a:ln w="38100">
            <a:solidFill>
              <a:srgbClr val="FFB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C0458D1-F1E5-EF42-322F-56491A1FAC68}"/>
              </a:ext>
            </a:extLst>
          </p:cNvPr>
          <p:cNvSpPr txBox="1"/>
          <p:nvPr/>
        </p:nvSpPr>
        <p:spPr>
          <a:xfrm>
            <a:off x="5210655" y="1660005"/>
            <a:ext cx="341369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B000"/>
                </a:solidFill>
                <a:effectLst/>
                <a:ea typeface="Times New Roman" panose="02020603050405020304" pitchFamily="18" charset="0"/>
              </a:rPr>
              <a:t>КРУГЛЫЙ СТОЛ </a:t>
            </a:r>
          </a:p>
          <a:p>
            <a:r>
              <a:rPr lang="ru-RU" sz="1400" b="1" dirty="0">
                <a:effectLst/>
                <a:ea typeface="Times New Roman" panose="02020603050405020304" pitchFamily="18" charset="0"/>
              </a:rPr>
              <a:t>«Новые задачи и возможности </a:t>
            </a:r>
          </a:p>
          <a:p>
            <a:r>
              <a:rPr lang="ru-RU" sz="1400" b="1" dirty="0">
                <a:effectLst/>
                <a:ea typeface="Times New Roman" panose="02020603050405020304" pitchFamily="18" charset="0"/>
              </a:rPr>
              <a:t>обеспечения качества образования обучающихся с ОВЗ»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2DB390-63D2-F2DC-24EE-34F0F983EAD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046" y="1951346"/>
            <a:ext cx="454573" cy="45457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434FC66-6B4C-7591-85D1-8CF59D0FDCF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8168" y="2663891"/>
            <a:ext cx="360427" cy="360427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68564C8-AE4A-A1E7-6E06-2080AE1E2C5B}"/>
              </a:ext>
            </a:extLst>
          </p:cNvPr>
          <p:cNvCxnSpPr>
            <a:cxnSpLocks/>
          </p:cNvCxnSpPr>
          <p:nvPr/>
        </p:nvCxnSpPr>
        <p:spPr>
          <a:xfrm>
            <a:off x="4749363" y="2693335"/>
            <a:ext cx="0" cy="323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D6E3A33-CB78-0515-1A58-A37E18615D4D}"/>
              </a:ext>
            </a:extLst>
          </p:cNvPr>
          <p:cNvSpPr txBox="1"/>
          <p:nvPr/>
        </p:nvSpPr>
        <p:spPr>
          <a:xfrm>
            <a:off x="5258618" y="2628454"/>
            <a:ext cx="37857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hlinkClick r:id="rId9"/>
              </a:rPr>
              <a:t>https://ikp-rao.ru/meropriyatie-federalnogo-proekta-sovremennaya-shkola-nacionalnogo-proekta-obrazovanie/</a:t>
            </a:r>
            <a:r>
              <a:rPr lang="en-US" sz="1200" dirty="0"/>
              <a:t> </a:t>
            </a:r>
            <a:endParaRPr lang="ru-RU" sz="1200" dirty="0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A83F7DA0-C08E-5FF2-B16B-2598CB24CA72}"/>
              </a:ext>
            </a:extLst>
          </p:cNvPr>
          <p:cNvSpPr/>
          <p:nvPr/>
        </p:nvSpPr>
        <p:spPr>
          <a:xfrm>
            <a:off x="4970352" y="3741602"/>
            <a:ext cx="4074039" cy="1294345"/>
          </a:xfrm>
          <a:prstGeom prst="roundRect">
            <a:avLst/>
          </a:prstGeom>
          <a:solidFill>
            <a:srgbClr val="FFB000"/>
          </a:solidFill>
          <a:ln>
            <a:solidFill>
              <a:srgbClr val="FF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ФИНАЛ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Всероссийского конкурса «Лучший ресурсный центр по поддержке образования обучающихся</a:t>
            </a:r>
            <a:r>
              <a:rPr lang="en-US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 ограниченным возможностями здоровья» и Всероссийского конкурса «Доброшкола-2022»</a:t>
            </a:r>
          </a:p>
          <a:p>
            <a:pPr algn="ctr"/>
            <a:endParaRPr lang="ru-RU" sz="1400" dirty="0"/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7E0AE6E-5AC5-1708-AA64-7919A149BF2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025" y="3307638"/>
            <a:ext cx="423997" cy="423997"/>
          </a:xfrm>
          <a:prstGeom prst="rect">
            <a:avLst/>
          </a:prstGeom>
        </p:spPr>
      </p:pic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4A237F21-BCB3-B215-DC7E-A37222FDBF79}"/>
              </a:ext>
            </a:extLst>
          </p:cNvPr>
          <p:cNvCxnSpPr>
            <a:cxnSpLocks/>
          </p:cNvCxnSpPr>
          <p:nvPr/>
        </p:nvCxnSpPr>
        <p:spPr>
          <a:xfrm>
            <a:off x="4749363" y="3373208"/>
            <a:ext cx="0" cy="323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E29C80EA-FF16-C982-3A1B-6003670593A2}"/>
              </a:ext>
            </a:extLst>
          </p:cNvPr>
          <p:cNvSpPr txBox="1"/>
          <p:nvPr/>
        </p:nvSpPr>
        <p:spPr>
          <a:xfrm>
            <a:off x="5328700" y="3350972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effectLst/>
                <a:ea typeface="Times New Roman" panose="02020603050405020304" pitchFamily="18" charset="0"/>
              </a:rPr>
              <a:t>2</a:t>
            </a:r>
            <a:r>
              <a:rPr lang="en-US" sz="1600" b="1" dirty="0">
                <a:effectLst/>
                <a:ea typeface="Times New Roman" panose="02020603050405020304" pitchFamily="18" charset="0"/>
              </a:rPr>
              <a:t>3</a:t>
            </a:r>
            <a:r>
              <a:rPr lang="ru-RU" sz="1600" b="1" dirty="0">
                <a:effectLst/>
                <a:ea typeface="Times New Roman" panose="02020603050405020304" pitchFamily="18" charset="0"/>
              </a:rPr>
              <a:t> ноября 2022 г.</a:t>
            </a:r>
            <a:r>
              <a:rPr lang="ru-RU" sz="1600" b="1" dirty="0">
                <a:effectLst/>
              </a:rPr>
              <a:t>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97540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F17A7042-3D5B-4EDF-2D3C-F7ED2F3594A3}"/>
              </a:ext>
            </a:extLst>
          </p:cNvPr>
          <p:cNvSpPr/>
          <p:nvPr/>
        </p:nvSpPr>
        <p:spPr>
          <a:xfrm>
            <a:off x="196232" y="1267482"/>
            <a:ext cx="8801655" cy="378435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«Коррекционная школа – ресурсный центр развития инклюзивного образования»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2B7651B-DDB6-A5C8-B3E4-F5109D9D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2" y="-36212"/>
            <a:ext cx="8751536" cy="6843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903D6D"/>
                </a:solidFill>
              </a:rPr>
              <a:t>Линейки учебников «Технология»</a:t>
            </a:r>
            <a:endParaRPr lang="ru-RU" sz="2800" b="1" dirty="0">
              <a:solidFill>
                <a:srgbClr val="903D6D"/>
              </a:solidFill>
              <a:latin typeface="+mn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328285-4BDC-73D2-5B1A-94E5615E1C75}"/>
              </a:ext>
            </a:extLst>
          </p:cNvPr>
          <p:cNvSpPr txBox="1">
            <a:spLocks/>
          </p:cNvSpPr>
          <p:nvPr/>
        </p:nvSpPr>
        <p:spPr>
          <a:xfrm>
            <a:off x="178126" y="2037015"/>
            <a:ext cx="8751536" cy="196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>
                <a:solidFill>
                  <a:srgbClr val="903D6D"/>
                </a:solidFill>
              </a:rPr>
              <a:t>Дерево и металлообработка</a:t>
            </a: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r>
              <a:rPr lang="ru-RU" sz="1600" b="1" dirty="0">
                <a:solidFill>
                  <a:srgbClr val="903D6D"/>
                </a:solidFill>
                <a:latin typeface="+mn-lt"/>
              </a:rPr>
              <a:t>Основы монтажа и эксплуатации внутренних сантехнических устройств</a:t>
            </a: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2F1C5D2-80DE-FC29-2F69-E6C3C80F2D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32" y="1103571"/>
            <a:ext cx="1010214" cy="152545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79DF439-7C5F-1B3D-6D6A-869271EAEB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267" y="1103571"/>
            <a:ext cx="1010214" cy="152545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3206A27-9E0F-9F14-8453-76BB3603CA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302" y="1098715"/>
            <a:ext cx="1010214" cy="15254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0E42A86-802F-2C08-8720-C33F728FB37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337" y="1098715"/>
            <a:ext cx="1010214" cy="152545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DD8EFD-D947-8FAA-0143-CCD2747927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276" y="1109166"/>
            <a:ext cx="1010214" cy="15254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E12FE7A-DB35-05C6-3FC2-31CBEFE063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311" y="1109166"/>
            <a:ext cx="1010214" cy="152545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97AA0F2-AE54-0309-54EC-10A560C0899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346" y="1107714"/>
            <a:ext cx="1010214" cy="152545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EADC23-9AE4-9948-6DCF-3C9FDE04B2E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948" y="1098661"/>
            <a:ext cx="1010214" cy="152545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DF2250-7BD0-94F9-6DBD-C6FC313DE15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12" y="3225357"/>
            <a:ext cx="1010214" cy="152545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1E2F9F6-41AB-E13C-CA64-7848E8E186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267" y="3225357"/>
            <a:ext cx="1010214" cy="152545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F372267-A3A7-7FCE-413F-6332F909827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1687" y="3234410"/>
            <a:ext cx="1010214" cy="152545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89C9D65-CB92-2BAE-1608-B4478D01071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8715" y="3227321"/>
            <a:ext cx="1010214" cy="152545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3198B68-6455-0D8A-EFBC-D91FD2AA8C0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82" y="3236631"/>
            <a:ext cx="1010214" cy="152545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A7F3DAF-D04F-F107-BE0D-B2456E29FB3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102" y="3235006"/>
            <a:ext cx="1010214" cy="152545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9076C08-3225-41AC-5DCA-75E573CF389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346" y="3225357"/>
            <a:ext cx="1010214" cy="152545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413550F-6191-6FAB-C641-D702FE7E5F32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4616" y="3225610"/>
            <a:ext cx="1010214" cy="15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414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F17A7042-3D5B-4EDF-2D3C-F7ED2F3594A3}"/>
              </a:ext>
            </a:extLst>
          </p:cNvPr>
          <p:cNvSpPr/>
          <p:nvPr/>
        </p:nvSpPr>
        <p:spPr>
          <a:xfrm>
            <a:off x="196232" y="1267482"/>
            <a:ext cx="8801655" cy="378435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«Коррекционная школа – ресурсный центр развития инклюзивного образования»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2B7651B-DDB6-A5C8-B3E4-F5109D9D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2" y="-36212"/>
            <a:ext cx="8751536" cy="6843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903D6D"/>
                </a:solidFill>
              </a:rPr>
              <a:t>Линейки учебников «Технология»</a:t>
            </a:r>
            <a:endParaRPr lang="ru-RU" sz="2800" b="1" dirty="0">
              <a:solidFill>
                <a:srgbClr val="903D6D"/>
              </a:solidFill>
              <a:latin typeface="+mn-lt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328285-4BDC-73D2-5B1A-94E5615E1C75}"/>
              </a:ext>
            </a:extLst>
          </p:cNvPr>
          <p:cNvSpPr txBox="1">
            <a:spLocks/>
          </p:cNvSpPr>
          <p:nvPr/>
        </p:nvSpPr>
        <p:spPr>
          <a:xfrm>
            <a:off x="246351" y="208226"/>
            <a:ext cx="8751536" cy="196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r>
              <a:rPr lang="ru-RU" sz="1600" b="1" dirty="0">
                <a:solidFill>
                  <a:srgbClr val="903D6D"/>
                </a:solidFill>
                <a:latin typeface="+mn-lt"/>
              </a:rPr>
              <a:t>Поварское дело</a:t>
            </a: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  <a:p>
            <a:pPr algn="l"/>
            <a:r>
              <a:rPr lang="ru-RU" sz="1600" b="1" dirty="0">
                <a:solidFill>
                  <a:srgbClr val="903D6D"/>
                </a:solidFill>
                <a:latin typeface="+mn-lt"/>
              </a:rPr>
              <a:t>Основы строительства</a:t>
            </a:r>
          </a:p>
          <a:p>
            <a:pPr algn="l"/>
            <a:endParaRPr lang="ru-RU" sz="1600" b="1" dirty="0">
              <a:solidFill>
                <a:srgbClr val="903D6D"/>
              </a:solidFill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D7B2658-D0E7-A62E-47CA-621F90752D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943" y="3367031"/>
            <a:ext cx="1012650" cy="15291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BB665CE-9812-096B-4C68-0C9DD84BCA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294" y="3379023"/>
            <a:ext cx="1012650" cy="15291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74E920B-2739-52B3-809D-500574C82B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645" y="3379024"/>
            <a:ext cx="1012650" cy="15291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0FB86A4-9D2B-FD78-9925-8AFB695026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996" y="3379024"/>
            <a:ext cx="1012650" cy="152913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FAC98B-6CDF-64E3-5AC5-D841D37A7C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47" y="3379027"/>
            <a:ext cx="1012650" cy="15291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9A64BA2-EE82-5830-4A5E-BDC8D7B478B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610" y="3379023"/>
            <a:ext cx="1012650" cy="15291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1A23828-64D9-59EC-3561-2A48E39365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914" y="3379023"/>
            <a:ext cx="1012650" cy="152913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083E74-6FBD-D367-EC5B-AC7E0CFEE22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592" y="3379023"/>
            <a:ext cx="1012650" cy="15291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BDE3F5-4CBF-18C4-0B48-450A2C39936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47" y="1268221"/>
            <a:ext cx="1012650" cy="15291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1200BE-196B-3886-C262-1B32AF649B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903" y="1280813"/>
            <a:ext cx="1012650" cy="15291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582BBD2-CFC3-E750-142E-315B26F6C54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645" y="1281987"/>
            <a:ext cx="1012650" cy="15291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9902D8-A604-412C-9AE4-B3A5D50A545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011" y="1280812"/>
            <a:ext cx="1012650" cy="15291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5563F77-A6C9-0BA2-A2C2-A8D722E9ADD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377" y="1276864"/>
            <a:ext cx="1012650" cy="152913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ACEB2B2-76E4-1082-D3C0-3CF51167B97B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1743" y="1276864"/>
            <a:ext cx="1012650" cy="15291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25BAB33-CE51-5FDC-670E-CB69BD8A281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2914" y="1276864"/>
            <a:ext cx="1012650" cy="152913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E505853-305A-7F16-766E-35EEC08A0859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5237" y="1267482"/>
            <a:ext cx="1012650" cy="15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8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>
            <a:extLst>
              <a:ext uri="{FF2B5EF4-FFF2-40B4-BE49-F238E27FC236}">
                <a16:creationId xmlns:a16="http://schemas.microsoft.com/office/drawing/2014/main" id="{F17A7042-3D5B-4EDF-2D3C-F7ED2F3594A3}"/>
              </a:ext>
            </a:extLst>
          </p:cNvPr>
          <p:cNvSpPr/>
          <p:nvPr/>
        </p:nvSpPr>
        <p:spPr>
          <a:xfrm>
            <a:off x="196232" y="1104520"/>
            <a:ext cx="8801655" cy="3784351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F4B848-B1A6-0908-D266-DF8B2C65917A}"/>
              </a:ext>
            </a:extLst>
          </p:cNvPr>
          <p:cNvSpPr/>
          <p:nvPr/>
        </p:nvSpPr>
        <p:spPr>
          <a:xfrm>
            <a:off x="0" y="503689"/>
            <a:ext cx="7369521" cy="342169"/>
          </a:xfrm>
          <a:prstGeom prst="rect">
            <a:avLst/>
          </a:prstGeom>
          <a:solidFill>
            <a:srgbClr val="8C3C67"/>
          </a:solidFill>
          <a:ln>
            <a:solidFill>
              <a:srgbClr val="8C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2B7651B-DDB6-A5C8-B3E4-F5109D9D3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13" y="548958"/>
            <a:ext cx="7739455" cy="68433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rgbClr val="903D6D"/>
                </a:solidFill>
              </a:rPr>
              <a:t>Разработка учебно-методических комплектов </a:t>
            </a:r>
            <a:r>
              <a:rPr lang="ru-RU" sz="2000" b="1" dirty="0">
                <a:solidFill>
                  <a:schemeClr val="bg1"/>
                </a:solidFill>
              </a:rPr>
              <a:t>для реализации предметной области «Технология»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903D6D"/>
                </a:solidFill>
              </a:rPr>
              <a:t/>
            </a:r>
            <a:br>
              <a:rPr lang="ru-RU" sz="2800" b="1" dirty="0">
                <a:solidFill>
                  <a:srgbClr val="903D6D"/>
                </a:solidFill>
              </a:rPr>
            </a:br>
            <a:endParaRPr lang="ru-RU" sz="2800" b="1" dirty="0">
              <a:solidFill>
                <a:srgbClr val="903D6D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B290BC-3FE6-5FE1-F475-6A64420988B1}"/>
              </a:ext>
            </a:extLst>
          </p:cNvPr>
          <p:cNvSpPr txBox="1"/>
          <p:nvPr/>
        </p:nvSpPr>
        <p:spPr>
          <a:xfrm flipH="1">
            <a:off x="6171911" y="2132206"/>
            <a:ext cx="2614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903D6D"/>
                </a:solidFill>
              </a:rPr>
              <a:t>рабочие программы</a:t>
            </a:r>
          </a:p>
          <a:p>
            <a:pPr algn="ctr"/>
            <a:endParaRPr lang="ru-RU" sz="1800" b="1" dirty="0">
              <a:solidFill>
                <a:srgbClr val="903D6D"/>
              </a:solidFill>
            </a:endParaRPr>
          </a:p>
          <a:p>
            <a:pPr algn="ctr"/>
            <a:endParaRPr lang="ru-RU" sz="1800" b="1" dirty="0">
              <a:solidFill>
                <a:srgbClr val="903D6D"/>
              </a:solidFill>
            </a:endParaRPr>
          </a:p>
          <a:p>
            <a:pPr algn="ctr"/>
            <a:r>
              <a:rPr lang="ru-RU" sz="1800" b="1" dirty="0">
                <a:solidFill>
                  <a:srgbClr val="903D6D"/>
                </a:solidFill>
              </a:rPr>
              <a:t>учебные пособия</a:t>
            </a:r>
          </a:p>
          <a:p>
            <a:pPr algn="ctr"/>
            <a:endParaRPr lang="ru-RU" sz="1600" b="1" dirty="0">
              <a:solidFill>
                <a:srgbClr val="903D6D"/>
              </a:solidFill>
            </a:endParaRPr>
          </a:p>
          <a:p>
            <a:pPr algn="ctr"/>
            <a:endParaRPr lang="ru-RU" sz="1400" b="1" dirty="0">
              <a:solidFill>
                <a:srgbClr val="903D6D"/>
              </a:solidFill>
            </a:endParaRPr>
          </a:p>
          <a:p>
            <a:pPr algn="ctr"/>
            <a:r>
              <a:rPr lang="ru-RU" sz="1800" b="1" dirty="0">
                <a:solidFill>
                  <a:srgbClr val="903D6D"/>
                </a:solidFill>
              </a:rPr>
              <a:t>методические пособия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FC0D4D-CE4C-85BF-7AAB-E7E57024D1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935" y="2610238"/>
            <a:ext cx="279627" cy="4231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6C2CB4-260B-DE28-2D64-B68D0032E7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590" y="1788858"/>
            <a:ext cx="329900" cy="3763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EDCFAD3-8496-A8A2-8C71-52AF06F673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935" y="3488197"/>
            <a:ext cx="290572" cy="29057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8830FF4-8506-C932-FDC2-ABF6FCFD427B}"/>
              </a:ext>
            </a:extLst>
          </p:cNvPr>
          <p:cNvSpPr/>
          <p:nvPr/>
        </p:nvSpPr>
        <p:spPr>
          <a:xfrm>
            <a:off x="697117" y="1640697"/>
            <a:ext cx="5186924" cy="3145589"/>
          </a:xfrm>
          <a:prstGeom prst="rect">
            <a:avLst/>
          </a:prstGeom>
          <a:solidFill>
            <a:srgbClr val="8C3C67"/>
          </a:solidFill>
          <a:ln>
            <a:solidFill>
              <a:srgbClr val="8C3C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sz="1800" b="1" dirty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</a:rPr>
              <a:t>оператор профессиональной уборки (клининг);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переплетно-картонажное дело (переплетчик);</a:t>
            </a:r>
            <a:br>
              <a:rPr lang="ru-RU" sz="1800" b="1" dirty="0">
                <a:solidFill>
                  <a:schemeClr val="bg1"/>
                </a:solidFill>
              </a:rPr>
            </a:br>
            <a:endParaRPr lang="ru-RU" sz="1800" b="1" dirty="0">
              <a:solidFill>
                <a:schemeClr val="bg1"/>
              </a:solidFill>
            </a:endParaRPr>
          </a:p>
          <a:p>
            <a:pPr algn="l"/>
            <a:r>
              <a:rPr lang="ru-RU" sz="1800" b="1" dirty="0">
                <a:solidFill>
                  <a:schemeClr val="bg1"/>
                </a:solidFill>
              </a:rPr>
              <a:t>декоративно-прикладная деятельность (изготовление кружева);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производство керамических изделий (гончар);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штукатур-маляр</a:t>
            </a:r>
            <a:endParaRPr lang="ru-RU" sz="1800" b="1" dirty="0">
              <a:solidFill>
                <a:schemeClr val="bg1"/>
              </a:solidFill>
              <a:latin typeface="+mn-lt"/>
            </a:endParaRPr>
          </a:p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EA00FC-E37C-843C-80F2-54B7D3F7BE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04" y="1861021"/>
            <a:ext cx="304216" cy="304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FEABC8F-4902-EB40-03AC-FFB21D8A03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32" y="2423899"/>
            <a:ext cx="304216" cy="3042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BBBE2A-E1C2-9EAD-EC7D-4FB6E7940E0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35" y="3048155"/>
            <a:ext cx="304216" cy="3042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02D525B-BC9B-4FC4-6641-F3669EF80F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32" y="3759817"/>
            <a:ext cx="304216" cy="30421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829DDB5-DBB1-829B-8C0C-48400A783E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76" y="4345472"/>
            <a:ext cx="304216" cy="30421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41E153-74D6-2C25-B4E6-B2E63D529951}"/>
              </a:ext>
            </a:extLst>
          </p:cNvPr>
          <p:cNvSpPr txBox="1"/>
          <p:nvPr/>
        </p:nvSpPr>
        <p:spPr>
          <a:xfrm>
            <a:off x="178444" y="1004684"/>
            <a:ext cx="2070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8C3C67"/>
                </a:solidFill>
                <a:latin typeface="+mj-lt"/>
              </a:rPr>
              <a:t>6 – 9 классы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29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57577" y="858781"/>
            <a:ext cx="8628845" cy="0"/>
          </a:xfrm>
          <a:prstGeom prst="line">
            <a:avLst/>
          </a:prstGeom>
          <a:ln w="19050">
            <a:solidFill>
              <a:srgbClr val="8B3C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7287" y="289627"/>
            <a:ext cx="69674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8B3C6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НАЦИОНАЛЬНЫЙ ПРОЕКТ «ОБРАЗОВАНИЕ»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B3C6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CB7DE2-F2C2-552D-8F7C-FD8B6557E318}"/>
              </a:ext>
            </a:extLst>
          </p:cNvPr>
          <p:cNvSpPr txBox="1"/>
          <p:nvPr/>
        </p:nvSpPr>
        <p:spPr>
          <a:xfrm>
            <a:off x="581890" y="4646422"/>
            <a:ext cx="5694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C3C67"/>
                </a:solidFill>
                <a:hlinkClick r:id="rId3"/>
              </a:rPr>
              <a:t>https://ikp-rao.ru/konsultirovanie-roditelej/</a:t>
            </a:r>
            <a:r>
              <a:rPr lang="ru-RU" b="1" dirty="0">
                <a:solidFill>
                  <a:srgbClr val="8C3C67"/>
                </a:solidFill>
              </a:rPr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DD40D2-DE87-86A1-9839-205B1724A8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5" y="4408173"/>
            <a:ext cx="422915" cy="4229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886926-CAB2-5EAB-2F67-02B8C182744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58" y="1009041"/>
            <a:ext cx="4397846" cy="12432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21FB34-6D60-481B-62B3-290D91F703B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826" y="201091"/>
            <a:ext cx="727362" cy="6339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07CC9C7-BAF4-C6B7-EBBE-D045A5B841E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807" y="3148783"/>
            <a:ext cx="253436" cy="4927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B46706-967E-1675-F9C2-07AEABC462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995" y="2305980"/>
            <a:ext cx="2428356" cy="6855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E320A4-2D02-6CF0-DC2F-F808BD82154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794" y="943923"/>
            <a:ext cx="4045796" cy="419751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E0E267A-A6CE-20E7-BCE3-9AE3B04838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807" y="3053129"/>
            <a:ext cx="2428357" cy="81316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45760A0-3489-1BD0-CF14-1CCEE9CECF93}"/>
              </a:ext>
            </a:extLst>
          </p:cNvPr>
          <p:cNvSpPr/>
          <p:nvPr/>
        </p:nvSpPr>
        <p:spPr>
          <a:xfrm>
            <a:off x="1923803" y="3594074"/>
            <a:ext cx="2037219" cy="238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55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537</Words>
  <Application>Microsoft Office PowerPoint</Application>
  <PresentationFormat>Экран (16:9)</PresentationFormat>
  <Paragraphs>148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PT Sans</vt:lpstr>
      <vt:lpstr>Tahoma</vt:lpstr>
      <vt:lpstr>Times New Roman</vt:lpstr>
      <vt:lpstr>Trebuchet MS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Линейки учебников «Технология»</vt:lpstr>
      <vt:lpstr>Линейки учебников «Технология»</vt:lpstr>
      <vt:lpstr>Разработка учебно-методических комплектов для реализации предметной области «Технология»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Непрерывное профессиональное образование специалистов, работающих с обучающимися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ПСИХОЛОГО-ПЕДАГОГИЧЕСКИХ КОНСИЛИУМОВ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леново</cp:lastModifiedBy>
  <cp:revision>34</cp:revision>
  <dcterms:created xsi:type="dcterms:W3CDTF">2021-10-29T19:36:18Z</dcterms:created>
  <dcterms:modified xsi:type="dcterms:W3CDTF">2023-02-13T15:36:54Z</dcterms:modified>
</cp:coreProperties>
</file>