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89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.me/lkpfu" TargetMode="External"/><Relationship Id="rId11" Type="http://schemas.openxmlformats.org/officeDocument/2006/relationships/image" Target="../media/image8.png"/><Relationship Id="rId5" Type="http://schemas.openxmlformats.org/officeDocument/2006/relationships/hyperlink" Target="mailto:liceum.kpfu@inbox.ru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hyperlink" Target="https://clck.ru/33Fx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?https%3A%2F%2Fkpf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535" y="129949"/>
            <a:ext cx="754797" cy="75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5874" y="2122320"/>
            <a:ext cx="4953001" cy="7499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ExtraBold" pitchFamily="2" charset="-52"/>
              </a:rPr>
              <a:t>Программа</a:t>
            </a:r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ExtraBold" pitchFamily="2" charset="-52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42149" y="2745794"/>
            <a:ext cx="3600450" cy="679267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Montserrat Light" pitchFamily="2" charset="-52"/>
              </a:rPr>
              <a:t>открытого педагогического совета</a:t>
            </a:r>
            <a:endParaRPr lang="ru-RU" sz="2400" dirty="0">
              <a:latin typeface="Montserrat Light" pitchFamily="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00077" y="3360497"/>
            <a:ext cx="4841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наставничества.  </a:t>
            </a:r>
          </a:p>
          <a:p>
            <a:pPr algn="ctr"/>
            <a:r>
              <a:rPr lang="ru-RU" sz="2400" dirty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мониторинг как инструмент</a:t>
            </a:r>
          </a:p>
          <a:p>
            <a:pPr algn="ctr"/>
            <a:r>
              <a:rPr lang="ru-RU" sz="2400" dirty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качеством образования</a:t>
            </a:r>
          </a:p>
        </p:txBody>
      </p:sp>
      <p:pic>
        <p:nvPicPr>
          <p:cNvPr id="2050" name="Picture 2" descr="f6d316b88308a923169cc4076a342c66_X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9" y="943296"/>
            <a:ext cx="3224296" cy="200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67272" y="4401796"/>
            <a:ext cx="3618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Адрес лицея: </a:t>
            </a:r>
            <a:endParaRPr lang="ru-RU" sz="1400" dirty="0"/>
          </a:p>
          <a:p>
            <a:r>
              <a:rPr lang="ru-RU" sz="1400" dirty="0"/>
              <a:t>РТ</a:t>
            </a:r>
            <a:r>
              <a:rPr lang="en-US" sz="1400" dirty="0"/>
              <a:t>, </a:t>
            </a:r>
            <a:r>
              <a:rPr lang="ru-RU" sz="1400" dirty="0"/>
              <a:t>г</a:t>
            </a:r>
            <a:r>
              <a:rPr lang="en-US" sz="1400" dirty="0"/>
              <a:t>.</a:t>
            </a:r>
            <a:r>
              <a:rPr lang="ru-RU" sz="1400" dirty="0"/>
              <a:t>Казань</a:t>
            </a:r>
            <a:r>
              <a:rPr lang="en-US" sz="1400" dirty="0"/>
              <a:t>, </a:t>
            </a:r>
            <a:endParaRPr lang="ru-RU" sz="1400" dirty="0"/>
          </a:p>
          <a:p>
            <a:r>
              <a:rPr lang="ru-RU" sz="1400" dirty="0" err="1"/>
              <a:t>ул.Рахматуллина</a:t>
            </a:r>
            <a:r>
              <a:rPr lang="ru-RU" sz="1400" dirty="0"/>
              <a:t>, д.2/18</a:t>
            </a:r>
            <a:endParaRPr lang="en-US" sz="1400" dirty="0"/>
          </a:p>
          <a:p>
            <a:endParaRPr lang="ru-RU" sz="1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00" y="974912"/>
            <a:ext cx="2219325" cy="90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7272" y="5122032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b="1" dirty="0" err="1"/>
              <a:t>e-mail</a:t>
            </a:r>
            <a:r>
              <a:rPr lang="de-DE" sz="1400" b="1" dirty="0"/>
              <a:t>:</a:t>
            </a:r>
            <a:r>
              <a:rPr lang="ru-RU" sz="1400" b="1" dirty="0"/>
              <a:t>  </a:t>
            </a:r>
            <a:r>
              <a:rPr lang="de-DE" sz="1400" u="sng" dirty="0" err="1">
                <a:hlinkClick r:id="rId5"/>
              </a:rPr>
              <a:t>liceum</a:t>
            </a:r>
            <a:r>
              <a:rPr lang="ru-RU" sz="1400" u="sng" dirty="0">
                <a:hlinkClick r:id="rId5"/>
              </a:rPr>
              <a:t>.</a:t>
            </a:r>
            <a:r>
              <a:rPr lang="de-DE" sz="1400" u="sng" dirty="0" err="1">
                <a:hlinkClick r:id="rId5"/>
              </a:rPr>
              <a:t>kpfu</a:t>
            </a:r>
            <a:r>
              <a:rPr lang="ru-RU" sz="1400" u="sng" dirty="0">
                <a:hlinkClick r:id="rId5"/>
              </a:rPr>
              <a:t>@</a:t>
            </a:r>
            <a:r>
              <a:rPr lang="de-DE" sz="1400" u="sng" dirty="0" err="1">
                <a:hlinkClick r:id="rId5"/>
              </a:rPr>
              <a:t>inbox</a:t>
            </a:r>
            <a:r>
              <a:rPr lang="ru-RU" sz="1400" u="sng" dirty="0">
                <a:hlinkClick r:id="rId5"/>
              </a:rPr>
              <a:t>.</a:t>
            </a:r>
            <a:r>
              <a:rPr lang="de-DE" sz="1400" u="sng" dirty="0" err="1">
                <a:hlinkClick r:id="rId5"/>
              </a:rPr>
              <a:t>ru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7272" y="5392485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Telegram: </a:t>
            </a:r>
            <a:r>
              <a:rPr lang="ru-RU" sz="1400" b="1" dirty="0"/>
              <a:t> </a:t>
            </a:r>
            <a:r>
              <a:rPr lang="en-US" sz="1400" u="sng" dirty="0">
                <a:hlinkClick r:id="rId6"/>
              </a:rPr>
              <a:t>https://t.me/lkpfu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7272" y="5677830"/>
            <a:ext cx="2557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Телефон</a:t>
            </a:r>
            <a:r>
              <a:rPr lang="en-US" sz="1400" dirty="0"/>
              <a:t>:  8(843)292-07-70</a:t>
            </a:r>
            <a:endParaRPr lang="ru-RU" sz="1400" dirty="0"/>
          </a:p>
        </p:txBody>
      </p:sp>
      <p:pic>
        <p:nvPicPr>
          <p:cNvPr id="1027" name="Picture 3" descr="C:\Users\service\Downloads\map-marker-hom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27" y="4434695"/>
            <a:ext cx="218643" cy="21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ervice\Downloads\a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3" y="5188915"/>
            <a:ext cx="174010" cy="17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service\Downloads\telegra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6" y="5464520"/>
            <a:ext cx="163706" cy="16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ervice\Downloads\phone-cal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6" y="5755485"/>
            <a:ext cx="152466" cy="15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одзаголовок 2"/>
          <p:cNvSpPr txBox="1">
            <a:spLocks/>
          </p:cNvSpPr>
          <p:nvPr/>
        </p:nvSpPr>
        <p:spPr>
          <a:xfrm>
            <a:off x="5742149" y="5151585"/>
            <a:ext cx="3600450" cy="422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2023 г.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982AB0-509B-4EEF-871C-84A47DD2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077" y="880759"/>
            <a:ext cx="658747" cy="91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9" name="Подзаголовок 2">
            <a:extLst>
              <a:ext uri="{FF2B5EF4-FFF2-40B4-BE49-F238E27FC236}">
                <a16:creationId xmlns:a16="http://schemas.microsoft.com/office/drawing/2014/main" id="{9A7C5858-0C60-4D8E-8F94-F21A99BFEEC0}"/>
              </a:ext>
            </a:extLst>
          </p:cNvPr>
          <p:cNvSpPr txBox="1">
            <a:spLocks/>
          </p:cNvSpPr>
          <p:nvPr/>
        </p:nvSpPr>
        <p:spPr>
          <a:xfrm>
            <a:off x="5522950" y="1021490"/>
            <a:ext cx="1854393" cy="673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Институт развития образования </a:t>
            </a:r>
          </a:p>
          <a:p>
            <a:pPr algn="l">
              <a:spcBef>
                <a:spcPts val="0"/>
              </a:spcBef>
            </a:pPr>
            <a:r>
              <a:rPr lang="ru-RU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Республики Татарстан</a:t>
            </a:r>
          </a:p>
        </p:txBody>
      </p:sp>
    </p:spTree>
    <p:extLst>
      <p:ext uri="{BB962C8B-B14F-4D97-AF65-F5344CB8AC3E}">
        <p14:creationId xmlns:p14="http://schemas.microsoft.com/office/powerpoint/2010/main" val="339492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71704"/>
              </p:ext>
            </p:extLst>
          </p:nvPr>
        </p:nvGraphicFramePr>
        <p:xfrm>
          <a:off x="4881085" y="383804"/>
          <a:ext cx="4777820" cy="583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144">
                <a:tc>
                  <a:txBody>
                    <a:bodyPr/>
                    <a:lstStyle/>
                    <a:p>
                      <a:pPr algn="ctr"/>
                      <a:r>
                        <a:rPr lang="ru-RU" sz="97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№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7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Содержание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7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Спикер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7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Время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97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7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Региональная система наставничества в Республике Татарстан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b="0" i="0" dirty="0">
                          <a:latin typeface="+mj-lt"/>
                        </a:rPr>
                        <a:t>Шамсутдинова Л.П.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i="1" dirty="0"/>
                        <a:t>10 минут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97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kern="1200" dirty="0">
                          <a:effectLst/>
                        </a:rPr>
                        <a:t>Выполнение решения педагогического совета № 2 от 30.11.2022 г. «Внеурочная деятельность как механизм реализации ООП: формирование и развитие функциональной грамотности в условиях интеграции учебной и внеурочной деятельности» </a:t>
                      </a:r>
                      <a:endParaRPr lang="ru-RU" sz="97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b="0" i="0" kern="1200" dirty="0" err="1">
                          <a:effectLst/>
                          <a:latin typeface="+mj-lt"/>
                        </a:rPr>
                        <a:t>Скобельцына</a:t>
                      </a:r>
                      <a:r>
                        <a:rPr lang="ru-RU" sz="970" b="0" i="0" kern="1200" dirty="0">
                          <a:effectLst/>
                          <a:latin typeface="+mj-lt"/>
                        </a:rPr>
                        <a:t> Е.Г.</a:t>
                      </a:r>
                      <a:endParaRPr lang="ru-RU" sz="970" b="0" i="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i="1" dirty="0"/>
                        <a:t>10 минут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97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kern="1200" dirty="0">
                          <a:effectLst/>
                        </a:rPr>
                        <a:t>Мониторинг как основа профессионального развития педагога  качеством образования </a:t>
                      </a:r>
                      <a:endParaRPr lang="ru-RU" sz="97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b="0" i="0" kern="1200" dirty="0" err="1">
                          <a:effectLst/>
                          <a:latin typeface="+mj-lt"/>
                        </a:rPr>
                        <a:t>Давлетшина</a:t>
                      </a:r>
                      <a:r>
                        <a:rPr lang="ru-RU" sz="970" b="0" i="0" kern="1200" dirty="0">
                          <a:effectLst/>
                          <a:latin typeface="+mj-lt"/>
                        </a:rPr>
                        <a:t> Л.А.</a:t>
                      </a:r>
                      <a:endParaRPr lang="ru-RU" sz="970" b="0" i="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i="1" dirty="0"/>
                        <a:t>10 минут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97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kern="1200" dirty="0">
                          <a:effectLst/>
                        </a:rPr>
                        <a:t>Педагогический мониторинг личностных достижений старшеклассников: формы оценивания </a:t>
                      </a:r>
                      <a:endParaRPr lang="ru-RU" sz="97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b="0" i="0" kern="1200" dirty="0" err="1">
                          <a:effectLst/>
                          <a:latin typeface="+mj-lt"/>
                        </a:rPr>
                        <a:t>Баклашова</a:t>
                      </a:r>
                      <a:r>
                        <a:rPr lang="ru-RU" sz="970" b="0" i="0" kern="1200" dirty="0">
                          <a:effectLst/>
                          <a:latin typeface="+mj-lt"/>
                        </a:rPr>
                        <a:t> Т.А.</a:t>
                      </a:r>
                    </a:p>
                    <a:p>
                      <a:r>
                        <a:rPr lang="ru-RU" sz="970" b="0" i="0" kern="1200" dirty="0">
                          <a:effectLst/>
                          <a:latin typeface="+mj-lt"/>
                        </a:rPr>
                        <a:t>Телегина Н.В. </a:t>
                      </a:r>
                      <a:endParaRPr lang="ru-RU" sz="970" b="0" i="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i="1" dirty="0"/>
                        <a:t>15 минут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97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kern="1200" dirty="0">
                          <a:effectLst/>
                        </a:rPr>
                        <a:t>Управление качеством образования на основе холистической оценки результатов освоения образовательных программ  основного общего и среднего общего образования   в контексте требований ФГОС ООО и ФГОС СОО (в процессе реализации основных направлений воспитательной деятельности) </a:t>
                      </a:r>
                      <a:endParaRPr lang="ru-RU" sz="97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b="0" i="0" kern="1200" dirty="0" err="1">
                          <a:effectLst/>
                          <a:latin typeface="+mj-lt"/>
                        </a:rPr>
                        <a:t>Скобельцына</a:t>
                      </a:r>
                      <a:r>
                        <a:rPr lang="ru-RU" sz="970" b="0" i="0" kern="1200" dirty="0">
                          <a:effectLst/>
                          <a:latin typeface="+mj-lt"/>
                        </a:rPr>
                        <a:t> Е.Г. </a:t>
                      </a:r>
                      <a:endParaRPr lang="ru-RU" sz="970" b="0" i="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i="1" dirty="0"/>
                        <a:t>20 минут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97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70" dirty="0"/>
                        <a:t>Решение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70" b="0" i="0" kern="1200" dirty="0" err="1">
                          <a:effectLst/>
                          <a:latin typeface="+mj-lt"/>
                        </a:rPr>
                        <a:t>Скобельцына</a:t>
                      </a:r>
                      <a:r>
                        <a:rPr lang="ru-RU" sz="970" b="0" i="0" kern="1200" dirty="0">
                          <a:effectLst/>
                          <a:latin typeface="+mj-lt"/>
                        </a:rPr>
                        <a:t> Е.Г. </a:t>
                      </a:r>
                      <a:endParaRPr lang="ru-RU" sz="970" b="0" i="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70" i="1" dirty="0"/>
                        <a:t>10 минут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43482" y="14472"/>
            <a:ext cx="340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549F"/>
                </a:solidFill>
                <a:latin typeface="+mj-lt"/>
              </a:rPr>
              <a:t>Программа выступлений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1993" y="1447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549F"/>
                </a:solidFill>
                <a:latin typeface="+mj-lt"/>
              </a:rPr>
              <a:t>Спикеры </a:t>
            </a:r>
          </a:p>
        </p:txBody>
      </p:sp>
      <p:pic>
        <p:nvPicPr>
          <p:cNvPr id="1030" name="Picture 6" descr="C:\Users\service\Downloads\x8Rg4jVfW0A-transforme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5" t="18975" r="63295" b="44236"/>
          <a:stretch/>
        </p:blipFill>
        <p:spPr bwMode="auto">
          <a:xfrm flipH="1">
            <a:off x="3064003" y="2992376"/>
            <a:ext cx="1042815" cy="122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18782" y="3015428"/>
            <a:ext cx="2761024" cy="1386046"/>
            <a:chOff x="4822845" y="2724453"/>
            <a:chExt cx="3078479" cy="138604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953000" y="2724453"/>
              <a:ext cx="28684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err="1">
                  <a:solidFill>
                    <a:srgbClr val="00549F"/>
                  </a:solidFill>
                  <a:latin typeface="Montserrat SemiBold" pitchFamily="2" charset="-52"/>
                </a:rPr>
                <a:t>Давлетшина</a:t>
              </a:r>
              <a:r>
                <a:rPr lang="ru-RU" dirty="0">
                  <a:solidFill>
                    <a:srgbClr val="00549F"/>
                  </a:solidFill>
                  <a:latin typeface="Montserrat SemiBold" pitchFamily="2" charset="-52"/>
                </a:rPr>
                <a:t> Л.А.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822845" y="3464168"/>
              <a:ext cx="30784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Начальник информационно-аналитического отдела ГАОУ ДПО ИРО РТ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996452" y="3140477"/>
              <a:ext cx="27815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Кандидат социологических наук</a:t>
              </a:r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5305" y="4388478"/>
            <a:ext cx="2822048" cy="1107996"/>
            <a:chOff x="4976194" y="4654108"/>
            <a:chExt cx="2822048" cy="110799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318656" y="4654108"/>
              <a:ext cx="21371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dirty="0">
                  <a:solidFill>
                    <a:srgbClr val="00549F"/>
                  </a:solidFill>
                  <a:latin typeface="Montserrat SemiBold" pitchFamily="2" charset="-52"/>
                </a:rPr>
                <a:t> </a:t>
              </a:r>
              <a:r>
                <a:rPr lang="ru-RU" dirty="0" err="1">
                  <a:solidFill>
                    <a:srgbClr val="00549F"/>
                  </a:solidFill>
                  <a:latin typeface="Montserrat SemiBold" pitchFamily="2" charset="-52"/>
                </a:rPr>
                <a:t>Баклашова</a:t>
              </a:r>
              <a:r>
                <a:rPr lang="ru-RU" dirty="0">
                  <a:solidFill>
                    <a:srgbClr val="00549F"/>
                  </a:solidFill>
                  <a:latin typeface="Montserrat SemiBold" pitchFamily="2" charset="-52"/>
                </a:rPr>
                <a:t> Т.А.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976194" y="5300439"/>
              <a:ext cx="28220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Заместитель директора </a:t>
              </a:r>
              <a:r>
                <a:rPr lang="ru-RU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ИПиО</a:t>
              </a:r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КФУ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082213" y="5023440"/>
              <a:ext cx="26100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Кандидат педагогических наук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26349" y="1879492"/>
            <a:ext cx="2694975" cy="1098585"/>
            <a:chOff x="5123135" y="805058"/>
            <a:chExt cx="2694975" cy="10985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265189" y="805058"/>
              <a:ext cx="23259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err="1">
                  <a:solidFill>
                    <a:srgbClr val="00549F"/>
                  </a:solidFill>
                  <a:latin typeface="Montserrat SemiBold" pitchFamily="2" charset="-52"/>
                </a:rPr>
                <a:t>Скобельцына</a:t>
              </a:r>
              <a:r>
                <a:rPr lang="ru-RU" dirty="0">
                  <a:solidFill>
                    <a:srgbClr val="00549F"/>
                  </a:solidFill>
                  <a:latin typeface="Montserrat SemiBold" pitchFamily="2" charset="-52"/>
                </a:rPr>
                <a:t> Е.Г.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123135" y="1441978"/>
              <a:ext cx="26949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Директор ОШИ «Лицей имени Н.И. Лобачевского» КФУ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123135" y="1169685"/>
              <a:ext cx="26100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Кандидат педагогических наук</a:t>
              </a:r>
            </a:p>
          </p:txBody>
        </p:sp>
      </p:grpSp>
      <p:pic>
        <p:nvPicPr>
          <p:cNvPr id="2050" name="Picture 2" descr="C:\Users\service\Downloads\Baklashova_foto_KFU-transform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8"/>
          <a:stretch/>
        </p:blipFill>
        <p:spPr bwMode="auto">
          <a:xfrm>
            <a:off x="3086392" y="4248686"/>
            <a:ext cx="949057" cy="117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5081038" y="6371890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/>
              <a:t>Ссылка </a:t>
            </a:r>
            <a:r>
              <a:rPr lang="de-DE" sz="1400" b="1" dirty="0"/>
              <a:t>:</a:t>
            </a:r>
            <a:r>
              <a:rPr lang="ru-RU" sz="1400" b="1" dirty="0"/>
              <a:t> </a:t>
            </a:r>
            <a:r>
              <a:rPr lang="ru-RU" sz="1400" u="sng" dirty="0">
                <a:hlinkClick r:id="rId4"/>
              </a:rPr>
              <a:t>https://clck.ru/33Fxem</a:t>
            </a:r>
            <a:r>
              <a:rPr lang="ru-RU" sz="1400" dirty="0"/>
              <a:t> </a:t>
            </a:r>
          </a:p>
        </p:txBody>
      </p:sp>
      <p:pic>
        <p:nvPicPr>
          <p:cNvPr id="2052" name="Picture 4" descr="http://qrcoder.ru/code/?https%3A%2F%2Fclck.ru%2F33Fxem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037" y="6108031"/>
            <a:ext cx="677856" cy="67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ervice\Downloads\Telegina-transforme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4" t="4975" r="12956" b="13843"/>
          <a:stretch/>
        </p:blipFill>
        <p:spPr bwMode="auto">
          <a:xfrm>
            <a:off x="3054836" y="5509423"/>
            <a:ext cx="1051982" cy="122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ervice\Downloads\Skobelьcyna-Elena-Germanovna(1)-transformed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0" t="14585" r="14142" b="42704"/>
          <a:stretch/>
        </p:blipFill>
        <p:spPr bwMode="auto">
          <a:xfrm>
            <a:off x="3052011" y="1788271"/>
            <a:ext cx="1037749" cy="117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4"/>
          <p:cNvGrpSpPr/>
          <p:nvPr/>
        </p:nvGrpSpPr>
        <p:grpSpPr>
          <a:xfrm>
            <a:off x="131324" y="5516681"/>
            <a:ext cx="2610010" cy="1098585"/>
            <a:chOff x="5123135" y="805058"/>
            <a:chExt cx="2610010" cy="1098585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5265189" y="805058"/>
              <a:ext cx="23259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rgbClr val="00549F"/>
                  </a:solidFill>
                  <a:latin typeface="Montserrat SemiBold" pitchFamily="2" charset="-52"/>
                </a:rPr>
                <a:t>Телегина Н.В.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147125" y="1441978"/>
              <a:ext cx="2562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Доцент кафедры педагогики высшей школы </a:t>
              </a:r>
              <a:r>
                <a:rPr lang="ru-RU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ИПиО</a:t>
              </a:r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КФУ 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123135" y="1169685"/>
              <a:ext cx="261001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Кандидат педагогических наук</a:t>
              </a: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9"/>
          <a:stretch/>
        </p:blipFill>
        <p:spPr>
          <a:xfrm>
            <a:off x="3099463" y="571896"/>
            <a:ext cx="990297" cy="11164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825" y="632471"/>
            <a:ext cx="2835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549F"/>
                </a:solidFill>
                <a:latin typeface="Montserrat SemiBold" pitchFamily="2" charset="-52"/>
              </a:rPr>
              <a:t>Шамсутдинова Л.П.,</a:t>
            </a:r>
            <a:r>
              <a:rPr lang="ru-RU" b="1" dirty="0">
                <a:solidFill>
                  <a:srgbClr val="00549F"/>
                </a:solidFill>
                <a:latin typeface="Montserrat SemiBold" pitchFamily="2" charset="-52"/>
              </a:rPr>
              <a:t> </a:t>
            </a:r>
          </a:p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кандидат химических наук</a:t>
            </a:r>
            <a:endParaRPr lang="ru-RU" b="1" dirty="0">
              <a:solidFill>
                <a:srgbClr val="00549F"/>
              </a:solidFill>
              <a:latin typeface="Montserrat SemiBold" pitchFamily="2" charset="-52"/>
            </a:endParaRPr>
          </a:p>
          <a:p>
            <a:pPr algn="ctr"/>
            <a:r>
              <a:rPr lang="ru-RU" b="1" dirty="0">
                <a:solidFill>
                  <a:srgbClr val="00549F"/>
                </a:solidFill>
                <a:latin typeface="Montserrat SemiBold" pitchFamily="2" charset="-52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Проректор по научной и инновационной деятельности ГАУО ДПО ИРО 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281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Montserrat Medium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295</Words>
  <Application>Microsoft Office PowerPoint</Application>
  <PresentationFormat>Лист A4 (210x297 мм)</PresentationFormat>
  <Paragraphs>56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Montserrat ExtraBold</vt:lpstr>
      <vt:lpstr>Montserrat Light</vt:lpstr>
      <vt:lpstr>Montserrat Medium</vt:lpstr>
      <vt:lpstr>Montserrat SemiBold</vt:lpstr>
      <vt:lpstr>Times New Roman</vt:lpstr>
      <vt:lpstr>Тема Office</vt:lpstr>
      <vt:lpstr>Программа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</dc:title>
  <dc:creator>service</dc:creator>
  <cp:lastModifiedBy>user</cp:lastModifiedBy>
  <cp:revision>22</cp:revision>
  <dcterms:created xsi:type="dcterms:W3CDTF">2023-01-17T08:37:28Z</dcterms:created>
  <dcterms:modified xsi:type="dcterms:W3CDTF">2023-01-20T06:59:59Z</dcterms:modified>
</cp:coreProperties>
</file>