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7" r:id="rId3"/>
    <p:sldId id="278" r:id="rId4"/>
    <p:sldId id="279" r:id="rId5"/>
    <p:sldId id="284" r:id="rId6"/>
    <p:sldId id="285" r:id="rId7"/>
    <p:sldId id="280" r:id="rId8"/>
    <p:sldId id="281" r:id="rId9"/>
    <p:sldId id="282" r:id="rId10"/>
    <p:sldId id="286" r:id="rId11"/>
    <p:sldId id="287" r:id="rId12"/>
    <p:sldId id="289" r:id="rId13"/>
    <p:sldId id="288" r:id="rId14"/>
    <p:sldId id="300" r:id="rId15"/>
    <p:sldId id="304" r:id="rId16"/>
    <p:sldId id="305" r:id="rId17"/>
    <p:sldId id="260" r:id="rId18"/>
    <p:sldId id="264" r:id="rId19"/>
    <p:sldId id="263" r:id="rId20"/>
    <p:sldId id="265" r:id="rId21"/>
    <p:sldId id="266" r:id="rId22"/>
    <p:sldId id="268" r:id="rId23"/>
    <p:sldId id="269" r:id="rId24"/>
    <p:sldId id="270" r:id="rId25"/>
    <p:sldId id="271" r:id="rId26"/>
    <p:sldId id="273" r:id="rId27"/>
    <p:sldId id="274" r:id="rId28"/>
    <p:sldId id="272" r:id="rId29"/>
    <p:sldId id="291" r:id="rId30"/>
    <p:sldId id="292" r:id="rId31"/>
    <p:sldId id="297" r:id="rId32"/>
    <p:sldId id="294" r:id="rId33"/>
    <p:sldId id="298" r:id="rId34"/>
    <p:sldId id="295" r:id="rId35"/>
    <p:sldId id="296" r:id="rId36"/>
    <p:sldId id="299" r:id="rId37"/>
    <p:sldId id="275" r:id="rId38"/>
    <p:sldId id="258" r:id="rId39"/>
  </p:sldIdLst>
  <p:sldSz cx="9144000" cy="5143500" type="screen16x9"/>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3C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5" d="100"/>
          <a:sy n="95" d="100"/>
        </p:scale>
        <p:origin x="984" y="5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19"/>
            <a:ext cx="7772400" cy="1102519"/>
          </a:xfrm>
        </p:spPr>
        <p:txBody>
          <a:bodyPr/>
          <a:lstStyle/>
          <a:p>
            <a:r>
              <a:rPr lang="ru-RU"/>
              <a:t>Образец заголовка</a:t>
            </a:r>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756C9782-F2E0-43DA-A45F-3C5AE27C138D}" type="datetimeFigureOut">
              <a:rPr lang="ru-RU" smtClean="0"/>
              <a:t>09.02.2023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4179C26-E0DF-4A3D-824E-FC8BA9C9C24F}" type="slidenum">
              <a:rPr lang="ru-RU" smtClean="0"/>
              <a:t>‹#›</a:t>
            </a:fld>
            <a:endParaRPr lang="ru-RU"/>
          </a:p>
        </p:txBody>
      </p:sp>
    </p:spTree>
    <p:extLst>
      <p:ext uri="{BB962C8B-B14F-4D97-AF65-F5344CB8AC3E}">
        <p14:creationId xmlns:p14="http://schemas.microsoft.com/office/powerpoint/2010/main" val="66904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56C9782-F2E0-43DA-A45F-3C5AE27C138D}" type="datetimeFigureOut">
              <a:rPr lang="ru-RU" smtClean="0"/>
              <a:t>09.02.2023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4179C26-E0DF-4A3D-824E-FC8BA9C9C24F}" type="slidenum">
              <a:rPr lang="ru-RU" smtClean="0"/>
              <a:t>‹#›</a:t>
            </a:fld>
            <a:endParaRPr lang="ru-RU"/>
          </a:p>
        </p:txBody>
      </p:sp>
    </p:spTree>
    <p:extLst>
      <p:ext uri="{BB962C8B-B14F-4D97-AF65-F5344CB8AC3E}">
        <p14:creationId xmlns:p14="http://schemas.microsoft.com/office/powerpoint/2010/main" val="376690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154781"/>
            <a:ext cx="2057400" cy="329088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154781"/>
            <a:ext cx="6019800" cy="329088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56C9782-F2E0-43DA-A45F-3C5AE27C138D}" type="datetimeFigureOut">
              <a:rPr lang="ru-RU" smtClean="0"/>
              <a:t>09.02.2023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4179C26-E0DF-4A3D-824E-FC8BA9C9C24F}" type="slidenum">
              <a:rPr lang="ru-RU" smtClean="0"/>
              <a:t>‹#›</a:t>
            </a:fld>
            <a:endParaRPr lang="ru-RU"/>
          </a:p>
        </p:txBody>
      </p:sp>
    </p:spTree>
    <p:extLst>
      <p:ext uri="{BB962C8B-B14F-4D97-AF65-F5344CB8AC3E}">
        <p14:creationId xmlns:p14="http://schemas.microsoft.com/office/powerpoint/2010/main" val="534619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56C9782-F2E0-43DA-A45F-3C5AE27C138D}" type="datetimeFigureOut">
              <a:rPr lang="ru-RU" smtClean="0"/>
              <a:t>09.02.2023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4179C26-E0DF-4A3D-824E-FC8BA9C9C24F}" type="slidenum">
              <a:rPr lang="ru-RU" smtClean="0"/>
              <a:t>‹#›</a:t>
            </a:fld>
            <a:endParaRPr lang="ru-RU"/>
          </a:p>
        </p:txBody>
      </p:sp>
    </p:spTree>
    <p:extLst>
      <p:ext uri="{BB962C8B-B14F-4D97-AF65-F5344CB8AC3E}">
        <p14:creationId xmlns:p14="http://schemas.microsoft.com/office/powerpoint/2010/main" val="2737846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3305176"/>
            <a:ext cx="7772400" cy="1021556"/>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756C9782-F2E0-43DA-A45F-3C5AE27C138D}" type="datetimeFigureOut">
              <a:rPr lang="ru-RU" smtClean="0"/>
              <a:t>09.02.2023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4179C26-E0DF-4A3D-824E-FC8BA9C9C24F}" type="slidenum">
              <a:rPr lang="ru-RU" smtClean="0"/>
              <a:t>‹#›</a:t>
            </a:fld>
            <a:endParaRPr lang="ru-RU"/>
          </a:p>
        </p:txBody>
      </p:sp>
    </p:spTree>
    <p:extLst>
      <p:ext uri="{BB962C8B-B14F-4D97-AF65-F5344CB8AC3E}">
        <p14:creationId xmlns:p14="http://schemas.microsoft.com/office/powerpoint/2010/main" val="1266931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756C9782-F2E0-43DA-A45F-3C5AE27C138D}" type="datetimeFigureOut">
              <a:rPr lang="ru-RU" smtClean="0"/>
              <a:t>09.02.2023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4179C26-E0DF-4A3D-824E-FC8BA9C9C24F}" type="slidenum">
              <a:rPr lang="ru-RU" smtClean="0"/>
              <a:t>‹#›</a:t>
            </a:fld>
            <a:endParaRPr lang="ru-RU"/>
          </a:p>
        </p:txBody>
      </p:sp>
    </p:spTree>
    <p:extLst>
      <p:ext uri="{BB962C8B-B14F-4D97-AF65-F5344CB8AC3E}">
        <p14:creationId xmlns:p14="http://schemas.microsoft.com/office/powerpoint/2010/main" val="1092010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9"/>
            <a:ext cx="8229600" cy="85725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756C9782-F2E0-43DA-A45F-3C5AE27C138D}" type="datetimeFigureOut">
              <a:rPr lang="ru-RU" smtClean="0"/>
              <a:t>09.02.2023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4179C26-E0DF-4A3D-824E-FC8BA9C9C24F}" type="slidenum">
              <a:rPr lang="ru-RU" smtClean="0"/>
              <a:t>‹#›</a:t>
            </a:fld>
            <a:endParaRPr lang="ru-RU"/>
          </a:p>
        </p:txBody>
      </p:sp>
    </p:spTree>
    <p:extLst>
      <p:ext uri="{BB962C8B-B14F-4D97-AF65-F5344CB8AC3E}">
        <p14:creationId xmlns:p14="http://schemas.microsoft.com/office/powerpoint/2010/main" val="853885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756C9782-F2E0-43DA-A45F-3C5AE27C138D}" type="datetimeFigureOut">
              <a:rPr lang="ru-RU" smtClean="0"/>
              <a:t>09.02.2023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4179C26-E0DF-4A3D-824E-FC8BA9C9C24F}" type="slidenum">
              <a:rPr lang="ru-RU" smtClean="0"/>
              <a:t>‹#›</a:t>
            </a:fld>
            <a:endParaRPr lang="ru-RU"/>
          </a:p>
        </p:txBody>
      </p:sp>
    </p:spTree>
    <p:extLst>
      <p:ext uri="{BB962C8B-B14F-4D97-AF65-F5344CB8AC3E}">
        <p14:creationId xmlns:p14="http://schemas.microsoft.com/office/powerpoint/2010/main" val="454874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56C9782-F2E0-43DA-A45F-3C5AE27C138D}" type="datetimeFigureOut">
              <a:rPr lang="ru-RU" smtClean="0"/>
              <a:t>09.02.2023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4179C26-E0DF-4A3D-824E-FC8BA9C9C24F}" type="slidenum">
              <a:rPr lang="ru-RU" smtClean="0"/>
              <a:t>‹#›</a:t>
            </a:fld>
            <a:endParaRPr lang="ru-RU"/>
          </a:p>
        </p:txBody>
      </p:sp>
    </p:spTree>
    <p:extLst>
      <p:ext uri="{BB962C8B-B14F-4D97-AF65-F5344CB8AC3E}">
        <p14:creationId xmlns:p14="http://schemas.microsoft.com/office/powerpoint/2010/main" val="1271121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04787"/>
            <a:ext cx="3008313" cy="871538"/>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756C9782-F2E0-43DA-A45F-3C5AE27C138D}" type="datetimeFigureOut">
              <a:rPr lang="ru-RU" smtClean="0"/>
              <a:t>09.02.2023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4179C26-E0DF-4A3D-824E-FC8BA9C9C24F}" type="slidenum">
              <a:rPr lang="ru-RU" smtClean="0"/>
              <a:t>‹#›</a:t>
            </a:fld>
            <a:endParaRPr lang="ru-RU"/>
          </a:p>
        </p:txBody>
      </p:sp>
    </p:spTree>
    <p:extLst>
      <p:ext uri="{BB962C8B-B14F-4D97-AF65-F5344CB8AC3E}">
        <p14:creationId xmlns:p14="http://schemas.microsoft.com/office/powerpoint/2010/main" val="578078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3600450"/>
            <a:ext cx="5486400" cy="425054"/>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756C9782-F2E0-43DA-A45F-3C5AE27C138D}" type="datetimeFigureOut">
              <a:rPr lang="ru-RU" smtClean="0"/>
              <a:t>09.02.2023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4179C26-E0DF-4A3D-824E-FC8BA9C9C24F}" type="slidenum">
              <a:rPr lang="ru-RU" smtClean="0"/>
              <a:t>‹#›</a:t>
            </a:fld>
            <a:endParaRPr lang="ru-RU"/>
          </a:p>
        </p:txBody>
      </p:sp>
    </p:spTree>
    <p:extLst>
      <p:ext uri="{BB962C8B-B14F-4D97-AF65-F5344CB8AC3E}">
        <p14:creationId xmlns:p14="http://schemas.microsoft.com/office/powerpoint/2010/main" val="540738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6C9782-F2E0-43DA-A45F-3C5AE27C138D}" type="datetimeFigureOut">
              <a:rPr lang="ru-RU" smtClean="0"/>
              <a:t>09.02.2023</a:t>
            </a:fld>
            <a:endParaRPr lang="ru-RU"/>
          </a:p>
        </p:txBody>
      </p:sp>
      <p:sp>
        <p:nvSpPr>
          <p:cNvPr id="5" name="Нижний колонтитул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4179C26-E0DF-4A3D-824E-FC8BA9C9C24F}" type="slidenum">
              <a:rPr lang="ru-RU" smtClean="0"/>
              <a:t>‹#›</a:t>
            </a:fld>
            <a:endParaRPr lang="ru-RU"/>
          </a:p>
        </p:txBody>
      </p:sp>
    </p:spTree>
    <p:extLst>
      <p:ext uri="{BB962C8B-B14F-4D97-AF65-F5344CB8AC3E}">
        <p14:creationId xmlns:p14="http://schemas.microsoft.com/office/powerpoint/2010/main" val="6452898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407493" y="1480959"/>
            <a:ext cx="8042856" cy="3662541"/>
          </a:xfrm>
          <a:prstGeom prst="rect">
            <a:avLst/>
          </a:prstGeom>
        </p:spPr>
        <p:txBody>
          <a:bodyPr wrap="square">
            <a:spAutoFit/>
          </a:bodyPr>
          <a:lstStyle/>
          <a:p>
            <a:pPr algn="ctr"/>
            <a:r>
              <a:rPr lang="ru-RU" sz="3200" b="1" dirty="0">
                <a:solidFill>
                  <a:srgbClr val="903D6D"/>
                </a:solidFill>
              </a:rPr>
              <a:t>Актуальные вопросы общего образования обучающихся с нарушениями слуха </a:t>
            </a:r>
          </a:p>
          <a:p>
            <a:pPr algn="ctr"/>
            <a:r>
              <a:rPr lang="ru-RU" sz="3200" b="1" dirty="0">
                <a:solidFill>
                  <a:srgbClr val="903D6D"/>
                </a:solidFill>
              </a:rPr>
              <a:t>в соответствии с обновлением </a:t>
            </a:r>
          </a:p>
          <a:p>
            <a:pPr algn="ctr"/>
            <a:r>
              <a:rPr lang="ru-RU" sz="3200" b="1" dirty="0">
                <a:solidFill>
                  <a:srgbClr val="903D6D"/>
                </a:solidFill>
              </a:rPr>
              <a:t>программно-методического обеспечения</a:t>
            </a:r>
          </a:p>
          <a:p>
            <a:pPr algn="ctr"/>
            <a:endParaRPr lang="ru-RU" sz="2000" b="1" dirty="0">
              <a:solidFill>
                <a:srgbClr val="903D6D"/>
              </a:solidFill>
            </a:endParaRPr>
          </a:p>
          <a:p>
            <a:pPr algn="ctr"/>
            <a:endParaRPr lang="ru-RU" sz="2000" b="1" dirty="0">
              <a:solidFill>
                <a:srgbClr val="903D6D"/>
              </a:solidFill>
            </a:endParaRPr>
          </a:p>
          <a:p>
            <a:pPr algn="ctr"/>
            <a:r>
              <a:rPr lang="ru-RU" sz="2000" b="1" dirty="0">
                <a:solidFill>
                  <a:srgbClr val="903D6D"/>
                </a:solidFill>
              </a:rPr>
              <a:t>Яхнина </a:t>
            </a:r>
            <a:r>
              <a:rPr lang="ru-RU" sz="2000" b="1" dirty="0" err="1">
                <a:solidFill>
                  <a:srgbClr val="903D6D"/>
                </a:solidFill>
              </a:rPr>
              <a:t>Е.З</a:t>
            </a:r>
            <a:r>
              <a:rPr lang="ru-RU" sz="2000" b="1" dirty="0">
                <a:solidFill>
                  <a:srgbClr val="903D6D"/>
                </a:solidFill>
              </a:rPr>
              <a:t>., </a:t>
            </a:r>
          </a:p>
          <a:p>
            <a:pPr algn="ctr"/>
            <a:r>
              <a:rPr lang="ru-RU" sz="2000" b="1" dirty="0">
                <a:solidFill>
                  <a:srgbClr val="903D6D"/>
                </a:solidFill>
              </a:rPr>
              <a:t>      ведущий научный сотрудник </a:t>
            </a:r>
            <a:r>
              <a:rPr lang="ru-RU" sz="2000" b="1" dirty="0" err="1">
                <a:solidFill>
                  <a:srgbClr val="903D6D"/>
                </a:solidFill>
              </a:rPr>
              <a:t>ИКП</a:t>
            </a:r>
            <a:r>
              <a:rPr lang="ru-RU" sz="2000" b="1" dirty="0">
                <a:solidFill>
                  <a:srgbClr val="903D6D"/>
                </a:solidFill>
              </a:rPr>
              <a:t> РАО</a:t>
            </a:r>
          </a:p>
          <a:p>
            <a:pPr algn="ctr"/>
            <a:endParaRPr lang="ru-RU" sz="2400" dirty="0">
              <a:solidFill>
                <a:srgbClr val="8B3C67"/>
              </a:solidFill>
            </a:endParaRPr>
          </a:p>
        </p:txBody>
      </p:sp>
    </p:spTree>
    <p:extLst>
      <p:ext uri="{BB962C8B-B14F-4D97-AF65-F5344CB8AC3E}">
        <p14:creationId xmlns:p14="http://schemas.microsoft.com/office/powerpoint/2010/main" val="197590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56146" y="128336"/>
            <a:ext cx="6825917" cy="729027"/>
          </a:xfrm>
          <a:prstGeom prst="rect">
            <a:avLst/>
          </a:prstGeom>
          <a:solidFill>
            <a:srgbClr val="8B3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400" b="1" dirty="0" err="1">
                <a:latin typeface="Times New Roman" panose="02020603050405020304" pitchFamily="18" charset="0"/>
                <a:ea typeface="Calibri" panose="020F0502020204030204" pitchFamily="34" charset="0"/>
                <a:cs typeface="Times New Roman" panose="02020603050405020304" pitchFamily="18" charset="0"/>
              </a:rPr>
              <a:t>ФАОП</a:t>
            </a:r>
            <a:r>
              <a:rPr lang="ru-RU" sz="2400" b="1" dirty="0">
                <a:latin typeface="Times New Roman" panose="02020603050405020304" pitchFamily="18" charset="0"/>
                <a:ea typeface="Calibri" panose="020F0502020204030204" pitchFamily="34" charset="0"/>
                <a:cs typeface="Times New Roman" panose="02020603050405020304" pitchFamily="18" charset="0"/>
              </a:rPr>
              <a:t> ДО для обучающихся с </a:t>
            </a:r>
            <a:r>
              <a:rPr lang="ru-RU" sz="2400" b="1" dirty="0" err="1">
                <a:latin typeface="Times New Roman" panose="02020603050405020304" pitchFamily="18" charset="0"/>
                <a:ea typeface="Calibri" panose="020F0502020204030204" pitchFamily="34" charset="0"/>
                <a:cs typeface="Times New Roman" panose="02020603050405020304" pitchFamily="18" charset="0"/>
              </a:rPr>
              <a:t>ОВЗ</a:t>
            </a:r>
            <a:endParaRPr lang="ru-RU" b="1" dirty="0"/>
          </a:p>
        </p:txBody>
      </p:sp>
      <p:sp>
        <p:nvSpPr>
          <p:cNvPr id="2" name="Прямоугольник 1"/>
          <p:cNvSpPr/>
          <p:nvPr/>
        </p:nvSpPr>
        <p:spPr>
          <a:xfrm>
            <a:off x="152398" y="1413813"/>
            <a:ext cx="8903369" cy="3447098"/>
          </a:xfrm>
          <a:prstGeom prst="rect">
            <a:avLst/>
          </a:prstGeom>
        </p:spPr>
        <p:txBody>
          <a:bodyPr wrap="square">
            <a:spAutoFit/>
          </a:bodyPr>
          <a:lstStyle/>
          <a:p>
            <a:pPr algn="just"/>
            <a:r>
              <a:rPr lang="ru-RU" sz="2000" b="1" dirty="0">
                <a:latin typeface="Times New Roman" panose="02020603050405020304" pitchFamily="18" charset="0"/>
                <a:cs typeface="Times New Roman" panose="02020603050405020304" pitchFamily="18" charset="0"/>
              </a:rPr>
              <a:t>При проектировании планируемых результатов учитывается следующее:</a:t>
            </a:r>
          </a:p>
          <a:p>
            <a:pPr marL="342900" indent="-342900" algn="just">
              <a:buFont typeface="Wingdings" panose="05000000000000000000" pitchFamily="2" charset="2"/>
              <a:buChar char="Ø"/>
            </a:pPr>
            <a:r>
              <a:rPr lang="ru-RU" sz="2000" b="1" dirty="0">
                <a:latin typeface="Times New Roman" panose="02020603050405020304" pitchFamily="18" charset="0"/>
                <a:cs typeface="Times New Roman" panose="02020603050405020304" pitchFamily="18" charset="0"/>
              </a:rPr>
              <a:t>в соответствии со Стандартом специфика дошкольного детства и системные особенности дошкольного образования делают неправомерными требования от ребенка дошкольного возраста конкретных образовательных достижений; </a:t>
            </a:r>
          </a:p>
          <a:p>
            <a:pPr marL="342900" indent="-342900" algn="just">
              <a:buFont typeface="Wingdings" panose="05000000000000000000" pitchFamily="2" charset="2"/>
              <a:buChar char="Ø"/>
            </a:pPr>
            <a:r>
              <a:rPr lang="ru-RU" sz="2000" b="1" dirty="0">
                <a:latin typeface="Times New Roman" panose="02020603050405020304" pitchFamily="18" charset="0"/>
                <a:cs typeface="Times New Roman" panose="02020603050405020304" pitchFamily="18" charset="0"/>
              </a:rPr>
              <a:t>результаты освоения Программы представлены в виде целевых ориентиров дошкольного образования и представляют собой возрастные характеристики возможных достижений ребенка с </a:t>
            </a:r>
            <a:r>
              <a:rPr lang="ru-RU" sz="2000" b="1" dirty="0" err="1">
                <a:latin typeface="Times New Roman" panose="02020603050405020304" pitchFamily="18" charset="0"/>
                <a:cs typeface="Times New Roman" panose="02020603050405020304" pitchFamily="18" charset="0"/>
              </a:rPr>
              <a:t>ОВЗ</a:t>
            </a:r>
            <a:r>
              <a:rPr lang="ru-RU" sz="2000" b="1" dirty="0">
                <a:latin typeface="Times New Roman" panose="02020603050405020304" pitchFamily="18" charset="0"/>
                <a:cs typeface="Times New Roman" panose="02020603050405020304" pitchFamily="18" charset="0"/>
              </a:rPr>
              <a:t> к концу дошкольного образования.</a:t>
            </a:r>
          </a:p>
          <a:p>
            <a:pPr algn="just"/>
            <a:endParaRPr lang="ru-RU" sz="2000" b="1" dirty="0">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1075918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56146" y="128336"/>
            <a:ext cx="6825917" cy="729027"/>
          </a:xfrm>
          <a:prstGeom prst="rect">
            <a:avLst/>
          </a:prstGeom>
          <a:solidFill>
            <a:srgbClr val="8B3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400" b="1" dirty="0" err="1">
                <a:latin typeface="Times New Roman" panose="02020603050405020304" pitchFamily="18" charset="0"/>
                <a:ea typeface="Calibri" panose="020F0502020204030204" pitchFamily="34" charset="0"/>
                <a:cs typeface="Times New Roman" panose="02020603050405020304" pitchFamily="18" charset="0"/>
              </a:rPr>
              <a:t>ФАОП</a:t>
            </a:r>
            <a:r>
              <a:rPr lang="ru-RU" sz="2400" b="1" dirty="0">
                <a:latin typeface="Times New Roman" panose="02020603050405020304" pitchFamily="18" charset="0"/>
                <a:ea typeface="Calibri" panose="020F0502020204030204" pitchFamily="34" charset="0"/>
                <a:cs typeface="Times New Roman" panose="02020603050405020304" pitchFamily="18" charset="0"/>
              </a:rPr>
              <a:t> ДО для обучающихся с нарушениями слуха</a:t>
            </a:r>
            <a:endParaRPr lang="ru-RU" b="1" dirty="0"/>
          </a:p>
        </p:txBody>
      </p:sp>
      <p:sp>
        <p:nvSpPr>
          <p:cNvPr id="2" name="Прямоугольник 1"/>
          <p:cNvSpPr/>
          <p:nvPr/>
        </p:nvSpPr>
        <p:spPr>
          <a:xfrm>
            <a:off x="152398" y="857363"/>
            <a:ext cx="8903369" cy="4678204"/>
          </a:xfrm>
          <a:prstGeom prst="rect">
            <a:avLst/>
          </a:prstGeom>
        </p:spPr>
        <p:txBody>
          <a:bodyPr wrap="square">
            <a:spAutoFit/>
          </a:bodyPr>
          <a:lstStyle/>
          <a:p>
            <a:pPr algn="just"/>
            <a:r>
              <a:rPr lang="ru-RU" sz="2000" b="1" dirty="0">
                <a:latin typeface="Times New Roman" panose="02020603050405020304" pitchFamily="18" charset="0"/>
                <a:cs typeface="Times New Roman" panose="02020603050405020304" pitchFamily="18" charset="0"/>
              </a:rPr>
              <a:t>Целевые ориентиры для обучающихся с нарушениями слуха включают: </a:t>
            </a:r>
          </a:p>
          <a:p>
            <a:pPr marL="342900" indent="-342900" algn="just">
              <a:buFont typeface="Wingdings" panose="05000000000000000000" pitchFamily="2" charset="2"/>
              <a:buChar char="Ø"/>
            </a:pPr>
            <a:r>
              <a:rPr lang="ru-RU" sz="2000" b="1" dirty="0">
                <a:latin typeface="Times New Roman" panose="02020603050405020304" pitchFamily="18" charset="0"/>
                <a:cs typeface="Times New Roman" panose="02020603050405020304" pitchFamily="18" charset="0"/>
              </a:rPr>
              <a:t>целевые ориентиры для глухих и слабослышащих обучающихся к концу первого полугодия жизни ребенок (при условии целенаправленного педагогического воздействия и адекватного звукоусиления  - бинауральное </a:t>
            </a:r>
            <a:r>
              <a:rPr lang="ru-RU" sz="2000" b="1" dirty="0" err="1">
                <a:latin typeface="Times New Roman" panose="02020603050405020304" pitchFamily="18" charset="0"/>
                <a:cs typeface="Times New Roman" panose="02020603050405020304" pitchFamily="18" charset="0"/>
              </a:rPr>
              <a:t>слухопротезирование</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кохлеарная</a:t>
            </a:r>
            <a:r>
              <a:rPr lang="ru-RU" sz="2000" b="1" dirty="0">
                <a:latin typeface="Times New Roman" panose="02020603050405020304" pitchFamily="18" charset="0"/>
                <a:cs typeface="Times New Roman" panose="02020603050405020304" pitchFamily="18" charset="0"/>
              </a:rPr>
              <a:t> имплантация);</a:t>
            </a:r>
          </a:p>
          <a:p>
            <a:pPr marL="342900" indent="-342900" algn="just">
              <a:buFont typeface="Wingdings" panose="05000000000000000000" pitchFamily="2" charset="2"/>
              <a:buChar char="Ø"/>
            </a:pPr>
            <a:r>
              <a:rPr lang="ru-RU" sz="2000" b="1" dirty="0">
                <a:latin typeface="Times New Roman" panose="02020603050405020304" pitchFamily="18" charset="0"/>
                <a:cs typeface="Times New Roman" panose="02020603050405020304" pitchFamily="18" charset="0"/>
              </a:rPr>
              <a:t>целевые ориентиры для глухих и слабослышащих обучающихся к концу первого года жизни ребенка (при условии целенаправленного педагогического воздействия и адекватного звукоусиления  - бинауральное </a:t>
            </a:r>
            <a:r>
              <a:rPr lang="ru-RU" sz="2000" b="1" dirty="0" err="1">
                <a:latin typeface="Times New Roman" panose="02020603050405020304" pitchFamily="18" charset="0"/>
                <a:cs typeface="Times New Roman" panose="02020603050405020304" pitchFamily="18" charset="0"/>
              </a:rPr>
              <a:t>слухопротезирование</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кохлеарная</a:t>
            </a:r>
            <a:r>
              <a:rPr lang="ru-RU" sz="2000" b="1" dirty="0">
                <a:latin typeface="Times New Roman" panose="02020603050405020304" pitchFamily="18" charset="0"/>
                <a:cs typeface="Times New Roman" panose="02020603050405020304" pitchFamily="18" charset="0"/>
              </a:rPr>
              <a:t> имплантация);</a:t>
            </a:r>
          </a:p>
          <a:p>
            <a:pPr marL="342900" indent="-342900" algn="just">
              <a:buFont typeface="Wingdings" panose="05000000000000000000" pitchFamily="2" charset="2"/>
              <a:buChar char="Ø"/>
            </a:pPr>
            <a:r>
              <a:rPr lang="ru-RU" sz="2000" b="1" dirty="0">
                <a:latin typeface="Times New Roman" panose="02020603050405020304" pitchFamily="18" charset="0"/>
                <a:cs typeface="Times New Roman" panose="02020603050405020304" pitchFamily="18" charset="0"/>
              </a:rPr>
              <a:t>целевые ориентиры для глухих и слабослышащих обучающихся раннего возраста (к трем годам);</a:t>
            </a:r>
          </a:p>
          <a:p>
            <a:pPr marL="342900" indent="-342900" algn="just">
              <a:buFont typeface="Wingdings" panose="05000000000000000000" pitchFamily="2" charset="2"/>
              <a:buChar char="Ø"/>
            </a:pPr>
            <a:r>
              <a:rPr lang="ru-RU" sz="2000" b="1" dirty="0">
                <a:latin typeface="Times New Roman" panose="02020603050405020304" pitchFamily="18" charset="0"/>
                <a:cs typeface="Times New Roman" panose="02020603050405020304" pitchFamily="18" charset="0"/>
              </a:rPr>
              <a:t>целевые ориентиры для глухих обучающихся на этапе завершения освоения адаптированной программы;</a:t>
            </a:r>
          </a:p>
          <a:p>
            <a:endParaRPr lang="ru-RU" dirty="0"/>
          </a:p>
        </p:txBody>
      </p:sp>
    </p:spTree>
    <p:extLst>
      <p:ext uri="{BB962C8B-B14F-4D97-AF65-F5344CB8AC3E}">
        <p14:creationId xmlns:p14="http://schemas.microsoft.com/office/powerpoint/2010/main" val="3564493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56146" y="128336"/>
            <a:ext cx="6825917" cy="729027"/>
          </a:xfrm>
          <a:prstGeom prst="rect">
            <a:avLst/>
          </a:prstGeom>
          <a:solidFill>
            <a:srgbClr val="8B3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400" b="1" dirty="0" err="1">
                <a:latin typeface="Times New Roman" panose="02020603050405020304" pitchFamily="18" charset="0"/>
                <a:ea typeface="Calibri" panose="020F0502020204030204" pitchFamily="34" charset="0"/>
                <a:cs typeface="Times New Roman" panose="02020603050405020304" pitchFamily="18" charset="0"/>
              </a:rPr>
              <a:t>ФАОП</a:t>
            </a:r>
            <a:r>
              <a:rPr lang="ru-RU" sz="2400" b="1" dirty="0">
                <a:latin typeface="Times New Roman" panose="02020603050405020304" pitchFamily="18" charset="0"/>
                <a:ea typeface="Calibri" panose="020F0502020204030204" pitchFamily="34" charset="0"/>
                <a:cs typeface="Times New Roman" panose="02020603050405020304" pitchFamily="18" charset="0"/>
              </a:rPr>
              <a:t> ДО для обучающихся с </a:t>
            </a:r>
            <a:r>
              <a:rPr lang="ru-RU" sz="2400" b="1" dirty="0" err="1">
                <a:latin typeface="Times New Roman" panose="02020603050405020304" pitchFamily="18" charset="0"/>
                <a:ea typeface="Calibri" panose="020F0502020204030204" pitchFamily="34" charset="0"/>
                <a:cs typeface="Times New Roman" panose="02020603050405020304" pitchFamily="18" charset="0"/>
              </a:rPr>
              <a:t>ОВЗ</a:t>
            </a:r>
            <a:endParaRPr lang="ru-RU" b="1" dirty="0"/>
          </a:p>
        </p:txBody>
      </p:sp>
      <p:sp>
        <p:nvSpPr>
          <p:cNvPr id="2" name="Прямоугольник 1"/>
          <p:cNvSpPr/>
          <p:nvPr/>
        </p:nvSpPr>
        <p:spPr>
          <a:xfrm>
            <a:off x="232611" y="1453919"/>
            <a:ext cx="8734926" cy="3447098"/>
          </a:xfrm>
          <a:prstGeom prst="rect">
            <a:avLst/>
          </a:prstGeom>
        </p:spPr>
        <p:txBody>
          <a:bodyPr wrap="square">
            <a:spAutoFit/>
          </a:bodyPr>
          <a:lstStyle/>
          <a:p>
            <a:pPr marL="342900" indent="-342900" algn="just">
              <a:buFont typeface="Wingdings" panose="05000000000000000000" pitchFamily="2" charset="2"/>
              <a:buChar char="Ø"/>
            </a:pPr>
            <a:r>
              <a:rPr lang="ru-RU" sz="2000" b="1" dirty="0">
                <a:latin typeface="Times New Roman" panose="02020603050405020304" pitchFamily="18" charset="0"/>
                <a:cs typeface="Times New Roman" panose="02020603050405020304" pitchFamily="18" charset="0"/>
              </a:rPr>
              <a:t>целевые ориентиры для слабослышащих и позднооглохших обучающихся на этапе завершения освоения адаптированной программы;</a:t>
            </a:r>
          </a:p>
          <a:p>
            <a:pPr marL="342900" indent="-342900" algn="just">
              <a:buFont typeface="Wingdings" panose="05000000000000000000" pitchFamily="2" charset="2"/>
              <a:buChar char="Ø"/>
            </a:pPr>
            <a:r>
              <a:rPr lang="ru-RU" sz="2000" b="1" dirty="0">
                <a:latin typeface="Times New Roman" panose="02020603050405020304" pitchFamily="18" charset="0"/>
                <a:cs typeface="Times New Roman" panose="02020603050405020304" pitchFamily="18" charset="0"/>
              </a:rPr>
              <a:t>целевые ориентиры для обучающихся с КИ к окончанию первоначального периода реабилитации;</a:t>
            </a:r>
          </a:p>
          <a:p>
            <a:pPr marL="342900" indent="-342900" algn="just">
              <a:buFont typeface="Wingdings" panose="05000000000000000000" pitchFamily="2" charset="2"/>
              <a:buChar char="Ø"/>
            </a:pPr>
            <a:r>
              <a:rPr lang="ru-RU" sz="2000" b="1" dirty="0">
                <a:latin typeface="Times New Roman" panose="02020603050405020304" pitchFamily="18" charset="0"/>
                <a:cs typeface="Times New Roman" panose="02020603050405020304" pitchFamily="18" charset="0"/>
              </a:rPr>
              <a:t>целевые ориентиры для обучающихся с КИ на этапе завершения освоения адаптированной основной образовательной программы.</a:t>
            </a:r>
          </a:p>
          <a:p>
            <a:pPr algn="just"/>
            <a:endParaRPr lang="ru-RU" sz="2000" b="1" dirty="0">
              <a:latin typeface="Times New Roman" panose="02020603050405020304" pitchFamily="18" charset="0"/>
              <a:cs typeface="Times New Roman" panose="02020603050405020304" pitchFamily="18" charset="0"/>
            </a:endParaRPr>
          </a:p>
          <a:p>
            <a:pPr algn="just"/>
            <a:r>
              <a:rPr lang="ru-RU" sz="2000" b="1" dirty="0">
                <a:latin typeface="Times New Roman" panose="02020603050405020304" pitchFamily="18" charset="0"/>
                <a:cs typeface="Times New Roman" panose="02020603050405020304" pitchFamily="18" charset="0"/>
              </a:rPr>
              <a:t> </a:t>
            </a:r>
          </a:p>
          <a:p>
            <a:pPr algn="just"/>
            <a:endParaRPr lang="ru-RU" sz="2000" b="1" dirty="0">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432081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56146" y="128336"/>
            <a:ext cx="6825917" cy="729027"/>
          </a:xfrm>
          <a:prstGeom prst="rect">
            <a:avLst/>
          </a:prstGeom>
          <a:solidFill>
            <a:srgbClr val="8B3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400" b="1" dirty="0" err="1">
                <a:latin typeface="Times New Roman" panose="02020603050405020304" pitchFamily="18" charset="0"/>
                <a:ea typeface="Calibri" panose="020F0502020204030204" pitchFamily="34" charset="0"/>
                <a:cs typeface="Times New Roman" panose="02020603050405020304" pitchFamily="18" charset="0"/>
              </a:rPr>
              <a:t>ФАОП</a:t>
            </a:r>
            <a:r>
              <a:rPr lang="ru-RU" sz="2400" b="1" dirty="0">
                <a:latin typeface="Times New Roman" panose="02020603050405020304" pitchFamily="18" charset="0"/>
                <a:ea typeface="Calibri" panose="020F0502020204030204" pitchFamily="34" charset="0"/>
                <a:cs typeface="Times New Roman" panose="02020603050405020304" pitchFamily="18" charset="0"/>
              </a:rPr>
              <a:t> ДО для обучающихся с нарушениями слуха</a:t>
            </a:r>
            <a:endParaRPr lang="ru-RU" b="1" dirty="0"/>
          </a:p>
        </p:txBody>
      </p:sp>
      <p:sp>
        <p:nvSpPr>
          <p:cNvPr id="2" name="Прямоугольник 1"/>
          <p:cNvSpPr/>
          <p:nvPr/>
        </p:nvSpPr>
        <p:spPr>
          <a:xfrm>
            <a:off x="56146" y="948593"/>
            <a:ext cx="8999621" cy="4647426"/>
          </a:xfrm>
          <a:prstGeom prst="rect">
            <a:avLst/>
          </a:prstGeom>
        </p:spPr>
        <p:txBody>
          <a:bodyPr wrap="square">
            <a:spAutoFit/>
          </a:bodyPr>
          <a:lstStyle/>
          <a:p>
            <a:pPr algn="just"/>
            <a:r>
              <a:rPr lang="ru-RU" sz="2000" b="1" dirty="0">
                <a:latin typeface="Times New Roman" panose="02020603050405020304" pitchFamily="18" charset="0"/>
                <a:cs typeface="Times New Roman" panose="02020603050405020304" pitchFamily="18" charset="0"/>
              </a:rPr>
              <a:t>При описании целевых ориентиров на этапе завершения освоения адаптированной программы выделены следующие группы обучающихся с нарушениями слуха :</a:t>
            </a:r>
          </a:p>
          <a:p>
            <a:pPr marL="342900" indent="-342900" algn="just">
              <a:buFont typeface="Wingdings" panose="05000000000000000000" pitchFamily="2" charset="2"/>
              <a:buChar char="Ø"/>
            </a:pPr>
            <a:r>
              <a:rPr lang="ru-RU" sz="2000" b="1" dirty="0">
                <a:latin typeface="Times New Roman" panose="02020603050405020304" pitchFamily="18" charset="0"/>
                <a:cs typeface="Times New Roman" panose="02020603050405020304" pitchFamily="18" charset="0"/>
              </a:rPr>
              <a:t>обучающиеся с высоким уровнем общего и речевого развития (приближенный к возрастной норме);</a:t>
            </a:r>
          </a:p>
          <a:p>
            <a:pPr marL="342900" indent="-342900" algn="just">
              <a:buFont typeface="Wingdings" panose="05000000000000000000" pitchFamily="2" charset="2"/>
              <a:buChar char="Ø"/>
            </a:pPr>
            <a:r>
              <a:rPr lang="ru-RU" sz="2000" b="1" dirty="0">
                <a:latin typeface="Times New Roman" panose="02020603050405020304" pitchFamily="18" charset="0"/>
                <a:cs typeface="Times New Roman" panose="02020603050405020304" pitchFamily="18" charset="0"/>
              </a:rPr>
              <a:t>обучающиеся без дополнительных отклонений в развитии, отстающий от возрастной нормы по уровню общего и речевого развития, но имеющий перспективу сближения с ней, при значительной систематической специальной поддержке;</a:t>
            </a:r>
          </a:p>
          <a:p>
            <a:pPr marL="342900" indent="-342900" algn="just">
              <a:buFont typeface="Wingdings" panose="05000000000000000000" pitchFamily="2" charset="2"/>
              <a:buChar char="Ø"/>
            </a:pPr>
            <a:r>
              <a:rPr lang="ru-RU" sz="2000" b="1" dirty="0">
                <a:latin typeface="Times New Roman" panose="02020603050405020304" pitchFamily="18" charset="0"/>
                <a:cs typeface="Times New Roman" panose="02020603050405020304" pitchFamily="18" charset="0"/>
              </a:rPr>
              <a:t>обучающиеся с дополнительными нарушениями в развитии, значительно отстающий от возрастной нормы, перспектива сближения с которой маловероятна даже при систематической и максимальной специальной помощи.</a:t>
            </a:r>
          </a:p>
          <a:p>
            <a:pPr marL="285750" indent="-285750" algn="just">
              <a:buFont typeface="Wingdings" panose="05000000000000000000" pitchFamily="2" charset="2"/>
              <a:buChar char="Ø"/>
            </a:pPr>
            <a:endParaRPr lang="ru-RU" dirty="0"/>
          </a:p>
          <a:p>
            <a:pPr algn="just"/>
            <a:endParaRPr lang="ru-RU" dirty="0"/>
          </a:p>
        </p:txBody>
      </p:sp>
    </p:spTree>
    <p:extLst>
      <p:ext uri="{BB962C8B-B14F-4D97-AF65-F5344CB8AC3E}">
        <p14:creationId xmlns:p14="http://schemas.microsoft.com/office/powerpoint/2010/main" val="551666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152398" y="104274"/>
            <a:ext cx="6729663" cy="937573"/>
          </a:xfrm>
          <a:prstGeom prst="rect">
            <a:avLst/>
          </a:prstGeom>
          <a:solidFill>
            <a:srgbClr val="8B3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400" b="1" dirty="0" err="1">
                <a:latin typeface="Times New Roman" panose="02020603050405020304" pitchFamily="18" charset="0"/>
                <a:ea typeface="Calibri" panose="020F0502020204030204" pitchFamily="34" charset="0"/>
                <a:cs typeface="Times New Roman" panose="02020603050405020304" pitchFamily="18" charset="0"/>
              </a:rPr>
              <a:t>ФАОП</a:t>
            </a:r>
            <a:r>
              <a:rPr lang="ru-RU" sz="2400" b="1" dirty="0">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latin typeface="Times New Roman" panose="02020603050405020304" pitchFamily="18" charset="0"/>
                <a:ea typeface="Calibri" panose="020F0502020204030204" pitchFamily="34" charset="0"/>
                <a:cs typeface="Times New Roman" panose="02020603050405020304" pitchFamily="18" charset="0"/>
              </a:rPr>
              <a:t>НОО</a:t>
            </a:r>
            <a:r>
              <a:rPr lang="ru-RU" sz="2400" b="1" dirty="0">
                <a:latin typeface="Times New Roman" panose="02020603050405020304" pitchFamily="18" charset="0"/>
                <a:ea typeface="Calibri" panose="020F0502020204030204" pitchFamily="34" charset="0"/>
                <a:cs typeface="Times New Roman" panose="02020603050405020304" pitchFamily="18" charset="0"/>
              </a:rPr>
              <a:t> для обучающихся с нарушениями слуха (проект) </a:t>
            </a:r>
          </a:p>
          <a:p>
            <a:pPr algn="just"/>
            <a:endParaRPr lang="ru-RU" b="1" dirty="0"/>
          </a:p>
        </p:txBody>
      </p:sp>
      <p:sp>
        <p:nvSpPr>
          <p:cNvPr id="2" name="Прямоугольник 1"/>
          <p:cNvSpPr/>
          <p:nvPr/>
        </p:nvSpPr>
        <p:spPr>
          <a:xfrm>
            <a:off x="152400" y="1678508"/>
            <a:ext cx="8783053" cy="677108"/>
          </a:xfrm>
          <a:prstGeom prst="rect">
            <a:avLst/>
          </a:prstGeom>
        </p:spPr>
        <p:txBody>
          <a:bodyPr wrap="square">
            <a:spAutoFit/>
          </a:bodyPr>
          <a:lstStyle/>
          <a:p>
            <a:pPr algn="just"/>
            <a:endParaRPr lang="ru-RU" sz="2000" b="1" dirty="0">
              <a:latin typeface="Times New Roman" panose="02020603050405020304" pitchFamily="18" charset="0"/>
              <a:cs typeface="Times New Roman" panose="02020603050405020304" pitchFamily="18" charset="0"/>
            </a:endParaRPr>
          </a:p>
          <a:p>
            <a:pPr algn="just"/>
            <a:endParaRPr lang="ru-RU" dirty="0"/>
          </a:p>
        </p:txBody>
      </p:sp>
      <p:sp>
        <p:nvSpPr>
          <p:cNvPr id="4" name="Прямоугольник 3"/>
          <p:cNvSpPr/>
          <p:nvPr/>
        </p:nvSpPr>
        <p:spPr>
          <a:xfrm>
            <a:off x="152399" y="980822"/>
            <a:ext cx="8783053" cy="4481227"/>
          </a:xfrm>
          <a:prstGeom prst="rect">
            <a:avLst/>
          </a:prstGeom>
        </p:spPr>
        <p:txBody>
          <a:bodyPr wrap="square">
            <a:spAutoFit/>
          </a:bodyPr>
          <a:lstStyle/>
          <a:p>
            <a:pPr algn="just">
              <a:lnSpc>
                <a:spcPct val="115000"/>
              </a:lnSpc>
              <a:spcAft>
                <a:spcPts val="0"/>
              </a:spcAft>
            </a:pPr>
            <a:r>
              <a:rPr lang="ru-RU" b="1" dirty="0" err="1">
                <a:latin typeface="Times New Roman" panose="02020603050405020304" pitchFamily="18" charset="0"/>
                <a:cs typeface="Times New Roman" panose="02020603050405020304" pitchFamily="18" charset="0"/>
              </a:rPr>
              <a:t>ФАОП</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НОО</a:t>
            </a:r>
            <a:r>
              <a:rPr lang="ru-RU" b="1" dirty="0">
                <a:latin typeface="Times New Roman" panose="02020603050405020304" pitchFamily="18" charset="0"/>
                <a:cs typeface="Times New Roman" panose="02020603050405020304" pitchFamily="18" charset="0"/>
              </a:rPr>
              <a:t> для обучающихся с нарушениями слуха предназначена для сопровождения деятельности образовательной организации по созданию программы начального общего образования и отражает вариант конкретизации требований </a:t>
            </a:r>
            <a:r>
              <a:rPr lang="ru-RU" b="1" dirty="0" err="1">
                <a:latin typeface="Times New Roman" panose="02020603050405020304" pitchFamily="18" charset="0"/>
                <a:cs typeface="Times New Roman" panose="02020603050405020304" pitchFamily="18" charset="0"/>
              </a:rPr>
              <a:t>ФГОС</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НОО</a:t>
            </a:r>
            <a:r>
              <a:rPr lang="ru-RU" b="1" dirty="0">
                <a:latin typeface="Times New Roman" panose="02020603050405020304" pitchFamily="18" charset="0"/>
                <a:cs typeface="Times New Roman" panose="02020603050405020304" pitchFamily="18" charset="0"/>
              </a:rPr>
              <a:t> обучающихся с </a:t>
            </a:r>
            <a:r>
              <a:rPr lang="ru-RU" b="1" dirty="0" err="1">
                <a:latin typeface="Times New Roman" panose="02020603050405020304" pitchFamily="18" charset="0"/>
                <a:cs typeface="Times New Roman" panose="02020603050405020304" pitchFamily="18" charset="0"/>
              </a:rPr>
              <a:t>ОВЗ</a:t>
            </a:r>
            <a:r>
              <a:rPr lang="ru-RU" b="1" dirty="0">
                <a:latin typeface="Times New Roman" panose="02020603050405020304" pitchFamily="18" charset="0"/>
                <a:cs typeface="Times New Roman" panose="02020603050405020304" pitchFamily="18" charset="0"/>
              </a:rPr>
              <a:t>, предъявляемых к данному уровню общего образования.</a:t>
            </a:r>
          </a:p>
          <a:p>
            <a:pPr algn="just">
              <a:lnSpc>
                <a:spcPct val="115000"/>
              </a:lnSpc>
            </a:pPr>
            <a:r>
              <a:rPr lang="ru-RU" b="1" dirty="0">
                <a:latin typeface="Times New Roman" panose="02020603050405020304" pitchFamily="18" charset="0"/>
                <a:cs typeface="Times New Roman" panose="02020603050405020304" pitchFamily="18" charset="0"/>
              </a:rPr>
              <a:t>Содержание </a:t>
            </a:r>
            <a:r>
              <a:rPr lang="ru-RU" b="1" dirty="0" err="1">
                <a:latin typeface="Times New Roman" panose="02020603050405020304" pitchFamily="18" charset="0"/>
                <a:cs typeface="Times New Roman" panose="02020603050405020304" pitchFamily="18" charset="0"/>
              </a:rPr>
              <a:t>ФАОП</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НОО</a:t>
            </a:r>
            <a:r>
              <a:rPr lang="ru-RU" b="1" dirty="0">
                <a:latin typeface="Times New Roman" panose="02020603050405020304" pitchFamily="18" charset="0"/>
                <a:cs typeface="Times New Roman" panose="02020603050405020304" pitchFamily="18" charset="0"/>
              </a:rPr>
              <a:t> для обучающихся с нарушениями слуха представлено учебно-методической документацией (федеральный учебный план, федеральный календарный учебный график, федеральные рабочие программы учебных предметов, курсов, дисциплин (модулей), иных компонентов, федеральная рабочая программа воспитания, федеральный календарный план воспитательной работы), определяющей единые для Российской Федерации базовые объем и содержание образования уровня начального общего образования, планируемые результаты освоения образовательной программы.</a:t>
            </a:r>
          </a:p>
          <a:p>
            <a:pPr indent="450215" algn="just">
              <a:lnSpc>
                <a:spcPct val="115000"/>
              </a:lnSpc>
              <a:spcAft>
                <a:spcPts val="0"/>
              </a:spcAft>
            </a:pP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86319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152400" y="128337"/>
            <a:ext cx="6729663" cy="954219"/>
          </a:xfrm>
          <a:prstGeom prst="rect">
            <a:avLst/>
          </a:prstGeom>
          <a:solidFill>
            <a:srgbClr val="8B3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400" b="1" dirty="0" err="1">
                <a:latin typeface="Times New Roman" panose="02020603050405020304" pitchFamily="18" charset="0"/>
                <a:ea typeface="Calibri" panose="020F0502020204030204" pitchFamily="34" charset="0"/>
                <a:cs typeface="Times New Roman" panose="02020603050405020304" pitchFamily="18" charset="0"/>
              </a:rPr>
              <a:t>ФАОП</a:t>
            </a:r>
            <a:r>
              <a:rPr lang="ru-RU" sz="2400" b="1" dirty="0">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latin typeface="Times New Roman" panose="02020603050405020304" pitchFamily="18" charset="0"/>
                <a:ea typeface="Calibri" panose="020F0502020204030204" pitchFamily="34" charset="0"/>
                <a:cs typeface="Times New Roman" panose="02020603050405020304" pitchFamily="18" charset="0"/>
              </a:rPr>
              <a:t>НОО</a:t>
            </a:r>
            <a:r>
              <a:rPr lang="ru-RU" sz="2400" b="1" dirty="0">
                <a:latin typeface="Times New Roman" panose="02020603050405020304" pitchFamily="18" charset="0"/>
                <a:ea typeface="Calibri" panose="020F0502020204030204" pitchFamily="34" charset="0"/>
                <a:cs typeface="Times New Roman" panose="02020603050405020304" pitchFamily="18" charset="0"/>
              </a:rPr>
              <a:t> для обучающихся с нарушениями слуха (проект)</a:t>
            </a:r>
          </a:p>
          <a:p>
            <a:pPr algn="just"/>
            <a:endParaRPr lang="ru-RU" b="1" dirty="0"/>
          </a:p>
        </p:txBody>
      </p:sp>
      <p:sp>
        <p:nvSpPr>
          <p:cNvPr id="2" name="Прямоугольник 1"/>
          <p:cNvSpPr/>
          <p:nvPr/>
        </p:nvSpPr>
        <p:spPr>
          <a:xfrm>
            <a:off x="152400" y="1678508"/>
            <a:ext cx="8783053" cy="677108"/>
          </a:xfrm>
          <a:prstGeom prst="rect">
            <a:avLst/>
          </a:prstGeom>
        </p:spPr>
        <p:txBody>
          <a:bodyPr wrap="square">
            <a:spAutoFit/>
          </a:bodyPr>
          <a:lstStyle/>
          <a:p>
            <a:pPr algn="just"/>
            <a:endParaRPr lang="ru-RU" sz="2000" b="1" dirty="0">
              <a:latin typeface="Times New Roman" panose="02020603050405020304" pitchFamily="18" charset="0"/>
              <a:cs typeface="Times New Roman" panose="02020603050405020304" pitchFamily="18" charset="0"/>
            </a:endParaRPr>
          </a:p>
          <a:p>
            <a:pPr algn="just"/>
            <a:endParaRPr lang="ru-RU" dirty="0"/>
          </a:p>
        </p:txBody>
      </p:sp>
      <p:sp>
        <p:nvSpPr>
          <p:cNvPr id="4" name="Прямоугольник 3"/>
          <p:cNvSpPr/>
          <p:nvPr/>
        </p:nvSpPr>
        <p:spPr>
          <a:xfrm>
            <a:off x="152399" y="1493095"/>
            <a:ext cx="8783053" cy="3095527"/>
          </a:xfrm>
          <a:prstGeom prst="rect">
            <a:avLst/>
          </a:prstGeom>
        </p:spPr>
        <p:txBody>
          <a:bodyPr wrap="square">
            <a:spAutoFit/>
          </a:bodyPr>
          <a:lstStyle/>
          <a:p>
            <a:pPr algn="just"/>
            <a:r>
              <a:rPr lang="ru-RU" sz="2000" b="1" dirty="0">
                <a:latin typeface="Times New Roman" panose="02020603050405020304" pitchFamily="18" charset="0"/>
                <a:cs typeface="Times New Roman" panose="02020603050405020304" pitchFamily="18" charset="0"/>
              </a:rPr>
              <a:t>Предусмотрены следующие варианты </a:t>
            </a:r>
            <a:r>
              <a:rPr lang="ru-RU" sz="2000" b="1" dirty="0" err="1">
                <a:latin typeface="Times New Roman" panose="02020603050405020304" pitchFamily="18" charset="0"/>
                <a:cs typeface="Times New Roman" panose="02020603050405020304" pitchFamily="18" charset="0"/>
              </a:rPr>
              <a:t>АООП</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НОО</a:t>
            </a:r>
            <a:r>
              <a:rPr lang="ru-RU" sz="2000" b="1" dirty="0">
                <a:latin typeface="Times New Roman" panose="02020603050405020304" pitchFamily="18" charset="0"/>
                <a:cs typeface="Times New Roman" panose="02020603050405020304" pitchFamily="18" charset="0"/>
              </a:rPr>
              <a:t> для обучающихся с нарушениями слуха:</a:t>
            </a:r>
          </a:p>
          <a:p>
            <a:pPr marL="342900" indent="-342900" algn="just">
              <a:buFont typeface="Wingdings" panose="05000000000000000000" pitchFamily="2" charset="2"/>
              <a:buChar char="Ø"/>
            </a:pPr>
            <a:r>
              <a:rPr lang="ru-RU" sz="2000" b="1" dirty="0" err="1">
                <a:latin typeface="Times New Roman" panose="02020603050405020304" pitchFamily="18" charset="0"/>
                <a:cs typeface="Times New Roman" panose="02020603050405020304" pitchFamily="18" charset="0"/>
              </a:rPr>
              <a:t>АООП</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НОО</a:t>
            </a:r>
            <a:r>
              <a:rPr lang="ru-RU" sz="2000" b="1" dirty="0">
                <a:latin typeface="Times New Roman" panose="02020603050405020304" pitchFamily="18" charset="0"/>
                <a:cs typeface="Times New Roman" panose="02020603050405020304" pitchFamily="18" charset="0"/>
              </a:rPr>
              <a:t> (вариант 1.1.)</a:t>
            </a:r>
          </a:p>
          <a:p>
            <a:pPr marL="342900" indent="-342900" algn="just">
              <a:buFont typeface="Wingdings" panose="05000000000000000000" pitchFamily="2" charset="2"/>
              <a:buChar char="Ø"/>
            </a:pPr>
            <a:r>
              <a:rPr lang="ru-RU" sz="2000" b="1" dirty="0" err="1">
                <a:latin typeface="Times New Roman" panose="02020603050405020304" pitchFamily="18" charset="0"/>
                <a:cs typeface="Times New Roman" panose="02020603050405020304" pitchFamily="18" charset="0"/>
              </a:rPr>
              <a:t>АООП</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НОО</a:t>
            </a:r>
            <a:r>
              <a:rPr lang="ru-RU" sz="2000" b="1" dirty="0">
                <a:latin typeface="Times New Roman" panose="02020603050405020304" pitchFamily="18" charset="0"/>
                <a:cs typeface="Times New Roman" panose="02020603050405020304" pitchFamily="18" charset="0"/>
              </a:rPr>
              <a:t> (вариант 1.2.)</a:t>
            </a:r>
          </a:p>
          <a:p>
            <a:pPr marL="342900" indent="-342900" algn="just">
              <a:buFont typeface="Wingdings" panose="05000000000000000000" pitchFamily="2" charset="2"/>
              <a:buChar char="Ø"/>
            </a:pPr>
            <a:r>
              <a:rPr lang="ru-RU" sz="2000" b="1" dirty="0" err="1">
                <a:latin typeface="Times New Roman" panose="02020603050405020304" pitchFamily="18" charset="0"/>
                <a:cs typeface="Times New Roman" panose="02020603050405020304" pitchFamily="18" charset="0"/>
              </a:rPr>
              <a:t>АООП</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НОО</a:t>
            </a:r>
            <a:r>
              <a:rPr lang="ru-RU" sz="2000" b="1" dirty="0">
                <a:latin typeface="Times New Roman" panose="02020603050405020304" pitchFamily="18" charset="0"/>
                <a:cs typeface="Times New Roman" panose="02020603050405020304" pitchFamily="18" charset="0"/>
              </a:rPr>
              <a:t> (вариант 1.3.)</a:t>
            </a:r>
          </a:p>
          <a:p>
            <a:pPr marL="342900" indent="-342900" algn="just">
              <a:buFont typeface="Wingdings" panose="05000000000000000000" pitchFamily="2" charset="2"/>
              <a:buChar char="Ø"/>
            </a:pPr>
            <a:r>
              <a:rPr lang="ru-RU" sz="2000" b="1" dirty="0" err="1">
                <a:latin typeface="Times New Roman" panose="02020603050405020304" pitchFamily="18" charset="0"/>
                <a:cs typeface="Times New Roman" panose="02020603050405020304" pitchFamily="18" charset="0"/>
              </a:rPr>
              <a:t>АООП</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НОО</a:t>
            </a:r>
            <a:r>
              <a:rPr lang="ru-RU" sz="2000" b="1" dirty="0">
                <a:latin typeface="Times New Roman" panose="02020603050405020304" pitchFamily="18" charset="0"/>
                <a:cs typeface="Times New Roman" panose="02020603050405020304" pitchFamily="18" charset="0"/>
              </a:rPr>
              <a:t> (вариант 1.4.)</a:t>
            </a:r>
          </a:p>
          <a:p>
            <a:pPr marL="342900" indent="-342900" algn="just">
              <a:buFont typeface="Wingdings" panose="05000000000000000000" pitchFamily="2" charset="2"/>
              <a:buChar char="Ø"/>
            </a:pPr>
            <a:r>
              <a:rPr lang="ru-RU" sz="2000" b="1" dirty="0" err="1">
                <a:latin typeface="Times New Roman" panose="02020603050405020304" pitchFamily="18" charset="0"/>
                <a:cs typeface="Times New Roman" panose="02020603050405020304" pitchFamily="18" charset="0"/>
              </a:rPr>
              <a:t>АООП</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НОО</a:t>
            </a:r>
            <a:r>
              <a:rPr lang="ru-RU" sz="2000" b="1" dirty="0">
                <a:latin typeface="Times New Roman" panose="02020603050405020304" pitchFamily="18" charset="0"/>
                <a:cs typeface="Times New Roman" panose="02020603050405020304" pitchFamily="18" charset="0"/>
              </a:rPr>
              <a:t> ( вариант 2.1)</a:t>
            </a:r>
          </a:p>
          <a:p>
            <a:pPr marL="342900" indent="-342900" algn="just">
              <a:buFont typeface="Wingdings" panose="05000000000000000000" pitchFamily="2" charset="2"/>
              <a:buChar char="Ø"/>
            </a:pPr>
            <a:r>
              <a:rPr lang="ru-RU" sz="2000" b="1" dirty="0" err="1">
                <a:latin typeface="Times New Roman" panose="02020603050405020304" pitchFamily="18" charset="0"/>
                <a:cs typeface="Times New Roman" panose="02020603050405020304" pitchFamily="18" charset="0"/>
              </a:rPr>
              <a:t>АООП</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НОО</a:t>
            </a:r>
            <a:r>
              <a:rPr lang="ru-RU" sz="2000" b="1" dirty="0">
                <a:latin typeface="Times New Roman" panose="02020603050405020304" pitchFamily="18" charset="0"/>
                <a:cs typeface="Times New Roman" panose="02020603050405020304" pitchFamily="18" charset="0"/>
              </a:rPr>
              <a:t> (вариант 2.2)</a:t>
            </a:r>
          </a:p>
          <a:p>
            <a:pPr marL="342900" indent="-342900" algn="just">
              <a:buFont typeface="Wingdings" panose="05000000000000000000" pitchFamily="2" charset="2"/>
              <a:buChar char="Ø"/>
            </a:pPr>
            <a:r>
              <a:rPr lang="ru-RU" sz="2000" b="1" dirty="0" err="1">
                <a:latin typeface="Times New Roman" panose="02020603050405020304" pitchFamily="18" charset="0"/>
                <a:cs typeface="Times New Roman" panose="02020603050405020304" pitchFamily="18" charset="0"/>
              </a:rPr>
              <a:t>АООП</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НОО</a:t>
            </a:r>
            <a:r>
              <a:rPr lang="ru-RU" sz="2000" b="1" dirty="0">
                <a:latin typeface="Times New Roman" panose="02020603050405020304" pitchFamily="18" charset="0"/>
                <a:cs typeface="Times New Roman" panose="02020603050405020304" pitchFamily="18" charset="0"/>
              </a:rPr>
              <a:t> ( вариант 2.3).</a:t>
            </a:r>
          </a:p>
          <a:p>
            <a:pPr indent="450215" algn="just">
              <a:lnSpc>
                <a:spcPct val="115000"/>
              </a:lnSpc>
              <a:spcAft>
                <a:spcPts val="0"/>
              </a:spcAft>
            </a:pP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74394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152400" y="128337"/>
            <a:ext cx="6729663" cy="954219"/>
          </a:xfrm>
          <a:prstGeom prst="rect">
            <a:avLst/>
          </a:prstGeom>
          <a:solidFill>
            <a:srgbClr val="8B3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400" b="1" dirty="0" err="1">
                <a:latin typeface="Times New Roman" panose="02020603050405020304" pitchFamily="18" charset="0"/>
                <a:ea typeface="Calibri" panose="020F0502020204030204" pitchFamily="34" charset="0"/>
                <a:cs typeface="Times New Roman" panose="02020603050405020304" pitchFamily="18" charset="0"/>
              </a:rPr>
              <a:t>ФАОП</a:t>
            </a:r>
            <a:r>
              <a:rPr lang="ru-RU" sz="2400" b="1" dirty="0">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latin typeface="Times New Roman" panose="02020603050405020304" pitchFamily="18" charset="0"/>
                <a:ea typeface="Calibri" panose="020F0502020204030204" pitchFamily="34" charset="0"/>
                <a:cs typeface="Times New Roman" panose="02020603050405020304" pitchFamily="18" charset="0"/>
              </a:rPr>
              <a:t>НОО</a:t>
            </a:r>
            <a:r>
              <a:rPr lang="ru-RU" sz="2400" b="1" dirty="0">
                <a:latin typeface="Times New Roman" panose="02020603050405020304" pitchFamily="18" charset="0"/>
                <a:ea typeface="Calibri" panose="020F0502020204030204" pitchFamily="34" charset="0"/>
                <a:cs typeface="Times New Roman" panose="02020603050405020304" pitchFamily="18" charset="0"/>
              </a:rPr>
              <a:t> для обучающихся с нарушениями слуха (проект)</a:t>
            </a:r>
          </a:p>
          <a:p>
            <a:pPr algn="just"/>
            <a:endParaRPr lang="ru-RU" b="1" dirty="0"/>
          </a:p>
        </p:txBody>
      </p:sp>
      <p:sp>
        <p:nvSpPr>
          <p:cNvPr id="2" name="Прямоугольник 1"/>
          <p:cNvSpPr/>
          <p:nvPr/>
        </p:nvSpPr>
        <p:spPr>
          <a:xfrm>
            <a:off x="152400" y="1678508"/>
            <a:ext cx="8783053" cy="677108"/>
          </a:xfrm>
          <a:prstGeom prst="rect">
            <a:avLst/>
          </a:prstGeom>
        </p:spPr>
        <p:txBody>
          <a:bodyPr wrap="square">
            <a:spAutoFit/>
          </a:bodyPr>
          <a:lstStyle/>
          <a:p>
            <a:pPr algn="just"/>
            <a:endParaRPr lang="ru-RU" sz="2000" b="1" dirty="0">
              <a:latin typeface="Times New Roman" panose="02020603050405020304" pitchFamily="18" charset="0"/>
              <a:cs typeface="Times New Roman" panose="02020603050405020304" pitchFamily="18" charset="0"/>
            </a:endParaRPr>
          </a:p>
          <a:p>
            <a:pPr algn="just"/>
            <a:endParaRPr lang="ru-RU" dirty="0"/>
          </a:p>
        </p:txBody>
      </p:sp>
      <p:sp>
        <p:nvSpPr>
          <p:cNvPr id="4" name="Прямоугольник 3"/>
          <p:cNvSpPr/>
          <p:nvPr/>
        </p:nvSpPr>
        <p:spPr>
          <a:xfrm>
            <a:off x="152400" y="1515739"/>
            <a:ext cx="8783053" cy="2923877"/>
          </a:xfrm>
          <a:prstGeom prst="rect">
            <a:avLst/>
          </a:prstGeom>
        </p:spPr>
        <p:txBody>
          <a:bodyPr wrap="square">
            <a:spAutoFit/>
          </a:bodyPr>
          <a:lstStyle/>
          <a:p>
            <a:pPr algn="just">
              <a:lnSpc>
                <a:spcPct val="115000"/>
              </a:lnSpc>
              <a:spcAft>
                <a:spcPts val="0"/>
              </a:spcAft>
            </a:pPr>
            <a:r>
              <a:rPr lang="ru-RU" sz="2000" b="1" dirty="0">
                <a:latin typeface="Times New Roman" panose="02020603050405020304" pitchFamily="18" charset="0"/>
                <a:cs typeface="Times New Roman" panose="02020603050405020304" pitchFamily="18" charset="0"/>
              </a:rPr>
              <a:t>В </a:t>
            </a:r>
            <a:r>
              <a:rPr lang="ru-RU" sz="2000" b="1" dirty="0" err="1">
                <a:latin typeface="Times New Roman" panose="02020603050405020304" pitchFamily="18" charset="0"/>
                <a:cs typeface="Times New Roman" panose="02020603050405020304" pitchFamily="18" charset="0"/>
              </a:rPr>
              <a:t>ФАОП</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НОО</a:t>
            </a:r>
            <a:r>
              <a:rPr lang="ru-RU" sz="2000" b="1" dirty="0">
                <a:latin typeface="Times New Roman" panose="02020603050405020304" pitchFamily="18" charset="0"/>
                <a:cs typeface="Times New Roman" panose="02020603050405020304" pitchFamily="18" charset="0"/>
              </a:rPr>
              <a:t> для обучающихся с нарушениями слуха, в том числе в учебный план, внесены уточнения и изменения в соответствии с Федеральными основными образовательными программами начального общего образования (для вариантов 1.1, 2.1, 1,2, 2.2) и </a:t>
            </a:r>
            <a:r>
              <a:rPr lang="ru-RU" sz="2000" b="1" dirty="0" err="1">
                <a:latin typeface="Times New Roman" panose="02020603050405020304" pitchFamily="18" charset="0"/>
                <a:cs typeface="Times New Roman" panose="02020603050405020304" pitchFamily="18" charset="0"/>
              </a:rPr>
              <a:t>ФАООП</a:t>
            </a:r>
            <a:r>
              <a:rPr lang="ru-RU" sz="2000" b="1" dirty="0">
                <a:latin typeface="Times New Roman" panose="02020603050405020304" pitchFamily="18" charset="0"/>
                <a:cs typeface="Times New Roman" panose="02020603050405020304" pitchFamily="18" charset="0"/>
              </a:rPr>
              <a:t> для обучающихся с умственной отсталостью (интеллектуальными нарушениями) (для вариантов 1.3, 2.3, 1.4) и рекомендациями Министерства просвещения РФ</a:t>
            </a:r>
          </a:p>
          <a:p>
            <a:pPr indent="450215" algn="just">
              <a:lnSpc>
                <a:spcPct val="115000"/>
              </a:lnSpc>
              <a:spcAft>
                <a:spcPts val="0"/>
              </a:spcAft>
            </a:pPr>
            <a:endParaRPr lang="ru-RU"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38718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80209" y="352926"/>
            <a:ext cx="6825917" cy="729027"/>
          </a:xfrm>
          <a:prstGeom prst="rect">
            <a:avLst/>
          </a:prstGeom>
          <a:solidFill>
            <a:srgbClr val="8B3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400" b="1" dirty="0" err="1">
                <a:latin typeface="Times New Roman" panose="02020603050405020304" pitchFamily="18" charset="0"/>
                <a:ea typeface="Calibri" panose="020F0502020204030204" pitchFamily="34" charset="0"/>
                <a:cs typeface="Times New Roman" panose="02020603050405020304" pitchFamily="18" charset="0"/>
              </a:rPr>
              <a:t>ФАОП</a:t>
            </a:r>
            <a:r>
              <a:rPr lang="ru-RU" sz="2400" b="1" dirty="0">
                <a:latin typeface="Times New Roman" panose="02020603050405020304" pitchFamily="18" charset="0"/>
                <a:ea typeface="Calibri" panose="020F0502020204030204" pitchFamily="34" charset="0"/>
                <a:cs typeface="Times New Roman" panose="02020603050405020304" pitchFamily="18" charset="0"/>
              </a:rPr>
              <a:t> ООО для обучающихся с нарушениями слуха (вариант </a:t>
            </a:r>
            <a:r>
              <a:rPr lang="ru-RU" b="1" dirty="0">
                <a:latin typeface="Times New Roman" panose="02020603050405020304" pitchFamily="18" charset="0"/>
                <a:ea typeface="Calibri" panose="020F0502020204030204" pitchFamily="34" charset="0"/>
                <a:cs typeface="Times New Roman" panose="02020603050405020304" pitchFamily="18" charset="0"/>
              </a:rPr>
              <a:t>1.1.)</a:t>
            </a:r>
            <a:endParaRPr lang="ru-RU" b="1" dirty="0"/>
          </a:p>
        </p:txBody>
      </p:sp>
      <p:sp>
        <p:nvSpPr>
          <p:cNvPr id="3" name="Прямоугольник 2"/>
          <p:cNvSpPr/>
          <p:nvPr/>
        </p:nvSpPr>
        <p:spPr>
          <a:xfrm>
            <a:off x="184485" y="1315452"/>
            <a:ext cx="8734924" cy="3277820"/>
          </a:xfrm>
          <a:prstGeom prst="rect">
            <a:avLst/>
          </a:prstGeom>
        </p:spPr>
        <p:txBody>
          <a:bodyPr wrap="square">
            <a:spAutoFit/>
          </a:bodyPr>
          <a:lstStyle/>
          <a:p>
            <a:pPr algn="just">
              <a:lnSpc>
                <a:spcPct val="115000"/>
              </a:lnSpc>
              <a:spcAft>
                <a:spcPts val="0"/>
              </a:spcAft>
              <a:tabLst>
                <a:tab pos="449263" algn="l"/>
                <a:tab pos="898525" algn="l"/>
              </a:tabLst>
            </a:pPr>
            <a:r>
              <a:rPr lang="ru-RU" sz="2000" b="1" dirty="0" err="1">
                <a:latin typeface="Times New Roman" panose="02020603050405020304" pitchFamily="18" charset="0"/>
                <a:ea typeface="Calibri" panose="020F0502020204030204" pitchFamily="34" charset="0"/>
                <a:cs typeface="Times New Roman" panose="02020603050405020304" pitchFamily="18" charset="0"/>
              </a:rPr>
              <a:t>ФАОП</a:t>
            </a:r>
            <a:r>
              <a:rPr lang="ru-RU" sz="2000" b="1" dirty="0">
                <a:latin typeface="Times New Roman" panose="02020603050405020304" pitchFamily="18" charset="0"/>
                <a:ea typeface="Calibri" panose="020F0502020204030204" pitchFamily="34" charset="0"/>
                <a:cs typeface="Times New Roman" panose="02020603050405020304" pitchFamily="18" charset="0"/>
              </a:rPr>
              <a:t> ООО (вариант 1.1.)  - это образовательная программа, адаптированная для обучения, воспитания и социализации обучающихся с нарушениями слуха  - глухих, слабослышащих, позднооглохших и </a:t>
            </a:r>
            <a:r>
              <a:rPr lang="ru-RU" sz="2000" b="1" dirty="0" err="1">
                <a:latin typeface="Times New Roman" panose="02020603050405020304" pitchFamily="18" charset="0"/>
                <a:ea typeface="Calibri" panose="020F0502020204030204" pitchFamily="34" charset="0"/>
                <a:cs typeface="Times New Roman" panose="02020603050405020304" pitchFamily="18" charset="0"/>
              </a:rPr>
              <a:t>кохлеарно</a:t>
            </a:r>
            <a:r>
              <a:rPr lang="ru-RU" sz="2000" b="1" dirty="0">
                <a:latin typeface="Times New Roman" panose="02020603050405020304" pitchFamily="18" charset="0"/>
                <a:ea typeface="Calibri" panose="020F0502020204030204" pitchFamily="34" charset="0"/>
                <a:cs typeface="Times New Roman" panose="02020603050405020304" pitchFamily="18" charset="0"/>
              </a:rPr>
              <a:t> имплантированных, с учетом их особых образовательных потребностей.</a:t>
            </a:r>
          </a:p>
          <a:p>
            <a:pPr algn="just">
              <a:lnSpc>
                <a:spcPct val="115000"/>
              </a:lnSpc>
              <a:spcAft>
                <a:spcPts val="0"/>
              </a:spcAft>
              <a:tabLst>
                <a:tab pos="449263" algn="l"/>
                <a:tab pos="898525" algn="l"/>
              </a:tabLst>
            </a:pPr>
            <a:r>
              <a:rPr lang="ru-RU" sz="2000" b="1" dirty="0">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latin typeface="Times New Roman" panose="02020603050405020304" pitchFamily="18" charset="0"/>
                <a:ea typeface="Calibri" panose="020F0502020204030204" pitchFamily="34" charset="0"/>
                <a:cs typeface="Times New Roman" panose="02020603050405020304" pitchFamily="18" charset="0"/>
              </a:rPr>
              <a:t>ФАОП</a:t>
            </a:r>
            <a:r>
              <a:rPr lang="ru-RU" sz="2000" b="1" dirty="0">
                <a:latin typeface="Times New Roman" panose="02020603050405020304" pitchFamily="18" charset="0"/>
                <a:ea typeface="Calibri" panose="020F0502020204030204" pitchFamily="34" charset="0"/>
                <a:cs typeface="Times New Roman" panose="02020603050405020304" pitchFamily="18" charset="0"/>
              </a:rPr>
              <a:t> ООО (вариант 1.1.) предназначена для обучающихся с нарушениями слуха, освоивших основные, в том числе адаптированные, общеобразовательные программы начального общего образования, включая варианты 1.1. и 2.1. </a:t>
            </a:r>
            <a:r>
              <a:rPr lang="ru-RU" sz="2000" b="1" dirty="0" err="1">
                <a:latin typeface="Times New Roman" panose="02020603050405020304" pitchFamily="18" charset="0"/>
                <a:ea typeface="Calibri" panose="020F0502020204030204" pitchFamily="34" charset="0"/>
                <a:cs typeface="Times New Roman" panose="02020603050405020304" pitchFamily="18" charset="0"/>
              </a:rPr>
              <a:t>АООП</a:t>
            </a:r>
            <a:r>
              <a:rPr lang="ru-RU" sz="2000" b="1" dirty="0">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latin typeface="Times New Roman" panose="02020603050405020304" pitchFamily="18" charset="0"/>
                <a:ea typeface="Calibri" panose="020F0502020204030204" pitchFamily="34" charset="0"/>
                <a:cs typeface="Times New Roman" panose="02020603050405020304" pitchFamily="18" charset="0"/>
              </a:rPr>
              <a:t>НОО</a:t>
            </a:r>
            <a:r>
              <a:rPr lang="ru-RU" sz="2000" b="1" dirty="0">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876453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120312" y="103228"/>
            <a:ext cx="6825917" cy="729027"/>
          </a:xfrm>
          <a:prstGeom prst="rect">
            <a:avLst/>
          </a:prstGeom>
          <a:solidFill>
            <a:srgbClr val="8B3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400" b="1" dirty="0" err="1">
                <a:latin typeface="Times New Roman" panose="02020603050405020304" pitchFamily="18" charset="0"/>
                <a:ea typeface="Calibri" panose="020F0502020204030204" pitchFamily="34" charset="0"/>
                <a:cs typeface="Times New Roman" panose="02020603050405020304" pitchFamily="18" charset="0"/>
              </a:rPr>
              <a:t>ФАОП</a:t>
            </a:r>
            <a:r>
              <a:rPr lang="ru-RU" sz="2400" b="1" dirty="0">
                <a:latin typeface="Times New Roman" panose="02020603050405020304" pitchFamily="18" charset="0"/>
                <a:ea typeface="Calibri" panose="020F0502020204030204" pitchFamily="34" charset="0"/>
                <a:cs typeface="Times New Roman" panose="02020603050405020304" pitchFamily="18" charset="0"/>
              </a:rPr>
              <a:t> ООО для обучающихся с нарушениями слуха (вариант </a:t>
            </a:r>
            <a:r>
              <a:rPr lang="ru-RU" b="1" dirty="0">
                <a:latin typeface="Times New Roman" panose="02020603050405020304" pitchFamily="18" charset="0"/>
                <a:ea typeface="Calibri" panose="020F0502020204030204" pitchFamily="34" charset="0"/>
                <a:cs typeface="Times New Roman" panose="02020603050405020304" pitchFamily="18" charset="0"/>
              </a:rPr>
              <a:t>1.1.)</a:t>
            </a:r>
            <a:endParaRPr lang="ru-RU" b="1" dirty="0"/>
          </a:p>
        </p:txBody>
      </p:sp>
      <p:sp>
        <p:nvSpPr>
          <p:cNvPr id="3" name="Прямоугольник 2"/>
          <p:cNvSpPr/>
          <p:nvPr/>
        </p:nvSpPr>
        <p:spPr>
          <a:xfrm>
            <a:off x="224589" y="1530086"/>
            <a:ext cx="8646695" cy="2569934"/>
          </a:xfrm>
          <a:prstGeom prst="rect">
            <a:avLst/>
          </a:prstGeom>
        </p:spPr>
        <p:txBody>
          <a:bodyPr wrap="square">
            <a:spAutoFit/>
          </a:bodyPr>
          <a:lstStyle/>
          <a:p>
            <a:pPr algn="just">
              <a:lnSpc>
                <a:spcPct val="115000"/>
              </a:lnSpc>
              <a:spcAft>
                <a:spcPts val="0"/>
              </a:spcAft>
              <a:tabLst>
                <a:tab pos="449263" algn="l"/>
                <a:tab pos="898525" algn="l"/>
              </a:tabLst>
            </a:pPr>
            <a:r>
              <a:rPr lang="ru-RU" sz="2000" b="1" dirty="0">
                <a:latin typeface="Times New Roman" panose="02020603050405020304" pitchFamily="18" charset="0"/>
                <a:ea typeface="Calibri" panose="020F0502020204030204" pitchFamily="34" charset="0"/>
                <a:cs typeface="Times New Roman" panose="02020603050405020304" pitchFamily="18" charset="0"/>
              </a:rPr>
              <a:t>При переходе на уровень основного общего образования у обучающихся не наблюдаются стойкие специфические трудности в обучении, а также общении и взаимодействии с педагогическими работниками и обучающимися с сохранным слухом, препятствующие освоению содержания образования в общеобразовательном классе совместно с нормативно развивающимися сверстниками в единые календарные сроки (пятилетний срок обучения – 5 -9 классы).</a:t>
            </a:r>
          </a:p>
        </p:txBody>
      </p:sp>
    </p:spTree>
    <p:extLst>
      <p:ext uri="{BB962C8B-B14F-4D97-AF65-F5344CB8AC3E}">
        <p14:creationId xmlns:p14="http://schemas.microsoft.com/office/powerpoint/2010/main" val="35179060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96251" y="401053"/>
            <a:ext cx="6825917" cy="729027"/>
          </a:xfrm>
          <a:prstGeom prst="rect">
            <a:avLst/>
          </a:prstGeom>
          <a:solidFill>
            <a:srgbClr val="8B3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400" b="1" dirty="0" err="1">
                <a:latin typeface="Times New Roman" panose="02020603050405020304" pitchFamily="18" charset="0"/>
                <a:ea typeface="Calibri" panose="020F0502020204030204" pitchFamily="34" charset="0"/>
                <a:cs typeface="Times New Roman" panose="02020603050405020304" pitchFamily="18" charset="0"/>
              </a:rPr>
              <a:t>ФАОП</a:t>
            </a:r>
            <a:r>
              <a:rPr lang="ru-RU" sz="2400" b="1" dirty="0">
                <a:latin typeface="Times New Roman" panose="02020603050405020304" pitchFamily="18" charset="0"/>
                <a:ea typeface="Calibri" panose="020F0502020204030204" pitchFamily="34" charset="0"/>
                <a:cs typeface="Times New Roman" panose="02020603050405020304" pitchFamily="18" charset="0"/>
              </a:rPr>
              <a:t> ООО для обучающихся с нарушениями слуха (вариант </a:t>
            </a:r>
            <a:r>
              <a:rPr lang="ru-RU" b="1" dirty="0">
                <a:latin typeface="Times New Roman" panose="02020603050405020304" pitchFamily="18" charset="0"/>
                <a:ea typeface="Calibri" panose="020F0502020204030204" pitchFamily="34" charset="0"/>
                <a:cs typeface="Times New Roman" panose="02020603050405020304" pitchFamily="18" charset="0"/>
              </a:rPr>
              <a:t>1.2.)</a:t>
            </a:r>
            <a:endParaRPr lang="ru-RU" b="1" dirty="0"/>
          </a:p>
        </p:txBody>
      </p:sp>
      <p:sp>
        <p:nvSpPr>
          <p:cNvPr id="3" name="Прямоугольник 2"/>
          <p:cNvSpPr/>
          <p:nvPr/>
        </p:nvSpPr>
        <p:spPr>
          <a:xfrm>
            <a:off x="288758" y="1884947"/>
            <a:ext cx="8662734" cy="2847474"/>
          </a:xfrm>
          <a:prstGeom prst="rect">
            <a:avLst/>
          </a:prstGeom>
        </p:spPr>
        <p:txBody>
          <a:bodyPr wrap="square">
            <a:spAutoFit/>
          </a:bodyPr>
          <a:lstStyle/>
          <a:p>
            <a:pPr algn="just"/>
            <a:r>
              <a:rPr lang="ru-RU" sz="2000" b="1" dirty="0" err="1">
                <a:latin typeface="Times New Roman" panose="02020603050405020304" pitchFamily="18" charset="0"/>
                <a:ea typeface="Calibri" panose="020F0502020204030204" pitchFamily="34" charset="0"/>
                <a:cs typeface="Times New Roman" panose="02020603050405020304" pitchFamily="18" charset="0"/>
              </a:rPr>
              <a:t>ФАОП</a:t>
            </a:r>
            <a:r>
              <a:rPr lang="ru-RU" sz="2000" b="1" dirty="0">
                <a:latin typeface="Times New Roman" panose="02020603050405020304" pitchFamily="18" charset="0"/>
                <a:ea typeface="Calibri" panose="020F0502020204030204" pitchFamily="34" charset="0"/>
                <a:cs typeface="Times New Roman" panose="02020603050405020304" pitchFamily="18" charset="0"/>
              </a:rPr>
              <a:t> ООО (вариант 1.2.)  - это образовательная программа, адаптированная для обучения, воспитания и социализации глухих обучающихся с учетом их особых образовательных потребностей, в том числе обеспечивающая коррекцию нарушений развития.</a:t>
            </a:r>
          </a:p>
          <a:p>
            <a:pPr algn="just"/>
            <a:r>
              <a:rPr lang="ru-RU" sz="2000" b="1" dirty="0" err="1">
                <a:latin typeface="Times New Roman" panose="02020603050405020304" pitchFamily="18" charset="0"/>
                <a:ea typeface="Calibri" panose="020F0502020204030204" pitchFamily="34" charset="0"/>
                <a:cs typeface="Times New Roman" panose="02020603050405020304" pitchFamily="18" charset="0"/>
              </a:rPr>
              <a:t>ФАОП</a:t>
            </a:r>
            <a:r>
              <a:rPr lang="ru-RU" sz="2000" b="1" dirty="0">
                <a:latin typeface="Times New Roman" panose="02020603050405020304" pitchFamily="18" charset="0"/>
                <a:ea typeface="Calibri" panose="020F0502020204030204" pitchFamily="34" charset="0"/>
                <a:cs typeface="Times New Roman" panose="02020603050405020304" pitchFamily="18" charset="0"/>
              </a:rPr>
              <a:t> ООО (вариант 1.2.) предназначена для глухих обучающихся, освоивших </a:t>
            </a:r>
            <a:r>
              <a:rPr lang="ru-RU" sz="2000" b="1" dirty="0" err="1">
                <a:latin typeface="Times New Roman" panose="02020603050405020304" pitchFamily="18" charset="0"/>
                <a:ea typeface="Calibri" panose="020F0502020204030204" pitchFamily="34" charset="0"/>
                <a:cs typeface="Times New Roman" panose="02020603050405020304" pitchFamily="18" charset="0"/>
              </a:rPr>
              <a:t>АООП</a:t>
            </a:r>
            <a:r>
              <a:rPr lang="ru-RU" sz="2000" b="1" dirty="0">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latin typeface="Times New Roman" panose="02020603050405020304" pitchFamily="18" charset="0"/>
                <a:ea typeface="Calibri" panose="020F0502020204030204" pitchFamily="34" charset="0"/>
                <a:cs typeface="Times New Roman" panose="02020603050405020304" pitchFamily="18" charset="0"/>
              </a:rPr>
              <a:t>НОО</a:t>
            </a:r>
            <a:r>
              <a:rPr lang="ru-RU" sz="2000" b="1" dirty="0">
                <a:latin typeface="Times New Roman" panose="02020603050405020304" pitchFamily="18" charset="0"/>
                <a:ea typeface="Calibri" panose="020F0502020204030204" pitchFamily="34" charset="0"/>
                <a:cs typeface="Times New Roman" panose="02020603050405020304" pitchFamily="18" charset="0"/>
              </a:rPr>
              <a:t> (вариант 1.2).</a:t>
            </a:r>
          </a:p>
          <a:p>
            <a:pPr algn="just"/>
            <a:r>
              <a:rPr lang="ru-RU" sz="2000" b="1" dirty="0" err="1">
                <a:latin typeface="Times New Roman" panose="02020603050405020304" pitchFamily="18" charset="0"/>
                <a:ea typeface="Calibri" panose="020F0502020204030204" pitchFamily="34" charset="0"/>
                <a:cs typeface="Times New Roman" panose="02020603050405020304" pitchFamily="18" charset="0"/>
              </a:rPr>
              <a:t>ФАОП</a:t>
            </a:r>
            <a:r>
              <a:rPr lang="ru-RU" sz="2000" b="1" dirty="0">
                <a:latin typeface="Times New Roman" panose="02020603050405020304" pitchFamily="18" charset="0"/>
                <a:ea typeface="Calibri" panose="020F0502020204030204" pitchFamily="34" charset="0"/>
                <a:cs typeface="Times New Roman" panose="02020603050405020304" pitchFamily="18" charset="0"/>
              </a:rPr>
              <a:t> ООО (вариант 1.2.) предполагает увеличение сроков обучения на один год – шесть лет обучения (5–10 классы).</a:t>
            </a:r>
          </a:p>
          <a:p>
            <a:pPr algn="just">
              <a:lnSpc>
                <a:spcPct val="115000"/>
              </a:lnSpc>
              <a:spcAft>
                <a:spcPts val="0"/>
              </a:spcAft>
              <a:tabLst>
                <a:tab pos="449263" algn="l"/>
                <a:tab pos="898525" algn="l"/>
              </a:tabLst>
            </a:pPr>
            <a:endParaRPr lang="ru-RU"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58203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80209" y="352926"/>
            <a:ext cx="6825917" cy="729027"/>
          </a:xfrm>
          <a:prstGeom prst="rect">
            <a:avLst/>
          </a:prstGeom>
          <a:solidFill>
            <a:srgbClr val="8B3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400" b="1" dirty="0" err="1">
                <a:latin typeface="Times New Roman" panose="02020603050405020304" pitchFamily="18" charset="0"/>
                <a:ea typeface="Calibri" panose="020F0502020204030204" pitchFamily="34" charset="0"/>
                <a:cs typeface="Times New Roman" panose="02020603050405020304" pitchFamily="18" charset="0"/>
              </a:rPr>
              <a:t>ФАОП</a:t>
            </a:r>
            <a:r>
              <a:rPr lang="ru-RU" sz="2400" b="1" dirty="0">
                <a:latin typeface="Times New Roman" panose="02020603050405020304" pitchFamily="18" charset="0"/>
                <a:ea typeface="Calibri" panose="020F0502020204030204" pitchFamily="34" charset="0"/>
                <a:cs typeface="Times New Roman" panose="02020603050405020304" pitchFamily="18" charset="0"/>
              </a:rPr>
              <a:t> ДО для обучающихся с </a:t>
            </a:r>
            <a:r>
              <a:rPr lang="ru-RU" sz="2400" b="1" dirty="0" err="1">
                <a:latin typeface="Times New Roman" panose="02020603050405020304" pitchFamily="18" charset="0"/>
                <a:ea typeface="Calibri" panose="020F0502020204030204" pitchFamily="34" charset="0"/>
                <a:cs typeface="Times New Roman" panose="02020603050405020304" pitchFamily="18" charset="0"/>
              </a:rPr>
              <a:t>ОВЗ</a:t>
            </a:r>
            <a:endParaRPr lang="ru-RU" b="1" dirty="0"/>
          </a:p>
        </p:txBody>
      </p:sp>
      <p:sp>
        <p:nvSpPr>
          <p:cNvPr id="3" name="Прямоугольник 2"/>
          <p:cNvSpPr/>
          <p:nvPr/>
        </p:nvSpPr>
        <p:spPr>
          <a:xfrm>
            <a:off x="192506" y="1820778"/>
            <a:ext cx="8734924" cy="1833643"/>
          </a:xfrm>
          <a:prstGeom prst="rect">
            <a:avLst/>
          </a:prstGeom>
        </p:spPr>
        <p:txBody>
          <a:bodyPr wrap="square">
            <a:spAutoFit/>
          </a:bodyPr>
          <a:lstStyle/>
          <a:p>
            <a:pPr algn="just">
              <a:lnSpc>
                <a:spcPct val="115000"/>
              </a:lnSpc>
              <a:tabLst>
                <a:tab pos="449263" algn="l"/>
                <a:tab pos="898525" algn="l"/>
              </a:tabLst>
            </a:pPr>
            <a:r>
              <a:rPr lang="ru-RU" sz="2000" b="1" dirty="0">
                <a:latin typeface="Times New Roman" panose="02020603050405020304" pitchFamily="18" charset="0"/>
                <a:ea typeface="Calibri" panose="020F0502020204030204" pitchFamily="34" charset="0"/>
                <a:cs typeface="Times New Roman" panose="02020603050405020304" pitchFamily="18" charset="0"/>
              </a:rPr>
              <a:t>Приказ Министерства просвещения РФ от 24 ноября 2022 г. № 1022 "Об утверждении федеральной адаптированной образовательной программы дошкольного образования для обучающихся с ограниченными возможностями здоровья"</a:t>
            </a:r>
          </a:p>
          <a:p>
            <a:pPr algn="just">
              <a:lnSpc>
                <a:spcPct val="115000"/>
              </a:lnSpc>
              <a:spcAft>
                <a:spcPts val="0"/>
              </a:spcAft>
              <a:tabLst>
                <a:tab pos="449263" algn="l"/>
                <a:tab pos="898525" algn="l"/>
              </a:tabLst>
            </a:pPr>
            <a:endParaRPr lang="ru-RU" sz="2000"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67167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96251" y="401053"/>
            <a:ext cx="6825917" cy="729027"/>
          </a:xfrm>
          <a:prstGeom prst="rect">
            <a:avLst/>
          </a:prstGeom>
          <a:solidFill>
            <a:srgbClr val="8B3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400" b="1" dirty="0" err="1">
                <a:latin typeface="Times New Roman" panose="02020603050405020304" pitchFamily="18" charset="0"/>
                <a:ea typeface="Calibri" panose="020F0502020204030204" pitchFamily="34" charset="0"/>
                <a:cs typeface="Times New Roman" panose="02020603050405020304" pitchFamily="18" charset="0"/>
              </a:rPr>
              <a:t>ФАОП</a:t>
            </a:r>
            <a:r>
              <a:rPr lang="ru-RU" sz="2400" b="1" dirty="0">
                <a:latin typeface="Times New Roman" panose="02020603050405020304" pitchFamily="18" charset="0"/>
                <a:ea typeface="Calibri" panose="020F0502020204030204" pitchFamily="34" charset="0"/>
                <a:cs typeface="Times New Roman" panose="02020603050405020304" pitchFamily="18" charset="0"/>
              </a:rPr>
              <a:t> ООО для обучающихся с нарушениями слуха (вариант </a:t>
            </a:r>
            <a:r>
              <a:rPr lang="ru-RU" b="1" dirty="0">
                <a:latin typeface="Times New Roman" panose="02020603050405020304" pitchFamily="18" charset="0"/>
                <a:ea typeface="Calibri" panose="020F0502020204030204" pitchFamily="34" charset="0"/>
                <a:cs typeface="Times New Roman" panose="02020603050405020304" pitchFamily="18" charset="0"/>
              </a:rPr>
              <a:t>2.2.1.)</a:t>
            </a:r>
            <a:endParaRPr lang="ru-RU" b="1" dirty="0"/>
          </a:p>
        </p:txBody>
      </p:sp>
      <p:sp>
        <p:nvSpPr>
          <p:cNvPr id="3" name="Прямоугольник 2"/>
          <p:cNvSpPr/>
          <p:nvPr/>
        </p:nvSpPr>
        <p:spPr>
          <a:xfrm>
            <a:off x="216568" y="1459832"/>
            <a:ext cx="8694819" cy="3170099"/>
          </a:xfrm>
          <a:prstGeom prst="rect">
            <a:avLst/>
          </a:prstGeom>
        </p:spPr>
        <p:txBody>
          <a:bodyPr wrap="square">
            <a:spAutoFit/>
          </a:bodyPr>
          <a:lstStyle/>
          <a:p>
            <a:pPr algn="just"/>
            <a:r>
              <a:rPr lang="ru-RU" sz="2000" b="1" dirty="0" err="1">
                <a:latin typeface="Times New Roman" panose="02020603050405020304" pitchFamily="18" charset="0"/>
                <a:ea typeface="Calibri" panose="020F0502020204030204" pitchFamily="34" charset="0"/>
                <a:cs typeface="Times New Roman" panose="02020603050405020304" pitchFamily="18" charset="0"/>
              </a:rPr>
              <a:t>ФАОП</a:t>
            </a:r>
            <a:r>
              <a:rPr lang="ru-RU" sz="2000" b="1" dirty="0">
                <a:latin typeface="Times New Roman" panose="02020603050405020304" pitchFamily="18" charset="0"/>
                <a:ea typeface="Calibri" panose="020F0502020204030204" pitchFamily="34" charset="0"/>
                <a:cs typeface="Times New Roman" panose="02020603050405020304" pitchFamily="18" charset="0"/>
              </a:rPr>
              <a:t> ООО (вариант 2.2.1.) представляет собой образовательную программу, адаптированную для обучения, воспитания и социализации обучающихся с нарушениями слуха (слабослышащих, позднооглохших, </a:t>
            </a:r>
            <a:r>
              <a:rPr lang="ru-RU" sz="2000" b="1" dirty="0" err="1">
                <a:latin typeface="Times New Roman" panose="02020603050405020304" pitchFamily="18" charset="0"/>
                <a:ea typeface="Calibri" panose="020F0502020204030204" pitchFamily="34" charset="0"/>
                <a:cs typeface="Times New Roman" panose="02020603050405020304" pitchFamily="18" charset="0"/>
              </a:rPr>
              <a:t>кохлеарно</a:t>
            </a:r>
            <a:r>
              <a:rPr lang="ru-RU" sz="2000" b="1" dirty="0">
                <a:latin typeface="Times New Roman" panose="02020603050405020304" pitchFamily="18" charset="0"/>
                <a:ea typeface="Calibri" panose="020F0502020204030204" pitchFamily="34" charset="0"/>
                <a:cs typeface="Times New Roman" panose="02020603050405020304" pitchFamily="18" charset="0"/>
              </a:rPr>
              <a:t> имплантированных, а также глухих) с учетом их особых образовательных потребностей, в том числе обеспечивающая коррекцию нарушений развития. </a:t>
            </a:r>
          </a:p>
          <a:p>
            <a:pPr algn="just"/>
            <a:r>
              <a:rPr lang="ru-RU" sz="2000" b="1" dirty="0">
                <a:latin typeface="Times New Roman" panose="02020603050405020304" pitchFamily="18" charset="0"/>
                <a:ea typeface="Calibri" panose="020F0502020204030204" pitchFamily="34" charset="0"/>
                <a:cs typeface="Times New Roman" panose="02020603050405020304" pitchFamily="18" charset="0"/>
              </a:rPr>
              <a:t>При переходе на уровень основного общего образования обучающиеся с нарушениями слуха демонстрируют готовность освоения </a:t>
            </a:r>
            <a:r>
              <a:rPr lang="ru-RU" sz="2000" b="1" dirty="0" err="1">
                <a:latin typeface="Times New Roman" panose="02020603050405020304" pitchFamily="18" charset="0"/>
                <a:ea typeface="Calibri" panose="020F0502020204030204" pitchFamily="34" charset="0"/>
                <a:cs typeface="Times New Roman" panose="02020603050405020304" pitchFamily="18" charset="0"/>
              </a:rPr>
              <a:t>ФАОП</a:t>
            </a:r>
            <a:r>
              <a:rPr lang="ru-RU" sz="2000" b="1" dirty="0">
                <a:latin typeface="Times New Roman" panose="02020603050405020304" pitchFamily="18" charset="0"/>
                <a:ea typeface="Calibri" panose="020F0502020204030204" pitchFamily="34" charset="0"/>
                <a:cs typeface="Times New Roman" panose="02020603050405020304" pitchFamily="18" charset="0"/>
              </a:rPr>
              <a:t> ООО (вариант 2.2.1.) за пятилетний срок обучения (5–9 классы) в условиях, учитывающих их особые образовательные потребности. </a:t>
            </a:r>
            <a:endParaRPr lang="ru-RU"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23049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96251" y="401053"/>
            <a:ext cx="6825917" cy="729027"/>
          </a:xfrm>
          <a:prstGeom prst="rect">
            <a:avLst/>
          </a:prstGeom>
          <a:solidFill>
            <a:srgbClr val="8B3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400" b="1" dirty="0" err="1">
                <a:latin typeface="Times New Roman" panose="02020603050405020304" pitchFamily="18" charset="0"/>
                <a:ea typeface="Calibri" panose="020F0502020204030204" pitchFamily="34" charset="0"/>
                <a:cs typeface="Times New Roman" panose="02020603050405020304" pitchFamily="18" charset="0"/>
              </a:rPr>
              <a:t>ФАОП</a:t>
            </a:r>
            <a:r>
              <a:rPr lang="ru-RU" sz="2400" b="1" dirty="0">
                <a:latin typeface="Times New Roman" panose="02020603050405020304" pitchFamily="18" charset="0"/>
                <a:ea typeface="Calibri" panose="020F0502020204030204" pitchFamily="34" charset="0"/>
                <a:cs typeface="Times New Roman" panose="02020603050405020304" pitchFamily="18" charset="0"/>
              </a:rPr>
              <a:t> ООО для обучающихся с нарушениями слуха (вариант </a:t>
            </a:r>
            <a:r>
              <a:rPr lang="ru-RU" b="1" dirty="0">
                <a:latin typeface="Times New Roman" panose="02020603050405020304" pitchFamily="18" charset="0"/>
                <a:ea typeface="Calibri" panose="020F0502020204030204" pitchFamily="34" charset="0"/>
                <a:cs typeface="Times New Roman" panose="02020603050405020304" pitchFamily="18" charset="0"/>
              </a:rPr>
              <a:t>2.2.2.)</a:t>
            </a:r>
            <a:endParaRPr lang="ru-RU" b="1" dirty="0"/>
          </a:p>
        </p:txBody>
      </p:sp>
      <p:sp>
        <p:nvSpPr>
          <p:cNvPr id="3" name="Прямоугольник 2"/>
          <p:cNvSpPr/>
          <p:nvPr/>
        </p:nvSpPr>
        <p:spPr>
          <a:xfrm>
            <a:off x="240631" y="1788695"/>
            <a:ext cx="8694819" cy="2554545"/>
          </a:xfrm>
          <a:prstGeom prst="rect">
            <a:avLst/>
          </a:prstGeom>
        </p:spPr>
        <p:txBody>
          <a:bodyPr wrap="square">
            <a:spAutoFit/>
          </a:bodyPr>
          <a:lstStyle/>
          <a:p>
            <a:pPr algn="just"/>
            <a:r>
              <a:rPr lang="ru-RU" sz="2000" b="1" dirty="0" err="1">
                <a:latin typeface="Times New Roman" panose="02020603050405020304" pitchFamily="18" charset="0"/>
                <a:ea typeface="Calibri" panose="020F0502020204030204" pitchFamily="34" charset="0"/>
                <a:cs typeface="Times New Roman" panose="02020603050405020304" pitchFamily="18" charset="0"/>
              </a:rPr>
              <a:t>ФАОП</a:t>
            </a:r>
            <a:r>
              <a:rPr lang="ru-RU" sz="2000" b="1" dirty="0">
                <a:latin typeface="Times New Roman" panose="02020603050405020304" pitchFamily="18" charset="0"/>
                <a:ea typeface="Calibri" panose="020F0502020204030204" pitchFamily="34" charset="0"/>
                <a:cs typeface="Times New Roman" panose="02020603050405020304" pitchFamily="18" charset="0"/>
              </a:rPr>
              <a:t> ООО (вариант 2.2.2.) представляет собой образовательную программу, адаптированную для обучения, воспитания и социализации обучающихся с нарушениями слуха (слабослышащих, позднооглохших, </a:t>
            </a:r>
            <a:r>
              <a:rPr lang="ru-RU" sz="2000" b="1" dirty="0" err="1">
                <a:latin typeface="Times New Roman" panose="02020603050405020304" pitchFamily="18" charset="0"/>
                <a:ea typeface="Calibri" panose="020F0502020204030204" pitchFamily="34" charset="0"/>
                <a:cs typeface="Times New Roman" panose="02020603050405020304" pitchFamily="18" charset="0"/>
              </a:rPr>
              <a:t>кохлеарно</a:t>
            </a:r>
            <a:r>
              <a:rPr lang="ru-RU" sz="2000" b="1" dirty="0">
                <a:latin typeface="Times New Roman" panose="02020603050405020304" pitchFamily="18" charset="0"/>
                <a:ea typeface="Calibri" panose="020F0502020204030204" pitchFamily="34" charset="0"/>
                <a:cs typeface="Times New Roman" panose="02020603050405020304" pitchFamily="18" charset="0"/>
              </a:rPr>
              <a:t> имплантированных, а также глухих) с учетом их особых образовательных потребностей, в том числе обеспечивающая коррекцию нарушений развития. </a:t>
            </a:r>
          </a:p>
          <a:p>
            <a:pPr algn="just"/>
            <a:r>
              <a:rPr lang="ru-RU" sz="2000" b="1" dirty="0" err="1">
                <a:latin typeface="Times New Roman" panose="02020603050405020304" pitchFamily="18" charset="0"/>
                <a:ea typeface="Calibri" panose="020F0502020204030204" pitchFamily="34" charset="0"/>
                <a:cs typeface="Times New Roman" panose="02020603050405020304" pitchFamily="18" charset="0"/>
              </a:rPr>
              <a:t>ФАОП</a:t>
            </a:r>
            <a:r>
              <a:rPr lang="ru-RU" sz="2000" b="1" dirty="0">
                <a:latin typeface="Times New Roman" panose="02020603050405020304" pitchFamily="18" charset="0"/>
                <a:ea typeface="Calibri" panose="020F0502020204030204" pitchFamily="34" charset="0"/>
                <a:cs typeface="Times New Roman" panose="02020603050405020304" pitchFamily="18" charset="0"/>
              </a:rPr>
              <a:t> ООО (вариант 2.2.2.) предусматривает </a:t>
            </a:r>
            <a:r>
              <a:rPr lang="ru-RU" dirty="0"/>
              <a:t> </a:t>
            </a:r>
            <a:r>
              <a:rPr lang="ru-RU" sz="2000" b="1" dirty="0">
                <a:latin typeface="Times New Roman" panose="02020603050405020304" pitchFamily="18" charset="0"/>
                <a:ea typeface="Calibri" panose="020F0502020204030204" pitchFamily="34" charset="0"/>
                <a:cs typeface="Times New Roman" panose="02020603050405020304" pitchFamily="18" charset="0"/>
              </a:rPr>
              <a:t>увеличение сроков обучения на один год – шесть лет обучения (5–10 классы).</a:t>
            </a:r>
          </a:p>
        </p:txBody>
      </p:sp>
    </p:spTree>
    <p:extLst>
      <p:ext uri="{BB962C8B-B14F-4D97-AF65-F5344CB8AC3E}">
        <p14:creationId xmlns:p14="http://schemas.microsoft.com/office/powerpoint/2010/main" val="38935159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224589" y="312821"/>
            <a:ext cx="6681538" cy="1026695"/>
          </a:xfrm>
          <a:prstGeom prst="rect">
            <a:avLst/>
          </a:prstGeom>
          <a:solidFill>
            <a:srgbClr val="8B3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400" b="1" dirty="0">
                <a:solidFill>
                  <a:schemeClr val="bg1"/>
                </a:solidFill>
              </a:rPr>
              <a:t>Общая характеристика учебного плана </a:t>
            </a:r>
            <a:br>
              <a:rPr lang="ru-RU" sz="2400" b="1" dirty="0">
                <a:solidFill>
                  <a:schemeClr val="bg1"/>
                </a:solidFill>
              </a:rPr>
            </a:br>
            <a:r>
              <a:rPr lang="ru-RU" sz="2400" b="1" dirty="0" err="1">
                <a:solidFill>
                  <a:schemeClr val="bg1"/>
                </a:solidFill>
              </a:rPr>
              <a:t>ФАОП</a:t>
            </a:r>
            <a:r>
              <a:rPr lang="ru-RU" sz="2400" b="1" dirty="0">
                <a:solidFill>
                  <a:schemeClr val="bg1"/>
                </a:solidFill>
              </a:rPr>
              <a:t> ООО (вариант 1.1)</a:t>
            </a:r>
            <a:endParaRPr lang="ru-RU" b="1" dirty="0"/>
          </a:p>
        </p:txBody>
      </p:sp>
      <p:sp>
        <p:nvSpPr>
          <p:cNvPr id="3" name="Прямоугольник 2"/>
          <p:cNvSpPr/>
          <p:nvPr/>
        </p:nvSpPr>
        <p:spPr>
          <a:xfrm>
            <a:off x="160419" y="2037348"/>
            <a:ext cx="8903369" cy="2246769"/>
          </a:xfrm>
          <a:prstGeom prst="rect">
            <a:avLst/>
          </a:prstGeom>
        </p:spPr>
        <p:txBody>
          <a:bodyPr wrap="square">
            <a:spAutoFit/>
          </a:bodyPr>
          <a:lstStyle/>
          <a:p>
            <a:pPr algn="just"/>
            <a:r>
              <a:rPr lang="ru-RU" sz="2000" b="1" dirty="0">
                <a:latin typeface="Times New Roman" panose="02020603050405020304" pitchFamily="18" charset="0"/>
                <a:ea typeface="Calibri" panose="020F0502020204030204" pitchFamily="34" charset="0"/>
                <a:cs typeface="Times New Roman" panose="02020603050405020304" pitchFamily="18" charset="0"/>
              </a:rPr>
              <a:t>Реализация варианта 1.1 осуществляется в рамках учебного плана, предусмотренного для нормативно развивающихся обучающихся. </a:t>
            </a:r>
          </a:p>
          <a:p>
            <a:pPr algn="just"/>
            <a:r>
              <a:rPr lang="ru-RU" sz="2000" b="1" dirty="0">
                <a:latin typeface="Times New Roman" panose="02020603050405020304" pitchFamily="18" charset="0"/>
                <a:ea typeface="Calibri" panose="020F0502020204030204" pitchFamily="34" charset="0"/>
                <a:cs typeface="Times New Roman" panose="02020603050405020304" pitchFamily="18" charset="0"/>
              </a:rPr>
              <a:t>В образовательном процессе реализуется Программа коррекционной работы, в том числе во внеурочную деятельность включаются </a:t>
            </a:r>
            <a:r>
              <a:rPr lang="ru-RU" sz="2000" b="1" dirty="0" err="1">
                <a:latin typeface="Times New Roman" panose="02020603050405020304" pitchFamily="18" charset="0"/>
                <a:ea typeface="Calibri" panose="020F0502020204030204" pitchFamily="34" charset="0"/>
                <a:cs typeface="Times New Roman" panose="02020603050405020304" pitchFamily="18" charset="0"/>
              </a:rPr>
              <a:t>коррекционно</a:t>
            </a:r>
            <a:r>
              <a:rPr lang="ru-RU" sz="2000" b="1" dirty="0">
                <a:latin typeface="Times New Roman" panose="02020603050405020304" pitchFamily="18" charset="0"/>
                <a:ea typeface="Calibri" panose="020F0502020204030204" pitchFamily="34" charset="0"/>
                <a:cs typeface="Times New Roman" panose="02020603050405020304" pitchFamily="18" charset="0"/>
              </a:rPr>
              <a:t> - развивающие занятия в соответствии с Индивидуальным планом коррекционно-развивающей работы каждого обучающего с нарушениями слуха.  </a:t>
            </a:r>
          </a:p>
        </p:txBody>
      </p:sp>
    </p:spTree>
    <p:extLst>
      <p:ext uri="{BB962C8B-B14F-4D97-AF65-F5344CB8AC3E}">
        <p14:creationId xmlns:p14="http://schemas.microsoft.com/office/powerpoint/2010/main" val="237946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224589" y="312821"/>
            <a:ext cx="6681538" cy="1026695"/>
          </a:xfrm>
          <a:prstGeom prst="rect">
            <a:avLst/>
          </a:prstGeom>
          <a:solidFill>
            <a:srgbClr val="8B3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400" b="1" dirty="0">
                <a:solidFill>
                  <a:schemeClr val="bg1"/>
                </a:solidFill>
              </a:rPr>
              <a:t>Общая характеристика учебных планов </a:t>
            </a:r>
            <a:br>
              <a:rPr lang="ru-RU" sz="2400" b="1" dirty="0">
                <a:solidFill>
                  <a:schemeClr val="bg1"/>
                </a:solidFill>
              </a:rPr>
            </a:br>
            <a:r>
              <a:rPr lang="ru-RU" sz="2400" b="1" dirty="0" err="1">
                <a:solidFill>
                  <a:schemeClr val="bg1"/>
                </a:solidFill>
              </a:rPr>
              <a:t>ФАОП</a:t>
            </a:r>
            <a:r>
              <a:rPr lang="ru-RU" sz="2400" b="1" dirty="0">
                <a:solidFill>
                  <a:schemeClr val="bg1"/>
                </a:solidFill>
              </a:rPr>
              <a:t> ООО (варианты 1.2., 2.2.1., 2.2.2.)</a:t>
            </a:r>
            <a:endParaRPr lang="ru-RU" b="1" dirty="0"/>
          </a:p>
        </p:txBody>
      </p:sp>
      <p:sp>
        <p:nvSpPr>
          <p:cNvPr id="3" name="Прямоугольник 2"/>
          <p:cNvSpPr/>
          <p:nvPr/>
        </p:nvSpPr>
        <p:spPr>
          <a:xfrm>
            <a:off x="160422" y="1339516"/>
            <a:ext cx="8702842" cy="3785652"/>
          </a:xfrm>
          <a:prstGeom prst="rect">
            <a:avLst/>
          </a:prstGeom>
        </p:spPr>
        <p:txBody>
          <a:bodyPr wrap="square">
            <a:spAutoFit/>
          </a:bodyPr>
          <a:lstStyle/>
          <a:p>
            <a:pPr algn="just"/>
            <a:r>
              <a:rPr lang="ru-RU" sz="2000" b="1" dirty="0">
                <a:latin typeface="Times New Roman" panose="02020603050405020304" pitchFamily="18" charset="0"/>
                <a:ea typeface="Calibri" panose="020F0502020204030204" pitchFamily="34" charset="0"/>
                <a:cs typeface="Times New Roman" panose="02020603050405020304" pitchFamily="18" charset="0"/>
              </a:rPr>
              <a:t>В учебных планах предусмотрено:</a:t>
            </a:r>
          </a:p>
          <a:p>
            <a:pPr marL="342900" lvl="0" indent="-342900" algn="just">
              <a:buClr>
                <a:srgbClr val="903D6D"/>
              </a:buClr>
              <a:buFont typeface="Arial" panose="020B0604020202020204" pitchFamily="34" charset="0"/>
              <a:buChar char="•"/>
            </a:pPr>
            <a:r>
              <a:rPr lang="ru-RU" sz="2000" b="1" dirty="0">
                <a:latin typeface="Times New Roman" panose="02020603050405020304" pitchFamily="18" charset="0"/>
                <a:ea typeface="Calibri" panose="020F0502020204030204" pitchFamily="34" charset="0"/>
                <a:cs typeface="Times New Roman" panose="02020603050405020304" pitchFamily="18" charset="0"/>
              </a:rPr>
              <a:t>увеличение сроков обучения (варианты 1.2, 2.2.2) – 5 -10 классы;</a:t>
            </a:r>
          </a:p>
          <a:p>
            <a:pPr marL="342900" indent="-342900" algn="just">
              <a:buClr>
                <a:srgbClr val="903D6D"/>
              </a:buClr>
              <a:buFont typeface="Arial" panose="020B0604020202020204" pitchFamily="34" charset="0"/>
              <a:buChar char="•"/>
            </a:pPr>
            <a:r>
              <a:rPr lang="ru-RU" sz="2000" b="1" dirty="0">
                <a:latin typeface="Times New Roman" panose="02020603050405020304" pitchFamily="18" charset="0"/>
                <a:ea typeface="Calibri" panose="020F0502020204030204" pitchFamily="34" charset="0"/>
                <a:cs typeface="Times New Roman" panose="02020603050405020304" pitchFamily="18" charset="0"/>
              </a:rPr>
              <a:t>исключение учебного предмета «Музыка» </a:t>
            </a:r>
            <a:br>
              <a:rPr lang="ru-RU" sz="2000" b="1" dirty="0">
                <a:latin typeface="Times New Roman" panose="02020603050405020304" pitchFamily="18" charset="0"/>
                <a:ea typeface="Calibri" panose="020F0502020204030204" pitchFamily="34" charset="0"/>
                <a:cs typeface="Times New Roman" panose="02020603050405020304" pitchFamily="18" charset="0"/>
              </a:rPr>
            </a:br>
            <a:r>
              <a:rPr lang="ru-RU" sz="2000" b="1" dirty="0">
                <a:latin typeface="Times New Roman" panose="02020603050405020304" pitchFamily="18" charset="0"/>
                <a:ea typeface="Calibri" panose="020F0502020204030204" pitchFamily="34" charset="0"/>
                <a:cs typeface="Times New Roman" panose="02020603050405020304" pitchFamily="18" charset="0"/>
              </a:rPr>
              <a:t>при продолжении работы по музыкально–эстетическому воспитанию обучающихся в процессе дополнительного образования; </a:t>
            </a:r>
          </a:p>
          <a:p>
            <a:pPr marL="342900" indent="-342900" algn="just">
              <a:buClr>
                <a:srgbClr val="903D6D"/>
              </a:buClr>
              <a:buFont typeface="Arial" panose="020B0604020202020204" pitchFamily="34" charset="0"/>
              <a:buChar char="•"/>
            </a:pPr>
            <a:r>
              <a:rPr lang="ru-RU" sz="2000" b="1" dirty="0">
                <a:latin typeface="Times New Roman" panose="02020603050405020304" pitchFamily="18" charset="0"/>
                <a:ea typeface="Calibri" panose="020F0502020204030204" pitchFamily="34" charset="0"/>
                <a:cs typeface="Times New Roman" panose="02020603050405020304" pitchFamily="18" charset="0"/>
              </a:rPr>
              <a:t>изменение в вариантах 1.2, 2.2.1, 2.2.2 сроков освоения учебного предмета «Иностранный язык»;</a:t>
            </a:r>
          </a:p>
          <a:p>
            <a:pPr marL="342900" indent="-342900" algn="just">
              <a:buClr>
                <a:srgbClr val="903D6D"/>
              </a:buClr>
              <a:buFont typeface="Arial" panose="020B0604020202020204" pitchFamily="34" charset="0"/>
              <a:buChar char="•"/>
            </a:pPr>
            <a:r>
              <a:rPr lang="ru-RU" sz="2000" b="1" dirty="0">
                <a:latin typeface="Times New Roman" panose="02020603050405020304" pitchFamily="18" charset="0"/>
                <a:ea typeface="Calibri" panose="020F0502020204030204" pitchFamily="34" charset="0"/>
                <a:cs typeface="Times New Roman" panose="02020603050405020304" pitchFamily="18" charset="0"/>
              </a:rPr>
              <a:t>включение в учебные планы (варианты 1.2, 2.2.1, 2.2.2) в образовательную область «Русский язык, литература» специального предмета «Развитие речи» на всех годах обучения;</a:t>
            </a:r>
          </a:p>
          <a:p>
            <a:pPr marL="342900" indent="-342900" algn="just">
              <a:buClr>
                <a:srgbClr val="903D6D"/>
              </a:buClr>
              <a:buFont typeface="Arial" panose="020B0604020202020204" pitchFamily="34" charset="0"/>
              <a:buChar char="•"/>
            </a:pPr>
            <a:r>
              <a:rPr lang="ru-RU" sz="2000" b="1" dirty="0">
                <a:latin typeface="Times New Roman" panose="02020603050405020304" pitchFamily="18" charset="0"/>
                <a:ea typeface="Calibri" panose="020F0502020204030204" pitchFamily="34" charset="0"/>
                <a:cs typeface="Times New Roman" panose="02020603050405020304" pitchFamily="18" charset="0"/>
              </a:rPr>
              <a:t>включение во внеурочную деятельность  </a:t>
            </a:r>
            <a:r>
              <a:rPr lang="ru-RU" sz="2000" b="1" dirty="0" err="1">
                <a:latin typeface="Times New Roman" panose="02020603050405020304" pitchFamily="18" charset="0"/>
                <a:ea typeface="Calibri" panose="020F0502020204030204" pitchFamily="34" charset="0"/>
                <a:cs typeface="Times New Roman" panose="02020603050405020304" pitchFamily="18" charset="0"/>
              </a:rPr>
              <a:t>коррекционно</a:t>
            </a:r>
            <a:r>
              <a:rPr lang="ru-RU" sz="2000" b="1" dirty="0">
                <a:latin typeface="Times New Roman" panose="02020603050405020304" pitchFamily="18" charset="0"/>
                <a:ea typeface="Calibri" panose="020F0502020204030204" pitchFamily="34" charset="0"/>
                <a:cs typeface="Times New Roman" panose="02020603050405020304" pitchFamily="18" charset="0"/>
              </a:rPr>
              <a:t> – развивающих курсов по программе коррекционной работы. </a:t>
            </a:r>
          </a:p>
        </p:txBody>
      </p:sp>
    </p:spTree>
    <p:extLst>
      <p:ext uri="{BB962C8B-B14F-4D97-AF65-F5344CB8AC3E}">
        <p14:creationId xmlns:p14="http://schemas.microsoft.com/office/powerpoint/2010/main" val="5066766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224589" y="312821"/>
            <a:ext cx="6681538" cy="1235242"/>
          </a:xfrm>
          <a:prstGeom prst="rect">
            <a:avLst/>
          </a:prstGeom>
          <a:solidFill>
            <a:srgbClr val="8B3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400" b="1" dirty="0">
                <a:solidFill>
                  <a:schemeClr val="bg1"/>
                </a:solidFill>
              </a:rPr>
              <a:t>Значение специального  учебного предмета «Развитие речи»</a:t>
            </a:r>
            <a:endParaRPr lang="ru-RU" b="1" dirty="0"/>
          </a:p>
        </p:txBody>
      </p:sp>
      <p:sp>
        <p:nvSpPr>
          <p:cNvPr id="3" name="Прямоугольник 2"/>
          <p:cNvSpPr/>
          <p:nvPr/>
        </p:nvSpPr>
        <p:spPr>
          <a:xfrm>
            <a:off x="232610" y="1892969"/>
            <a:ext cx="8598569" cy="1631216"/>
          </a:xfrm>
          <a:prstGeom prst="rect">
            <a:avLst/>
          </a:prstGeom>
        </p:spPr>
        <p:txBody>
          <a:bodyPr wrap="square">
            <a:spAutoFit/>
          </a:bodyPr>
          <a:lstStyle/>
          <a:p>
            <a:pPr algn="just"/>
            <a:r>
              <a:rPr lang="ru-RU" sz="2000" b="1" dirty="0">
                <a:latin typeface="Times New Roman" panose="02020603050405020304" pitchFamily="18" charset="0"/>
                <a:ea typeface="Calibri" panose="020F0502020204030204" pitchFamily="34" charset="0"/>
                <a:cs typeface="Times New Roman" panose="02020603050405020304" pitchFamily="18" charset="0"/>
              </a:rPr>
              <a:t>Включение учебного предмета «Развитие речи» обусловлено не только задачами овладения обучающимися языком, но и качественного освоения ими всех учебных предметов и подготовки к итоговой аттестации, достижения планируемых личностных, </a:t>
            </a:r>
            <a:r>
              <a:rPr lang="ru-RU" sz="2000" b="1" dirty="0" err="1">
                <a:latin typeface="Times New Roman" panose="02020603050405020304" pitchFamily="18" charset="0"/>
                <a:ea typeface="Calibri" panose="020F0502020204030204" pitchFamily="34" charset="0"/>
                <a:cs typeface="Times New Roman" panose="02020603050405020304" pitchFamily="18" charset="0"/>
              </a:rPr>
              <a:t>метапредметных</a:t>
            </a:r>
            <a:r>
              <a:rPr lang="ru-RU" sz="2000" b="1" dirty="0">
                <a:latin typeface="Times New Roman" panose="02020603050405020304" pitchFamily="18" charset="0"/>
                <a:ea typeface="Calibri" panose="020F0502020204030204" pitchFamily="34" charset="0"/>
                <a:cs typeface="Times New Roman" panose="02020603050405020304" pitchFamily="18" charset="0"/>
              </a:rPr>
              <a:t> и предметных результатов образования.</a:t>
            </a:r>
          </a:p>
        </p:txBody>
      </p:sp>
    </p:spTree>
    <p:extLst>
      <p:ext uri="{BB962C8B-B14F-4D97-AF65-F5344CB8AC3E}">
        <p14:creationId xmlns:p14="http://schemas.microsoft.com/office/powerpoint/2010/main" val="39402408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224589" y="312821"/>
            <a:ext cx="6681538" cy="1235242"/>
          </a:xfrm>
          <a:prstGeom prst="rect">
            <a:avLst/>
          </a:prstGeom>
          <a:solidFill>
            <a:srgbClr val="8B3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400" b="1" dirty="0">
                <a:solidFill>
                  <a:schemeClr val="bg1"/>
                </a:solidFill>
              </a:rPr>
              <a:t>Во внеурочную деятельность включены обязательные коррекционные курсы:</a:t>
            </a:r>
          </a:p>
          <a:p>
            <a:endParaRPr lang="ru-RU" sz="2400" b="1" dirty="0">
              <a:solidFill>
                <a:schemeClr val="bg1"/>
              </a:solidFill>
            </a:endParaRPr>
          </a:p>
        </p:txBody>
      </p:sp>
      <p:sp>
        <p:nvSpPr>
          <p:cNvPr id="3" name="Прямоугольник 2"/>
          <p:cNvSpPr/>
          <p:nvPr/>
        </p:nvSpPr>
        <p:spPr>
          <a:xfrm>
            <a:off x="232610" y="1892969"/>
            <a:ext cx="8598569" cy="2246769"/>
          </a:xfrm>
          <a:prstGeom prst="rect">
            <a:avLst/>
          </a:prstGeom>
        </p:spPr>
        <p:txBody>
          <a:bodyPr wrap="square">
            <a:spAutoFit/>
          </a:bodyPr>
          <a:lstStyle/>
          <a:p>
            <a:pPr marL="342900" lvl="0" indent="-342900">
              <a:buClr>
                <a:srgbClr val="903D6D"/>
              </a:buClr>
              <a:buFont typeface="Wingdings" panose="05000000000000000000" pitchFamily="2" charset="2"/>
              <a:buChar char="Ø"/>
            </a:pPr>
            <a:r>
              <a:rPr lang="ru-RU" sz="2000" b="1" dirty="0">
                <a:latin typeface="Times New Roman" panose="02020603050405020304" pitchFamily="18" charset="0"/>
                <a:cs typeface="Times New Roman" panose="02020603050405020304" pitchFamily="18" charset="0"/>
              </a:rPr>
              <a:t>Развитие восприятия и воспроизведения устной речи; </a:t>
            </a:r>
          </a:p>
          <a:p>
            <a:pPr marL="342900" lvl="0" indent="-342900">
              <a:buClr>
                <a:srgbClr val="903D6D"/>
              </a:buClr>
              <a:buFont typeface="Wingdings" panose="05000000000000000000" pitchFamily="2" charset="2"/>
              <a:buChar char="Ø"/>
            </a:pPr>
            <a:r>
              <a:rPr lang="ru-RU" sz="2000" b="1" dirty="0">
                <a:latin typeface="Times New Roman" panose="02020603050405020304" pitchFamily="18" charset="0"/>
                <a:cs typeface="Times New Roman" panose="02020603050405020304" pitchFamily="18" charset="0"/>
              </a:rPr>
              <a:t>Развитие </a:t>
            </a:r>
            <a:r>
              <a:rPr lang="ru-RU" sz="2000" b="1" dirty="0" err="1">
                <a:latin typeface="Times New Roman" panose="02020603050405020304" pitchFamily="18" charset="0"/>
                <a:cs typeface="Times New Roman" panose="02020603050405020304" pitchFamily="18" charset="0"/>
              </a:rPr>
              <a:t>учебно</a:t>
            </a:r>
            <a:r>
              <a:rPr lang="ru-RU" sz="2000" b="1" dirty="0">
                <a:latin typeface="Times New Roman" panose="02020603050405020304" pitchFamily="18" charset="0"/>
                <a:cs typeface="Times New Roman" panose="02020603050405020304" pitchFamily="18" charset="0"/>
              </a:rPr>
              <a:t> – познавательной деятельности. </a:t>
            </a:r>
          </a:p>
          <a:p>
            <a:r>
              <a:rPr lang="ru-RU" sz="2000" dirty="0">
                <a:latin typeface="Times New Roman" panose="02020603050405020304" pitchFamily="18" charset="0"/>
                <a:cs typeface="Times New Roman" panose="02020603050405020304" pitchFamily="18" charset="0"/>
              </a:rPr>
              <a:t> </a:t>
            </a:r>
          </a:p>
          <a:p>
            <a:pPr algn="just"/>
            <a:r>
              <a:rPr lang="ru-RU" sz="2000" b="1" dirty="0">
                <a:latin typeface="Times New Roman" panose="02020603050405020304" pitchFamily="18" charset="0"/>
                <a:cs typeface="Times New Roman" panose="02020603050405020304" pitchFamily="18" charset="0"/>
              </a:rPr>
              <a:t>В </a:t>
            </a:r>
            <a:r>
              <a:rPr lang="ru-RU" sz="2000" b="1" dirty="0" err="1">
                <a:latin typeface="Times New Roman" panose="02020603050405020304" pitchFamily="18" charset="0"/>
                <a:cs typeface="Times New Roman" panose="02020603050405020304" pitchFamily="18" charset="0"/>
              </a:rPr>
              <a:t>ПКР</a:t>
            </a:r>
            <a:r>
              <a:rPr lang="ru-RU" sz="2000" b="1" dirty="0">
                <a:latin typeface="Times New Roman" panose="02020603050405020304" pitchFamily="18" charset="0"/>
                <a:cs typeface="Times New Roman" panose="02020603050405020304" pitchFamily="18" charset="0"/>
              </a:rPr>
              <a:t> предусмотрены также специальные дополнительные занятия, которые проводятся по решению </a:t>
            </a:r>
            <a:r>
              <a:rPr lang="ru-RU" sz="2000" b="1" dirty="0" err="1">
                <a:latin typeface="Times New Roman" panose="02020603050405020304" pitchFamily="18" charset="0"/>
                <a:cs typeface="Times New Roman" panose="02020603050405020304" pitchFamily="18" charset="0"/>
              </a:rPr>
              <a:t>ППк</a:t>
            </a:r>
            <a:r>
              <a:rPr lang="ru-RU" sz="2000" b="1" dirty="0">
                <a:latin typeface="Times New Roman" panose="02020603050405020304" pitchFamily="18" charset="0"/>
                <a:cs typeface="Times New Roman" panose="02020603050405020304" pitchFamily="18" charset="0"/>
              </a:rPr>
              <a:t> с учетом рекомендаций </a:t>
            </a:r>
            <a:r>
              <a:rPr lang="ru-RU" sz="2000" b="1" dirty="0" err="1">
                <a:latin typeface="Times New Roman" panose="02020603050405020304" pitchFamily="18" charset="0"/>
                <a:cs typeface="Times New Roman" panose="02020603050405020304" pitchFamily="18" charset="0"/>
              </a:rPr>
              <a:t>ПМПК</a:t>
            </a:r>
            <a:r>
              <a:rPr lang="ru-RU" sz="2000" b="1" dirty="0">
                <a:latin typeface="Times New Roman" panose="02020603050405020304" pitchFamily="18" charset="0"/>
                <a:cs typeface="Times New Roman" panose="02020603050405020304" pitchFamily="18" charset="0"/>
              </a:rPr>
              <a:t> и ИПРА.</a:t>
            </a:r>
          </a:p>
          <a:p>
            <a:pPr algn="just"/>
            <a:endParaRPr lang="ru-RU" sz="2000"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51008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224589" y="312821"/>
            <a:ext cx="6681538" cy="1235242"/>
          </a:xfrm>
          <a:prstGeom prst="rect">
            <a:avLst/>
          </a:prstGeom>
          <a:solidFill>
            <a:srgbClr val="8B3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400" b="1" dirty="0">
                <a:solidFill>
                  <a:schemeClr val="bg1"/>
                </a:solidFill>
              </a:rPr>
              <a:t>Задачи коррекционного курса «Развитие восприятия и воспроизведения устной речи»:</a:t>
            </a:r>
          </a:p>
          <a:p>
            <a:endParaRPr lang="ru-RU" sz="2400" b="1" dirty="0">
              <a:solidFill>
                <a:schemeClr val="bg1"/>
              </a:solidFill>
            </a:endParaRPr>
          </a:p>
        </p:txBody>
      </p:sp>
      <p:sp>
        <p:nvSpPr>
          <p:cNvPr id="3" name="Прямоугольник 2"/>
          <p:cNvSpPr/>
          <p:nvPr/>
        </p:nvSpPr>
        <p:spPr>
          <a:xfrm>
            <a:off x="224589" y="1660358"/>
            <a:ext cx="8678778" cy="3785652"/>
          </a:xfrm>
          <a:prstGeom prst="rect">
            <a:avLst/>
          </a:prstGeom>
        </p:spPr>
        <p:txBody>
          <a:bodyPr wrap="square">
            <a:spAutoFit/>
          </a:bodyPr>
          <a:lstStyle/>
          <a:p>
            <a:pPr algn="just"/>
            <a:r>
              <a:rPr lang="ru-RU" sz="2000" b="1" dirty="0">
                <a:latin typeface="Times New Roman" panose="02020603050405020304" pitchFamily="18" charset="0"/>
                <a:cs typeface="Times New Roman" panose="02020603050405020304" pitchFamily="18" charset="0"/>
              </a:rPr>
              <a:t>Овладение восприятием и воспроизведением устной речи – особая образовательная потребность обучающихся с нарушениями слуха.</a:t>
            </a:r>
          </a:p>
          <a:p>
            <a:pPr algn="just"/>
            <a:r>
              <a:rPr lang="ru-RU" sz="2000" b="1" dirty="0">
                <a:latin typeface="Times New Roman" panose="02020603050405020304" pitchFamily="18" charset="0"/>
                <a:cs typeface="Times New Roman" panose="02020603050405020304" pitchFamily="18" charset="0"/>
              </a:rPr>
              <a:t>Задачи </a:t>
            </a:r>
            <a:r>
              <a:rPr lang="ru-RU" sz="2000" b="1" dirty="0" err="1">
                <a:latin typeface="Times New Roman" panose="02020603050405020304" pitchFamily="18" charset="0"/>
                <a:cs typeface="Times New Roman" panose="02020603050405020304" pitchFamily="18" charset="0"/>
              </a:rPr>
              <a:t>коррекционно</a:t>
            </a:r>
            <a:r>
              <a:rPr lang="ru-RU" sz="2000" b="1" dirty="0">
                <a:latin typeface="Times New Roman" panose="02020603050405020304" pitchFamily="18" charset="0"/>
                <a:cs typeface="Times New Roman" panose="02020603050405020304" pitchFamily="18" charset="0"/>
              </a:rPr>
              <a:t> –развивающей работы на уровне ООО:</a:t>
            </a:r>
          </a:p>
          <a:p>
            <a:pPr marL="342900" indent="-342900" algn="just">
              <a:buFont typeface="Arial" panose="020B0604020202020204" pitchFamily="34" charset="0"/>
              <a:buChar char="•"/>
              <a:defRPr/>
            </a:pPr>
            <a:r>
              <a:rPr lang="ru-RU" sz="2000" b="1" dirty="0">
                <a:latin typeface="Times New Roman" panose="02020603050405020304" pitchFamily="18" charset="0"/>
                <a:cs typeface="Times New Roman" panose="02020603050405020304" pitchFamily="18" charset="0"/>
              </a:rPr>
              <a:t>развитие </a:t>
            </a:r>
            <a:r>
              <a:rPr lang="ru-RU" sz="2000" b="1" dirty="0" err="1">
                <a:latin typeface="Times New Roman" panose="02020603050405020304" pitchFamily="18" charset="0"/>
                <a:cs typeface="Times New Roman" panose="02020603050405020304" pitchFamily="18" charset="0"/>
              </a:rPr>
              <a:t>слухозрительной</a:t>
            </a:r>
            <a:r>
              <a:rPr lang="ru-RU" sz="2000" b="1" dirty="0">
                <a:latin typeface="Times New Roman" panose="02020603050405020304" pitchFamily="18" charset="0"/>
                <a:cs typeface="Times New Roman" panose="02020603050405020304" pitchFamily="18" charset="0"/>
              </a:rPr>
              <a:t> основы восприятия устной речи, речевого слуха;</a:t>
            </a:r>
          </a:p>
          <a:p>
            <a:pPr marL="342900" indent="-342900" algn="just">
              <a:buFont typeface="Arial" panose="020B0604020202020204" pitchFamily="34" charset="0"/>
              <a:buChar char="•"/>
              <a:defRPr/>
            </a:pPr>
            <a:r>
              <a:rPr lang="ru-RU" sz="2000" b="1" dirty="0">
                <a:latin typeface="Times New Roman" panose="02020603050405020304" pitchFamily="18" charset="0"/>
                <a:cs typeface="Times New Roman" panose="02020603050405020304" pitchFamily="18" charset="0"/>
              </a:rPr>
              <a:t>развитие внятной, членораздельной речи, достаточно </a:t>
            </a:r>
            <a:r>
              <a:rPr lang="ru-RU" sz="2000" b="1" dirty="0" err="1">
                <a:latin typeface="Times New Roman" panose="02020603050405020304" pitchFamily="18" charset="0"/>
                <a:cs typeface="Times New Roman" panose="02020603050405020304" pitchFamily="18" charset="0"/>
              </a:rPr>
              <a:t>естетственной</a:t>
            </a:r>
            <a:r>
              <a:rPr lang="ru-RU" sz="2000" b="1" dirty="0">
                <a:latin typeface="Times New Roman" panose="02020603050405020304" pitchFamily="18" charset="0"/>
                <a:cs typeface="Times New Roman" panose="02020603050405020304" pitchFamily="18" charset="0"/>
              </a:rPr>
              <a:t> по звучанию; </a:t>
            </a:r>
          </a:p>
          <a:p>
            <a:pPr marL="342900" indent="-342900" algn="just">
              <a:buFont typeface="Arial" panose="020B0604020202020204" pitchFamily="34" charset="0"/>
              <a:buChar char="•"/>
              <a:defRPr/>
            </a:pPr>
            <a:r>
              <a:rPr lang="ru-RU" sz="2000" b="1" dirty="0">
                <a:latin typeface="Times New Roman" panose="02020603050405020304" pitchFamily="18" charset="0"/>
                <a:cs typeface="Times New Roman" panose="02020603050405020304" pitchFamily="18" charset="0"/>
              </a:rPr>
              <a:t>активизация развития устной коммуникации обучающихся, речевого поведения, желания и умения вступать в устную коммуникацию, мотивов к овладению восприятием и воспроизведением устной речи.</a:t>
            </a:r>
          </a:p>
          <a:p>
            <a:pPr algn="just"/>
            <a:r>
              <a:rPr lang="ru-RU" sz="2000" b="1" dirty="0"/>
              <a:t> </a:t>
            </a:r>
          </a:p>
          <a:p>
            <a:pPr algn="just"/>
            <a:endParaRPr lang="ru-RU" sz="2000"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319012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136358" y="0"/>
            <a:ext cx="6561221" cy="1395664"/>
          </a:xfrm>
          <a:prstGeom prst="rect">
            <a:avLst/>
          </a:prstGeom>
          <a:solidFill>
            <a:srgbClr val="8B3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000" b="1" dirty="0">
                <a:solidFill>
                  <a:schemeClr val="bg1"/>
                </a:solidFill>
              </a:rPr>
              <a:t>Качественное развитие восприятия и воспроизведения устной речи у обучающихся может быть обеспечено только в условиях специально педагогически созданной слухоречевой среды, что предполагает,  в том числе:</a:t>
            </a:r>
          </a:p>
        </p:txBody>
      </p:sp>
      <p:sp>
        <p:nvSpPr>
          <p:cNvPr id="4" name="Прямоугольник 3"/>
          <p:cNvSpPr/>
          <p:nvPr/>
        </p:nvSpPr>
        <p:spPr>
          <a:xfrm>
            <a:off x="136358" y="1491916"/>
            <a:ext cx="8831179" cy="3693319"/>
          </a:xfrm>
          <a:prstGeom prst="rect">
            <a:avLst/>
          </a:prstGeom>
        </p:spPr>
        <p:txBody>
          <a:bodyPr wrap="square">
            <a:spAutoFit/>
          </a:bodyPr>
          <a:lstStyle/>
          <a:p>
            <a:pPr marL="285750" indent="-285750" algn="just">
              <a:buFont typeface="Arial" panose="020B0604020202020204" pitchFamily="34" charset="0"/>
              <a:buChar char="•"/>
              <a:defRPr/>
            </a:pPr>
            <a:r>
              <a:rPr lang="ru-RU" b="1" dirty="0">
                <a:latin typeface="Times New Roman" panose="02020603050405020304" pitchFamily="18" charset="0"/>
                <a:cs typeface="Times New Roman" panose="02020603050405020304" pitchFamily="18" charset="0"/>
              </a:rPr>
              <a:t>использование средств электроакустической коррекции слуха в ходе всего образовательно-коррекционного процесса с учетом </a:t>
            </a:r>
            <a:r>
              <a:rPr lang="ru-RU" b="1" dirty="0" err="1">
                <a:latin typeface="Times New Roman" panose="02020603050405020304" pitchFamily="18" charset="0"/>
                <a:cs typeface="Times New Roman" panose="02020603050405020304" pitchFamily="18" charset="0"/>
              </a:rPr>
              <a:t>аудиолого</a:t>
            </a:r>
            <a:r>
              <a:rPr lang="ru-RU" b="1" dirty="0">
                <a:latin typeface="Times New Roman" panose="02020603050405020304" pitchFamily="18" charset="0"/>
                <a:cs typeface="Times New Roman" panose="02020603050405020304" pitchFamily="18" charset="0"/>
              </a:rPr>
              <a:t>-педагогических рекомендаций для каждого обучающегося;</a:t>
            </a:r>
          </a:p>
          <a:p>
            <a:pPr marL="285750" indent="-285750" algn="just">
              <a:buFont typeface="Arial" panose="020B0604020202020204" pitchFamily="34" charset="0"/>
              <a:buChar char="•"/>
              <a:defRPr/>
            </a:pPr>
            <a:r>
              <a:rPr lang="ru-RU" b="1" dirty="0">
                <a:latin typeface="Times New Roman" panose="02020603050405020304" pitchFamily="18" charset="0"/>
                <a:cs typeface="Times New Roman" panose="02020603050405020304" pitchFamily="18" charset="0"/>
              </a:rPr>
              <a:t>обеспечение соотношения разных форм речи – словесной (устной, письменной, </a:t>
            </a:r>
            <a:r>
              <a:rPr lang="ru-RU" b="1" dirty="0" err="1">
                <a:latin typeface="Times New Roman" panose="02020603050405020304" pitchFamily="18" charset="0"/>
                <a:cs typeface="Times New Roman" panose="02020603050405020304" pitchFamily="18" charset="0"/>
              </a:rPr>
              <a:t>дактильной</a:t>
            </a:r>
            <a:r>
              <a:rPr lang="ru-RU" b="1" dirty="0">
                <a:latin typeface="Times New Roman" panose="02020603050405020304" pitchFamily="18" charset="0"/>
                <a:cs typeface="Times New Roman" panose="02020603050405020304" pitchFamily="18" charset="0"/>
              </a:rPr>
              <a:t>) и жестовой с учетом научно обоснованных и проверенных в многолетней практике требований современной системы образования обучающихся;</a:t>
            </a:r>
          </a:p>
          <a:p>
            <a:pPr marL="285750" indent="-285750" algn="just">
              <a:buFont typeface="Arial" panose="020B0604020202020204" pitchFamily="34" charset="0"/>
              <a:buChar char="•"/>
              <a:defRPr/>
            </a:pPr>
            <a:r>
              <a:rPr lang="ru-RU" b="1" dirty="0">
                <a:latin typeface="Times New Roman" panose="02020603050405020304" pitchFamily="18" charset="0"/>
                <a:cs typeface="Times New Roman" panose="02020603050405020304" pitchFamily="18" charset="0"/>
              </a:rPr>
              <a:t>осуществление коррекционно-развивающей работы по развитию </a:t>
            </a:r>
            <a:r>
              <a:rPr lang="ru-RU" b="1" dirty="0" err="1">
                <a:latin typeface="Times New Roman" panose="02020603050405020304" pitchFamily="18" charset="0"/>
                <a:cs typeface="Times New Roman" panose="02020603050405020304" pitchFamily="18" charset="0"/>
              </a:rPr>
              <a:t>слухозрительного</a:t>
            </a:r>
            <a:r>
              <a:rPr lang="ru-RU" b="1" dirty="0">
                <a:latin typeface="Times New Roman" panose="02020603050405020304" pitchFamily="18" charset="0"/>
                <a:cs typeface="Times New Roman" panose="02020603050405020304" pitchFamily="18" charset="0"/>
              </a:rPr>
              <a:t> восприятия устной речи, речевого слуха, произносительной стороны речи в ходе всего образовательно-коррекционного процесса при реализации принципа преемственности  в обучении:  на уроках, во внеурочное время, включая обязательный коррекционный курс «Развитие восприятия и воспроизведения устной речи».</a:t>
            </a:r>
          </a:p>
        </p:txBody>
      </p:sp>
    </p:spTree>
    <p:extLst>
      <p:ext uri="{BB962C8B-B14F-4D97-AF65-F5344CB8AC3E}">
        <p14:creationId xmlns:p14="http://schemas.microsoft.com/office/powerpoint/2010/main" val="11769303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144378" y="88231"/>
            <a:ext cx="6681537" cy="962527"/>
          </a:xfrm>
          <a:prstGeom prst="rect">
            <a:avLst/>
          </a:prstGeom>
          <a:solidFill>
            <a:srgbClr val="8B3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400" b="1" dirty="0">
                <a:solidFill>
                  <a:schemeClr val="bg1"/>
                </a:solidFill>
              </a:rPr>
              <a:t>Задачи нового коррекционного курса «Развитие </a:t>
            </a:r>
            <a:r>
              <a:rPr lang="ru-RU" sz="2400" b="1" dirty="0" err="1">
                <a:solidFill>
                  <a:schemeClr val="bg1"/>
                </a:solidFill>
              </a:rPr>
              <a:t>учебно</a:t>
            </a:r>
            <a:r>
              <a:rPr lang="ru-RU" sz="2400" b="1" dirty="0">
                <a:solidFill>
                  <a:schemeClr val="bg1"/>
                </a:solidFill>
              </a:rPr>
              <a:t> –познавательной деятельности»</a:t>
            </a:r>
          </a:p>
        </p:txBody>
      </p:sp>
      <p:sp>
        <p:nvSpPr>
          <p:cNvPr id="2" name="Прямоугольник 1"/>
          <p:cNvSpPr/>
          <p:nvPr/>
        </p:nvSpPr>
        <p:spPr>
          <a:xfrm>
            <a:off x="144377" y="1050072"/>
            <a:ext cx="8750969" cy="4093428"/>
          </a:xfrm>
          <a:prstGeom prst="rect">
            <a:avLst/>
          </a:prstGeom>
        </p:spPr>
        <p:txBody>
          <a:bodyPr wrap="square">
            <a:spAutoFit/>
          </a:bodyPr>
          <a:lstStyle/>
          <a:p>
            <a:pPr marL="342900" lvl="0" indent="-342900" algn="just">
              <a:spcAft>
                <a:spcPts val="0"/>
              </a:spcAft>
              <a:buFont typeface="Symbol" panose="05050102010706020507" pitchFamily="18" charset="2"/>
              <a:buChar char=""/>
            </a:pPr>
            <a:r>
              <a:rPr lang="ru-RU" sz="2000" b="1" dirty="0">
                <a:latin typeface="Times New Roman" panose="02020603050405020304" pitchFamily="18" charset="0"/>
                <a:cs typeface="Times New Roman" panose="02020603050405020304" pitchFamily="18" charset="0"/>
              </a:rPr>
              <a:t>выявление причин трудностей обучающихся в развитии </a:t>
            </a:r>
            <a:r>
              <a:rPr lang="ru-RU" sz="2000" b="1" dirty="0" err="1">
                <a:latin typeface="Times New Roman" panose="02020603050405020304" pitchFamily="18" charset="0"/>
                <a:cs typeface="Times New Roman" panose="02020603050405020304" pitchFamily="18" charset="0"/>
              </a:rPr>
              <a:t>учебно</a:t>
            </a:r>
            <a:r>
              <a:rPr lang="ru-RU" sz="2000" b="1" dirty="0">
                <a:latin typeface="Times New Roman" panose="02020603050405020304" pitchFamily="18" charset="0"/>
                <a:cs typeface="Times New Roman" panose="02020603050405020304" pitchFamily="18" charset="0"/>
              </a:rPr>
              <a:t> - познавательной деятельности; оказание специализированной индивидуально ориентированной </a:t>
            </a:r>
            <a:r>
              <a:rPr lang="ru-RU" sz="2000" b="1" dirty="0" err="1">
                <a:latin typeface="Times New Roman" panose="02020603050405020304" pitchFamily="18" charset="0"/>
                <a:cs typeface="Times New Roman" panose="02020603050405020304" pitchFamily="18" charset="0"/>
              </a:rPr>
              <a:t>психолого</a:t>
            </a:r>
            <a:r>
              <a:rPr lang="ru-RU" sz="2000" b="1" dirty="0">
                <a:latin typeface="Times New Roman" panose="02020603050405020304" pitchFamily="18" charset="0"/>
                <a:cs typeface="Times New Roman" panose="02020603050405020304" pitchFamily="18" charset="0"/>
              </a:rPr>
              <a:t> - педагогической помощи обучающимся с целью коррекции и развития </a:t>
            </a:r>
            <a:r>
              <a:rPr lang="ru-RU" sz="2000" b="1" dirty="0" err="1">
                <a:latin typeface="Times New Roman" panose="02020603050405020304" pitchFamily="18" charset="0"/>
                <a:cs typeface="Times New Roman" panose="02020603050405020304" pitchFamily="18" charset="0"/>
              </a:rPr>
              <a:t>учебно</a:t>
            </a:r>
            <a:r>
              <a:rPr lang="ru-RU" sz="2000" b="1" dirty="0">
                <a:latin typeface="Times New Roman" panose="02020603050405020304" pitchFamily="18" charset="0"/>
                <a:cs typeface="Times New Roman" panose="02020603050405020304" pitchFamily="18" charset="0"/>
              </a:rPr>
              <a:t> - познавательной деятельности в контексте достижения планируемых результатов учебных предметов; </a:t>
            </a:r>
          </a:p>
          <a:p>
            <a:pPr marL="342900" lvl="0" indent="-342900" algn="just">
              <a:spcAft>
                <a:spcPts val="0"/>
              </a:spcAft>
              <a:buFont typeface="Symbol" panose="05050102010706020507" pitchFamily="18" charset="2"/>
              <a:buChar char=""/>
            </a:pPr>
            <a:r>
              <a:rPr lang="ru-RU" sz="2000" b="1" dirty="0">
                <a:latin typeface="Times New Roman" panose="02020603050405020304" pitchFamily="18" charset="0"/>
                <a:cs typeface="Times New Roman" panose="02020603050405020304" pitchFamily="18" charset="0"/>
              </a:rPr>
              <a:t>осуществление пропедевтики возникновения учебных трудностей у обучающихся;</a:t>
            </a:r>
          </a:p>
          <a:p>
            <a:pPr marL="342900" lvl="0" indent="-342900" algn="just">
              <a:spcAft>
                <a:spcPts val="0"/>
              </a:spcAft>
              <a:buFont typeface="Symbol" panose="05050102010706020507" pitchFamily="18" charset="2"/>
              <a:buChar char=""/>
            </a:pPr>
            <a:r>
              <a:rPr lang="ru-RU" sz="2000" b="1" dirty="0">
                <a:latin typeface="Times New Roman" panose="02020603050405020304" pitchFamily="18" charset="0"/>
                <a:cs typeface="Times New Roman" panose="02020603050405020304" pitchFamily="18" charset="0"/>
              </a:rPr>
              <a:t>выявление у обучающихся особых способностей (одаренности) в определенных видах учебной и внеурочной деятельности, осуществление индивидуально ориентированной </a:t>
            </a:r>
            <a:r>
              <a:rPr lang="ru-RU" sz="2000" b="1" dirty="0" err="1">
                <a:latin typeface="Times New Roman" panose="02020603050405020304" pitchFamily="18" charset="0"/>
                <a:cs typeface="Times New Roman" panose="02020603050405020304" pitchFamily="18" charset="0"/>
              </a:rPr>
              <a:t>психолого</a:t>
            </a:r>
            <a:r>
              <a:rPr lang="ru-RU" sz="2000" b="1" dirty="0">
                <a:latin typeface="Times New Roman" panose="02020603050405020304" pitchFamily="18" charset="0"/>
                <a:cs typeface="Times New Roman" panose="02020603050405020304" pitchFamily="18" charset="0"/>
              </a:rPr>
              <a:t> - педагогической поддержки обучающимся в развитии </a:t>
            </a:r>
            <a:r>
              <a:rPr lang="ru-RU" sz="2000" b="1" dirty="0" err="1">
                <a:latin typeface="Times New Roman" panose="02020603050405020304" pitchFamily="18" charset="0"/>
                <a:cs typeface="Times New Roman" panose="02020603050405020304" pitchFamily="18" charset="0"/>
              </a:rPr>
              <a:t>учебно</a:t>
            </a:r>
            <a:r>
              <a:rPr lang="ru-RU" sz="2000" b="1" dirty="0">
                <a:latin typeface="Times New Roman" panose="02020603050405020304" pitchFamily="18" charset="0"/>
                <a:cs typeface="Times New Roman" panose="02020603050405020304" pitchFamily="18" charset="0"/>
              </a:rPr>
              <a:t> - познавательной деятельности.</a:t>
            </a:r>
          </a:p>
        </p:txBody>
      </p:sp>
    </p:spTree>
    <p:extLst>
      <p:ext uri="{BB962C8B-B14F-4D97-AF65-F5344CB8AC3E}">
        <p14:creationId xmlns:p14="http://schemas.microsoft.com/office/powerpoint/2010/main" val="4080953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272716" y="63483"/>
            <a:ext cx="6649451" cy="1403684"/>
          </a:xfrm>
          <a:prstGeom prst="rect">
            <a:avLst/>
          </a:prstGeom>
          <a:solidFill>
            <a:srgbClr val="8B3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400" b="1" dirty="0">
                <a:latin typeface="Times New Roman" panose="02020603050405020304" pitchFamily="18" charset="0"/>
                <a:cs typeface="Times New Roman" panose="02020603050405020304" pitchFamily="18" charset="0"/>
              </a:rPr>
              <a:t>Федеральная адаптированная основная общеобразовательная программа обучающихся с умственной отсталостью (интеллектуальными нарушениями)</a:t>
            </a:r>
            <a:endParaRPr lang="ru-RU" sz="2400" b="1" dirty="0">
              <a:solidFill>
                <a:schemeClr val="bg1"/>
              </a:solidFill>
            </a:endParaRPr>
          </a:p>
        </p:txBody>
      </p:sp>
      <p:sp>
        <p:nvSpPr>
          <p:cNvPr id="2" name="Прямоугольник 1"/>
          <p:cNvSpPr/>
          <p:nvPr/>
        </p:nvSpPr>
        <p:spPr>
          <a:xfrm>
            <a:off x="272716" y="2124894"/>
            <a:ext cx="8750969" cy="1938992"/>
          </a:xfrm>
          <a:prstGeom prst="rect">
            <a:avLst/>
          </a:prstGeom>
        </p:spPr>
        <p:txBody>
          <a:bodyPr wrap="square">
            <a:spAutoFit/>
          </a:bodyPr>
          <a:lstStyle/>
          <a:p>
            <a:pPr algn="just"/>
            <a:r>
              <a:rPr lang="ru-RU" sz="2000" b="1" dirty="0">
                <a:latin typeface="Times New Roman" panose="02020603050405020304" pitchFamily="18" charset="0"/>
                <a:cs typeface="Times New Roman" panose="02020603050405020304" pitchFamily="18" charset="0"/>
              </a:rPr>
              <a:t>Приказ Министерства просвещения РФ от 24 ноября 2022 г. № 1026 "Об утверждении федеральной адаптированной основной общеобразовательной программы обучающихся с умственной отсталостью (интеллектуальными нарушениями)»</a:t>
            </a:r>
          </a:p>
          <a:p>
            <a:pPr marL="342900" indent="-342900" algn="just">
              <a:buFont typeface="Symbol" panose="05050102010706020507" pitchFamily="18" charset="2"/>
              <a:buChar char=""/>
            </a:pPr>
            <a:endParaRPr lang="ru-RU" sz="2000" dirty="0">
              <a:latin typeface="Times New Roman" panose="02020603050405020304" pitchFamily="18" charset="0"/>
              <a:cs typeface="Times New Roman" panose="02020603050405020304" pitchFamily="18" charset="0"/>
            </a:endParaRPr>
          </a:p>
          <a:p>
            <a:pPr marL="342900" lvl="0" indent="-342900" algn="just">
              <a:spcAft>
                <a:spcPts val="0"/>
              </a:spcAft>
              <a:buFont typeface="Symbol" panose="05050102010706020507" pitchFamily="18" charset="2"/>
              <a:buChar char=""/>
            </a:pPr>
            <a:endParaRPr lang="ru-RU"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5480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80209" y="352926"/>
            <a:ext cx="6825917" cy="729027"/>
          </a:xfrm>
          <a:prstGeom prst="rect">
            <a:avLst/>
          </a:prstGeom>
          <a:solidFill>
            <a:srgbClr val="8B3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400" b="1" dirty="0" err="1">
                <a:latin typeface="Times New Roman" panose="02020603050405020304" pitchFamily="18" charset="0"/>
                <a:ea typeface="Calibri" panose="020F0502020204030204" pitchFamily="34" charset="0"/>
                <a:cs typeface="Times New Roman" panose="02020603050405020304" pitchFamily="18" charset="0"/>
              </a:rPr>
              <a:t>ФАОП</a:t>
            </a:r>
            <a:r>
              <a:rPr lang="ru-RU" sz="2400" b="1" dirty="0">
                <a:latin typeface="Times New Roman" panose="02020603050405020304" pitchFamily="18" charset="0"/>
                <a:ea typeface="Calibri" panose="020F0502020204030204" pitchFamily="34" charset="0"/>
                <a:cs typeface="Times New Roman" panose="02020603050405020304" pitchFamily="18" charset="0"/>
              </a:rPr>
              <a:t> ДО для обучающихся с </a:t>
            </a:r>
            <a:r>
              <a:rPr lang="ru-RU" sz="2400" b="1" dirty="0" err="1">
                <a:latin typeface="Times New Roman" panose="02020603050405020304" pitchFamily="18" charset="0"/>
                <a:ea typeface="Calibri" panose="020F0502020204030204" pitchFamily="34" charset="0"/>
                <a:cs typeface="Times New Roman" panose="02020603050405020304" pitchFamily="18" charset="0"/>
              </a:rPr>
              <a:t>ОВЗ</a:t>
            </a:r>
            <a:endParaRPr lang="ru-RU" b="1" dirty="0"/>
          </a:p>
        </p:txBody>
      </p:sp>
      <p:sp>
        <p:nvSpPr>
          <p:cNvPr id="3" name="Прямоугольник 2"/>
          <p:cNvSpPr/>
          <p:nvPr/>
        </p:nvSpPr>
        <p:spPr>
          <a:xfrm>
            <a:off x="80209" y="1081953"/>
            <a:ext cx="8734924" cy="3985706"/>
          </a:xfrm>
          <a:prstGeom prst="rect">
            <a:avLst/>
          </a:prstGeom>
        </p:spPr>
        <p:txBody>
          <a:bodyPr wrap="square">
            <a:spAutoFit/>
          </a:bodyPr>
          <a:lstStyle/>
          <a:p>
            <a:pPr algn="just">
              <a:lnSpc>
                <a:spcPct val="115000"/>
              </a:lnSpc>
              <a:tabLst>
                <a:tab pos="449263" algn="l"/>
                <a:tab pos="898525" algn="l"/>
              </a:tabLst>
            </a:pPr>
            <a:r>
              <a:rPr lang="ru-RU" sz="2000" b="1" dirty="0" err="1">
                <a:latin typeface="Times New Roman" panose="02020603050405020304" pitchFamily="18" charset="0"/>
                <a:cs typeface="Times New Roman" panose="02020603050405020304" pitchFamily="18" charset="0"/>
              </a:rPr>
              <a:t>ФАОП</a:t>
            </a:r>
            <a:r>
              <a:rPr lang="ru-RU" sz="2000" b="1" dirty="0">
                <a:latin typeface="Times New Roman" panose="02020603050405020304" pitchFamily="18" charset="0"/>
                <a:cs typeface="Times New Roman" panose="02020603050405020304" pitchFamily="18" charset="0"/>
              </a:rPr>
              <a:t> ДО является документом, в соответствии с которым организации, осуществляющие образовательную деятельность на уровне дошкольного образования, самостоятельно разрабатывают и утверждают адаптированные образовательные программы дошкольного образования (далее - </a:t>
            </a:r>
            <a:r>
              <a:rPr lang="ru-RU" sz="2000" b="1" dirty="0" err="1">
                <a:latin typeface="Times New Roman" panose="02020603050405020304" pitchFamily="18" charset="0"/>
                <a:cs typeface="Times New Roman" panose="02020603050405020304" pitchFamily="18" charset="0"/>
              </a:rPr>
              <a:t>АОП</a:t>
            </a:r>
            <a:r>
              <a:rPr lang="ru-RU" sz="2000" b="1" dirty="0">
                <a:latin typeface="Times New Roman" panose="02020603050405020304" pitchFamily="18" charset="0"/>
                <a:cs typeface="Times New Roman" panose="02020603050405020304" pitchFamily="18" charset="0"/>
              </a:rPr>
              <a:t> ДО) для обучающихся раннего и дошкольного возраста с </a:t>
            </a:r>
            <a:r>
              <a:rPr lang="ru-RU" sz="2000" b="1" dirty="0" err="1">
                <a:latin typeface="Times New Roman" panose="02020603050405020304" pitchFamily="18" charset="0"/>
                <a:cs typeface="Times New Roman" panose="02020603050405020304" pitchFamily="18" charset="0"/>
              </a:rPr>
              <a:t>ОВЗ</a:t>
            </a:r>
            <a:r>
              <a:rPr lang="ru-RU" sz="2000" b="1" dirty="0">
                <a:latin typeface="Times New Roman" panose="02020603050405020304" pitchFamily="18" charset="0"/>
                <a:cs typeface="Times New Roman" panose="02020603050405020304" pitchFamily="18" charset="0"/>
              </a:rPr>
              <a:t> (в том числе, с нарушениями слуха).</a:t>
            </a:r>
          </a:p>
          <a:p>
            <a:pPr algn="just">
              <a:lnSpc>
                <a:spcPct val="115000"/>
              </a:lnSpc>
              <a:tabLst>
                <a:tab pos="449263" algn="l"/>
                <a:tab pos="898525" algn="l"/>
              </a:tabLst>
            </a:pPr>
            <a:r>
              <a:rPr lang="ru-RU" sz="2000" b="1" dirty="0">
                <a:latin typeface="Times New Roman" panose="02020603050405020304" pitchFamily="18" charset="0"/>
                <a:cs typeface="Times New Roman" panose="02020603050405020304" pitchFamily="18" charset="0"/>
              </a:rPr>
              <a:t>Содержание и планируемые результаты (целевые ориентиры), разработанных Организациями </a:t>
            </a:r>
            <a:r>
              <a:rPr lang="ru-RU" sz="2000" b="1" dirty="0" err="1">
                <a:latin typeface="Times New Roman" panose="02020603050405020304" pitchFamily="18" charset="0"/>
                <a:cs typeface="Times New Roman" panose="02020603050405020304" pitchFamily="18" charset="0"/>
              </a:rPr>
              <a:t>АОП</a:t>
            </a:r>
            <a:r>
              <a:rPr lang="ru-RU" sz="2000" b="1" dirty="0">
                <a:latin typeface="Times New Roman" panose="02020603050405020304" pitchFamily="18" charset="0"/>
                <a:cs typeface="Times New Roman" panose="02020603050405020304" pitchFamily="18" charset="0"/>
              </a:rPr>
              <a:t> ДО для обучающихся раннего и дошкольного возраста, должны быть не ниже соответствующих содержания и планируемых результатов Программы.</a:t>
            </a:r>
          </a:p>
          <a:p>
            <a:pPr algn="just">
              <a:lnSpc>
                <a:spcPct val="115000"/>
              </a:lnSpc>
              <a:spcAft>
                <a:spcPts val="0"/>
              </a:spcAft>
              <a:tabLst>
                <a:tab pos="449263" algn="l"/>
                <a:tab pos="898525" algn="l"/>
              </a:tabLst>
            </a:pPr>
            <a:endParaRPr lang="ru-RU" sz="2000"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576186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272716" y="63483"/>
            <a:ext cx="6649451" cy="1403684"/>
          </a:xfrm>
          <a:prstGeom prst="rect">
            <a:avLst/>
          </a:prstGeom>
          <a:solidFill>
            <a:srgbClr val="8B3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400" b="1" dirty="0" err="1">
                <a:latin typeface="Times New Roman" panose="02020603050405020304" pitchFamily="18" charset="0"/>
                <a:cs typeface="Times New Roman" panose="02020603050405020304" pitchFamily="18" charset="0"/>
              </a:rPr>
              <a:t>ФАООП</a:t>
            </a:r>
            <a:r>
              <a:rPr lang="ru-RU" sz="2400" b="1" dirty="0">
                <a:latin typeface="Times New Roman" panose="02020603050405020304" pitchFamily="18" charset="0"/>
                <a:cs typeface="Times New Roman" panose="02020603050405020304" pitchFamily="18" charset="0"/>
              </a:rPr>
              <a:t> обучающихся с умственной отсталостью (интеллектуальными нарушениями) (вариант 1)</a:t>
            </a:r>
            <a:endParaRPr lang="ru-RU" sz="2400" b="1" dirty="0">
              <a:solidFill>
                <a:schemeClr val="bg1"/>
              </a:solidFill>
            </a:endParaRPr>
          </a:p>
        </p:txBody>
      </p:sp>
      <p:sp>
        <p:nvSpPr>
          <p:cNvPr id="2" name="Прямоугольник 1"/>
          <p:cNvSpPr/>
          <p:nvPr/>
        </p:nvSpPr>
        <p:spPr>
          <a:xfrm>
            <a:off x="120316" y="2044683"/>
            <a:ext cx="8903369" cy="2000548"/>
          </a:xfrm>
          <a:prstGeom prst="rect">
            <a:avLst/>
          </a:prstGeom>
        </p:spPr>
        <p:txBody>
          <a:bodyPr wrap="square">
            <a:spAutoFit/>
          </a:bodyPr>
          <a:lstStyle/>
          <a:p>
            <a:pPr algn="just"/>
            <a:r>
              <a:rPr lang="ru-RU" sz="2000" b="1" dirty="0" err="1">
                <a:latin typeface="Times New Roman" panose="02020603050405020304" pitchFamily="18" charset="0"/>
                <a:cs typeface="Times New Roman" panose="02020603050405020304" pitchFamily="18" charset="0"/>
              </a:rPr>
              <a:t>ФАООП</a:t>
            </a:r>
            <a:r>
              <a:rPr lang="ru-RU" sz="2000" b="1" dirty="0">
                <a:latin typeface="Times New Roman" panose="02020603050405020304" pitchFamily="18" charset="0"/>
                <a:cs typeface="Times New Roman" panose="02020603050405020304" pitchFamily="18" charset="0"/>
              </a:rPr>
              <a:t> обучающихся с умственной отсталостью (вариант 1) адресована обучающимся с легкой умственной отсталостью (интеллектуальными нарушениями), в том числе глухим, слабослышащим и позднооглохшим, слепым, слабовидящим, с нарушениями опорно-двигательного аппарата, с расстройствами аутистического спектра.</a:t>
            </a:r>
          </a:p>
          <a:p>
            <a:pPr marL="342900" lvl="0" indent="-342900" algn="just">
              <a:spcAft>
                <a:spcPts val="0"/>
              </a:spcAft>
              <a:buFont typeface="Symbol" panose="05050102010706020507" pitchFamily="18" charset="2"/>
              <a:buChar char=""/>
            </a:pPr>
            <a:endParaRPr lang="ru-RU"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41799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272716" y="63483"/>
            <a:ext cx="6649451" cy="1403684"/>
          </a:xfrm>
          <a:prstGeom prst="rect">
            <a:avLst/>
          </a:prstGeom>
          <a:solidFill>
            <a:srgbClr val="8B3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400" b="1" dirty="0" err="1">
                <a:latin typeface="Times New Roman" panose="02020603050405020304" pitchFamily="18" charset="0"/>
                <a:cs typeface="Times New Roman" panose="02020603050405020304" pitchFamily="18" charset="0"/>
              </a:rPr>
              <a:t>ФАООП</a:t>
            </a:r>
            <a:r>
              <a:rPr lang="ru-RU" sz="2400" b="1" dirty="0">
                <a:latin typeface="Times New Roman" panose="02020603050405020304" pitchFamily="18" charset="0"/>
                <a:cs typeface="Times New Roman" panose="02020603050405020304" pitchFamily="18" charset="0"/>
              </a:rPr>
              <a:t> обучающихся с умственной отсталостью (интеллектуальными нарушениями) (вариант 1)</a:t>
            </a:r>
            <a:endParaRPr lang="ru-RU" sz="2400" b="1" dirty="0">
              <a:solidFill>
                <a:schemeClr val="bg1"/>
              </a:solidFill>
            </a:endParaRPr>
          </a:p>
        </p:txBody>
      </p:sp>
      <p:sp>
        <p:nvSpPr>
          <p:cNvPr id="2" name="Прямоугольник 1"/>
          <p:cNvSpPr/>
          <p:nvPr/>
        </p:nvSpPr>
        <p:spPr>
          <a:xfrm>
            <a:off x="136358" y="1571441"/>
            <a:ext cx="8871287" cy="3785652"/>
          </a:xfrm>
          <a:prstGeom prst="rect">
            <a:avLst/>
          </a:prstGeom>
        </p:spPr>
        <p:txBody>
          <a:bodyPr wrap="square">
            <a:spAutoFit/>
          </a:bodyPr>
          <a:lstStyle/>
          <a:p>
            <a:pPr algn="just"/>
            <a:r>
              <a:rPr lang="ru-RU" sz="2000" b="1" dirty="0" err="1">
                <a:latin typeface="Times New Roman" panose="02020603050405020304" pitchFamily="18" charset="0"/>
                <a:cs typeface="Times New Roman" panose="02020603050405020304" pitchFamily="18" charset="0"/>
              </a:rPr>
              <a:t>ФАООП</a:t>
            </a:r>
            <a:r>
              <a:rPr lang="ru-RU" sz="2000" b="1" dirty="0">
                <a:latin typeface="Times New Roman" panose="02020603050405020304" pitchFamily="18" charset="0"/>
                <a:cs typeface="Times New Roman" panose="02020603050405020304" pitchFamily="18" charset="0"/>
              </a:rPr>
              <a:t> обучающихся с умственной отсталостью (интеллектуальными нарушениями) (вариант 1) включает, в том числе:</a:t>
            </a:r>
          </a:p>
          <a:p>
            <a:pPr marL="342900" indent="-342900" algn="just">
              <a:buFont typeface="Symbol" panose="05050102010706020507" pitchFamily="18" charset="2"/>
              <a:buChar char=""/>
            </a:pPr>
            <a:r>
              <a:rPr lang="ru-RU" sz="2000" b="1" dirty="0">
                <a:latin typeface="Times New Roman" panose="02020603050405020304" pitchFamily="18" charset="0"/>
                <a:cs typeface="Times New Roman" panose="02020603050405020304" pitchFamily="18" charset="0"/>
              </a:rPr>
              <a:t>Недельный учебный план </a:t>
            </a:r>
            <a:r>
              <a:rPr lang="ru-RU" sz="2000" b="1" dirty="0" err="1">
                <a:latin typeface="Times New Roman" panose="02020603050405020304" pitchFamily="18" charset="0"/>
                <a:cs typeface="Times New Roman" panose="02020603050405020304" pitchFamily="18" charset="0"/>
              </a:rPr>
              <a:t>ФАООП</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УО</a:t>
            </a:r>
            <a:r>
              <a:rPr lang="ru-RU" sz="2000" b="1" dirty="0">
                <a:latin typeface="Times New Roman" panose="02020603050405020304" pitchFamily="18" charset="0"/>
                <a:cs typeface="Times New Roman" panose="02020603050405020304" pitchFamily="18" charset="0"/>
              </a:rPr>
              <a:t> (вариант 1) глухих обучающихся V-</a:t>
            </a:r>
            <a:r>
              <a:rPr lang="ru-RU" sz="2000" b="1" dirty="0" err="1">
                <a:latin typeface="Times New Roman" panose="02020603050405020304" pitchFamily="18" charset="0"/>
                <a:cs typeface="Times New Roman" panose="02020603050405020304" pitchFamily="18" charset="0"/>
              </a:rPr>
              <a:t>IX</a:t>
            </a:r>
            <a:r>
              <a:rPr lang="ru-RU" sz="2000" b="1" dirty="0">
                <a:latin typeface="Times New Roman" panose="02020603050405020304" pitchFamily="18" charset="0"/>
                <a:cs typeface="Times New Roman" panose="02020603050405020304" pitchFamily="18" charset="0"/>
              </a:rPr>
              <a:t> классов.</a:t>
            </a:r>
          </a:p>
          <a:p>
            <a:pPr marL="342900" indent="-342900" algn="just">
              <a:buFont typeface="Symbol" panose="05050102010706020507" pitchFamily="18" charset="2"/>
              <a:buChar char=""/>
            </a:pPr>
            <a:r>
              <a:rPr lang="ru-RU" sz="2000" b="1" dirty="0">
                <a:latin typeface="Times New Roman" panose="02020603050405020304" pitchFamily="18" charset="0"/>
                <a:cs typeface="Times New Roman" panose="02020603050405020304" pitchFamily="18" charset="0"/>
              </a:rPr>
              <a:t>Недельный учебный план </a:t>
            </a:r>
            <a:r>
              <a:rPr lang="ru-RU" sz="2000" b="1" dirty="0" err="1">
                <a:latin typeface="Times New Roman" panose="02020603050405020304" pitchFamily="18" charset="0"/>
                <a:cs typeface="Times New Roman" panose="02020603050405020304" pitchFamily="18" charset="0"/>
              </a:rPr>
              <a:t>ФАООП</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УО</a:t>
            </a:r>
            <a:r>
              <a:rPr lang="ru-RU" sz="2000" b="1" dirty="0">
                <a:latin typeface="Times New Roman" panose="02020603050405020304" pitchFamily="18" charset="0"/>
                <a:cs typeface="Times New Roman" panose="02020603050405020304" pitchFamily="18" charset="0"/>
              </a:rPr>
              <a:t> (вариант 1) глухих обучающихся Х-</a:t>
            </a:r>
            <a:r>
              <a:rPr lang="ru-RU" sz="2000" b="1" dirty="0" err="1">
                <a:latin typeface="Times New Roman" panose="02020603050405020304" pitchFamily="18" charset="0"/>
                <a:cs typeface="Times New Roman" panose="02020603050405020304" pitchFamily="18" charset="0"/>
              </a:rPr>
              <a:t>ХII</a:t>
            </a:r>
            <a:r>
              <a:rPr lang="ru-RU" sz="2000" b="1" dirty="0">
                <a:latin typeface="Times New Roman" panose="02020603050405020304" pitchFamily="18" charset="0"/>
                <a:cs typeface="Times New Roman" panose="02020603050405020304" pitchFamily="18" charset="0"/>
              </a:rPr>
              <a:t> классов.</a:t>
            </a:r>
          </a:p>
          <a:p>
            <a:pPr marL="342900" indent="-342900" algn="just">
              <a:buFont typeface="Symbol" panose="05050102010706020507" pitchFamily="18" charset="2"/>
              <a:buChar char=""/>
            </a:pPr>
            <a:r>
              <a:rPr lang="ru-RU" sz="2000" b="1" dirty="0">
                <a:latin typeface="Times New Roman" panose="02020603050405020304" pitchFamily="18" charset="0"/>
                <a:cs typeface="Times New Roman" panose="02020603050405020304" pitchFamily="18" charset="0"/>
              </a:rPr>
              <a:t>Недельный учебный план </a:t>
            </a:r>
            <a:r>
              <a:rPr lang="ru-RU" sz="2000" b="1" dirty="0" err="1">
                <a:latin typeface="Times New Roman" panose="02020603050405020304" pitchFamily="18" charset="0"/>
                <a:cs typeface="Times New Roman" panose="02020603050405020304" pitchFamily="18" charset="0"/>
              </a:rPr>
              <a:t>ФАООП</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УО</a:t>
            </a:r>
            <a:r>
              <a:rPr lang="ru-RU" sz="2000" b="1" dirty="0">
                <a:latin typeface="Times New Roman" panose="02020603050405020304" pitchFamily="18" charset="0"/>
                <a:cs typeface="Times New Roman" panose="02020603050405020304" pitchFamily="18" charset="0"/>
              </a:rPr>
              <a:t> (вариант 1) слабослышащих, позднооглохших обучающихся V-</a:t>
            </a:r>
            <a:r>
              <a:rPr lang="ru-RU" sz="2000" b="1" dirty="0" err="1">
                <a:latin typeface="Times New Roman" panose="02020603050405020304" pitchFamily="18" charset="0"/>
                <a:cs typeface="Times New Roman" panose="02020603050405020304" pitchFamily="18" charset="0"/>
              </a:rPr>
              <a:t>IX</a:t>
            </a:r>
            <a:r>
              <a:rPr lang="ru-RU" sz="2000" b="1" dirty="0">
                <a:latin typeface="Times New Roman" panose="02020603050405020304" pitchFamily="18" charset="0"/>
                <a:cs typeface="Times New Roman" panose="02020603050405020304" pitchFamily="18" charset="0"/>
              </a:rPr>
              <a:t> классов.</a:t>
            </a:r>
          </a:p>
          <a:p>
            <a:pPr marL="342900" indent="-342900" algn="just">
              <a:buFont typeface="Symbol" panose="05050102010706020507" pitchFamily="18" charset="2"/>
              <a:buChar char=""/>
            </a:pPr>
            <a:r>
              <a:rPr lang="ru-RU" sz="2000" b="1" dirty="0">
                <a:latin typeface="Times New Roman" panose="02020603050405020304" pitchFamily="18" charset="0"/>
                <a:cs typeface="Times New Roman" panose="02020603050405020304" pitchFamily="18" charset="0"/>
              </a:rPr>
              <a:t>Недельный учебный план </a:t>
            </a:r>
            <a:r>
              <a:rPr lang="ru-RU" sz="2000" b="1" dirty="0" err="1">
                <a:latin typeface="Times New Roman" panose="02020603050405020304" pitchFamily="18" charset="0"/>
                <a:cs typeface="Times New Roman" panose="02020603050405020304" pitchFamily="18" charset="0"/>
              </a:rPr>
              <a:t>ФАООП</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УО</a:t>
            </a:r>
            <a:r>
              <a:rPr lang="ru-RU" sz="2000" b="1" dirty="0">
                <a:latin typeface="Times New Roman" panose="02020603050405020304" pitchFamily="18" charset="0"/>
                <a:cs typeface="Times New Roman" panose="02020603050405020304" pitchFamily="18" charset="0"/>
              </a:rPr>
              <a:t> (вариант 1) слабослышащих, позднооглохших обучающихся Х-</a:t>
            </a:r>
            <a:r>
              <a:rPr lang="ru-RU" sz="2000" b="1" dirty="0" err="1">
                <a:latin typeface="Times New Roman" panose="02020603050405020304" pitchFamily="18" charset="0"/>
                <a:cs typeface="Times New Roman" panose="02020603050405020304" pitchFamily="18" charset="0"/>
              </a:rPr>
              <a:t>ХII</a:t>
            </a:r>
            <a:r>
              <a:rPr lang="ru-RU" sz="2000" b="1" dirty="0">
                <a:latin typeface="Times New Roman" panose="02020603050405020304" pitchFamily="18" charset="0"/>
                <a:cs typeface="Times New Roman" panose="02020603050405020304" pitchFamily="18" charset="0"/>
              </a:rPr>
              <a:t> классов.</a:t>
            </a:r>
          </a:p>
          <a:p>
            <a:pPr algn="just"/>
            <a:endParaRPr lang="ru-RU" sz="2000" b="1" dirty="0">
              <a:latin typeface="Times New Roman" panose="02020603050405020304" pitchFamily="18" charset="0"/>
              <a:cs typeface="Times New Roman" panose="02020603050405020304" pitchFamily="18" charset="0"/>
            </a:endParaRPr>
          </a:p>
          <a:p>
            <a:pPr marL="342900" lvl="0" indent="-342900" algn="just">
              <a:spcAft>
                <a:spcPts val="0"/>
              </a:spcAft>
              <a:buFont typeface="Symbol" panose="05050102010706020507" pitchFamily="18" charset="2"/>
              <a:buChar char=""/>
            </a:pPr>
            <a:endParaRPr lang="ru-RU"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73777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120317" y="63483"/>
            <a:ext cx="6769767" cy="1099570"/>
          </a:xfrm>
          <a:prstGeom prst="rect">
            <a:avLst/>
          </a:prstGeom>
          <a:solidFill>
            <a:srgbClr val="8B3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400" b="1" dirty="0" err="1">
                <a:latin typeface="Times New Roman" panose="02020603050405020304" pitchFamily="18" charset="0"/>
                <a:cs typeface="Times New Roman" panose="02020603050405020304" pitchFamily="18" charset="0"/>
              </a:rPr>
              <a:t>ФАООП</a:t>
            </a:r>
            <a:r>
              <a:rPr lang="ru-RU" sz="2400" b="1" dirty="0">
                <a:latin typeface="Times New Roman" panose="02020603050405020304" pitchFamily="18" charset="0"/>
                <a:cs typeface="Times New Roman" panose="02020603050405020304" pitchFamily="18" charset="0"/>
              </a:rPr>
              <a:t> обучающихся с умственной отсталостью (интеллектуальными нарушениями) (вариант 1)</a:t>
            </a:r>
            <a:endParaRPr lang="ru-RU" sz="2400" b="1" dirty="0">
              <a:solidFill>
                <a:schemeClr val="bg1"/>
              </a:solidFill>
            </a:endParaRPr>
          </a:p>
        </p:txBody>
      </p:sp>
      <p:sp>
        <p:nvSpPr>
          <p:cNvPr id="3" name="Прямоугольник 2"/>
          <p:cNvSpPr/>
          <p:nvPr/>
        </p:nvSpPr>
        <p:spPr>
          <a:xfrm>
            <a:off x="120317" y="1307432"/>
            <a:ext cx="8855240" cy="3724096"/>
          </a:xfrm>
          <a:prstGeom prst="rect">
            <a:avLst/>
          </a:prstGeom>
        </p:spPr>
        <p:txBody>
          <a:bodyPr wrap="square">
            <a:spAutoFit/>
          </a:bodyPr>
          <a:lstStyle/>
          <a:p>
            <a:pPr algn="just"/>
            <a:r>
              <a:rPr lang="ru-RU" b="1" dirty="0">
                <a:latin typeface="Times New Roman" panose="02020603050405020304" pitchFamily="18" charset="0"/>
                <a:cs typeface="Times New Roman" panose="02020603050405020304" pitchFamily="18" charset="0"/>
              </a:rPr>
              <a:t>Учебные планы ( слайд 1):</a:t>
            </a:r>
          </a:p>
          <a:p>
            <a:pPr marL="285750" indent="-285750" algn="just">
              <a:buFont typeface="Wingdings" panose="05000000000000000000" pitchFamily="2" charset="2"/>
              <a:buChar char="Ø"/>
            </a:pPr>
            <a:r>
              <a:rPr lang="ru-RU" b="1" dirty="0">
                <a:latin typeface="Times New Roman" panose="02020603050405020304" pitchFamily="18" charset="0"/>
                <a:cs typeface="Times New Roman" panose="02020603050405020304" pitchFamily="18" charset="0"/>
              </a:rPr>
              <a:t>Обязательная часть определяет состав учебных предметов обязательных предметных областей, которые должны быть реализованы во всех имеющих государственную аккредитацию образовательных организациях, реализующих </a:t>
            </a:r>
            <a:r>
              <a:rPr lang="ru-RU" b="1" dirty="0" err="1">
                <a:latin typeface="Times New Roman" panose="02020603050405020304" pitchFamily="18" charset="0"/>
                <a:cs typeface="Times New Roman" panose="02020603050405020304" pitchFamily="18" charset="0"/>
              </a:rPr>
              <a:t>АООП</a:t>
            </a:r>
            <a:r>
              <a:rPr lang="ru-RU" b="1" dirty="0">
                <a:latin typeface="Times New Roman" panose="02020603050405020304" pitchFamily="18" charset="0"/>
                <a:cs typeface="Times New Roman" panose="02020603050405020304" pitchFamily="18" charset="0"/>
              </a:rPr>
              <a:t>, и учебное время, отводимое на их изучение по классам.</a:t>
            </a:r>
          </a:p>
          <a:p>
            <a:pPr algn="just"/>
            <a:r>
              <a:rPr lang="ru-RU" b="1" dirty="0">
                <a:latin typeface="Times New Roman" panose="02020603050405020304" pitchFamily="18" charset="0"/>
                <a:cs typeface="Times New Roman" panose="02020603050405020304" pitchFamily="18" charset="0"/>
              </a:rPr>
              <a:t>Обязательная часть представлена 7 предметными областями - Язык и речевая практика, Математика, Человек и общество, Естествознание, Искусство, Технология, Физическая культура, включающими 14 предметов.</a:t>
            </a:r>
          </a:p>
          <a:p>
            <a:pPr marL="285750" indent="-285750" algn="just">
              <a:buFont typeface="Wingdings" panose="05000000000000000000" pitchFamily="2" charset="2"/>
              <a:buChar char="Ø"/>
            </a:pPr>
            <a:r>
              <a:rPr lang="ru-RU" b="1" dirty="0">
                <a:latin typeface="Times New Roman" panose="02020603050405020304" pitchFamily="18" charset="0"/>
                <a:cs typeface="Times New Roman" panose="02020603050405020304" pitchFamily="18" charset="0"/>
              </a:rPr>
              <a:t>Часть учебного плана, формируемая участниками образовательных отношений, обеспечивает реализацию особых (специфических) образовательных потребностей, характерных для каждой группы обучающихся, а также индивидуальных потребностей каждого обучающегося.</a:t>
            </a:r>
          </a:p>
          <a:p>
            <a:pPr marL="342900" indent="-342900" algn="just">
              <a:buFont typeface="Wingdings" panose="05000000000000000000" pitchFamily="2" charset="2"/>
              <a:buChar char="Ø"/>
            </a:pPr>
            <a:endParaRPr lang="ru-RU"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7297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152401" y="119630"/>
            <a:ext cx="6737683" cy="1091548"/>
          </a:xfrm>
          <a:prstGeom prst="rect">
            <a:avLst/>
          </a:prstGeom>
          <a:solidFill>
            <a:srgbClr val="8B3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400" b="1" dirty="0" err="1">
                <a:latin typeface="Times New Roman" panose="02020603050405020304" pitchFamily="18" charset="0"/>
                <a:cs typeface="Times New Roman" panose="02020603050405020304" pitchFamily="18" charset="0"/>
              </a:rPr>
              <a:t>ФАООП</a:t>
            </a:r>
            <a:r>
              <a:rPr lang="ru-RU" sz="2400" b="1" dirty="0">
                <a:latin typeface="Times New Roman" panose="02020603050405020304" pitchFamily="18" charset="0"/>
                <a:cs typeface="Times New Roman" panose="02020603050405020304" pitchFamily="18" charset="0"/>
              </a:rPr>
              <a:t> обучающихся с умственной отсталостью (интеллектуальными нарушениями) (вариант 1)</a:t>
            </a:r>
            <a:endParaRPr lang="ru-RU" sz="2400" b="1" dirty="0">
              <a:solidFill>
                <a:schemeClr val="bg1"/>
              </a:solidFill>
            </a:endParaRPr>
          </a:p>
        </p:txBody>
      </p:sp>
      <p:sp>
        <p:nvSpPr>
          <p:cNvPr id="3" name="Прямоугольник 2"/>
          <p:cNvSpPr/>
          <p:nvPr/>
        </p:nvSpPr>
        <p:spPr>
          <a:xfrm>
            <a:off x="152401" y="1211178"/>
            <a:ext cx="8807116" cy="3539430"/>
          </a:xfrm>
          <a:prstGeom prst="rect">
            <a:avLst/>
          </a:prstGeom>
        </p:spPr>
        <p:txBody>
          <a:bodyPr wrap="square">
            <a:spAutoFit/>
          </a:bodyPr>
          <a:lstStyle/>
          <a:p>
            <a:pPr algn="just"/>
            <a:r>
              <a:rPr lang="ru-RU" sz="2000" b="1" dirty="0">
                <a:latin typeface="Times New Roman" panose="02020603050405020304" pitchFamily="18" charset="0"/>
                <a:cs typeface="Times New Roman" panose="02020603050405020304" pitchFamily="18" charset="0"/>
              </a:rPr>
              <a:t>Учебные планы ( слайд 2):</a:t>
            </a:r>
          </a:p>
          <a:p>
            <a:pPr algn="just"/>
            <a:r>
              <a:rPr lang="ru-RU" sz="2000" b="1" dirty="0">
                <a:latin typeface="Times New Roman" panose="02020603050405020304" pitchFamily="18" charset="0"/>
                <a:cs typeface="Times New Roman" panose="02020603050405020304" pitchFamily="18" charset="0"/>
              </a:rPr>
              <a:t>Внеурочная деятельность включает коррекционные курсы и занятия по различным направлениям внеурочной деятельности: </a:t>
            </a:r>
          </a:p>
          <a:p>
            <a:pPr marL="285750" indent="-285750" algn="just">
              <a:buFont typeface="Arial" panose="020B0604020202020204" pitchFamily="34" charset="0"/>
              <a:buChar char="•"/>
            </a:pPr>
            <a:r>
              <a:rPr lang="ru-RU" b="1" dirty="0">
                <a:latin typeface="Times New Roman" panose="02020603050405020304" pitchFamily="18" charset="0"/>
                <a:cs typeface="Times New Roman" panose="02020603050405020304" pitchFamily="18" charset="0"/>
              </a:rPr>
              <a:t>Содержание коррекционно-развивающей области учебного плана представлено обязательными коррекционными курсами (коррекционно-развивающими занятиями): «Развитие восприятия и воспроизведения устной речи» и «Развитие </a:t>
            </a:r>
            <a:r>
              <a:rPr lang="ru-RU" b="1" dirty="0" err="1">
                <a:latin typeface="Times New Roman" panose="02020603050405020304" pitchFamily="18" charset="0"/>
                <a:cs typeface="Times New Roman" panose="02020603050405020304" pitchFamily="18" charset="0"/>
              </a:rPr>
              <a:t>учебно</a:t>
            </a:r>
            <a:r>
              <a:rPr lang="ru-RU" b="1" dirty="0">
                <a:latin typeface="Times New Roman" panose="02020603050405020304" pitchFamily="18" charset="0"/>
                <a:cs typeface="Times New Roman" panose="02020603050405020304" pitchFamily="18" charset="0"/>
              </a:rPr>
              <a:t>–познавательной деятельности» .</a:t>
            </a:r>
          </a:p>
          <a:p>
            <a:pPr marL="285750" indent="-285750" algn="just">
              <a:buFont typeface="Arial" panose="020B0604020202020204" pitchFamily="34" charset="0"/>
              <a:buChar char="•"/>
            </a:pPr>
            <a:r>
              <a:rPr lang="ru-RU" b="1" dirty="0">
                <a:latin typeface="Times New Roman" panose="02020603050405020304" pitchFamily="18" charset="0"/>
                <a:cs typeface="Times New Roman" panose="02020603050405020304" pitchFamily="18" charset="0"/>
              </a:rPr>
              <a:t>Организация занятий по направлениям внеурочной деятельности является неотъемлемой частью образовательного процесса в общеобразовательной организации. Образовательные организации предоставляют обучающимся возможность выбора широкого спектра занятий, направленных на их развитие.</a:t>
            </a:r>
          </a:p>
          <a:p>
            <a:pPr marL="342900" indent="-342900" algn="just">
              <a:buFont typeface="Wingdings" panose="05000000000000000000" pitchFamily="2" charset="2"/>
              <a:buChar char="Ø"/>
            </a:pPr>
            <a:endParaRPr lang="ru-RU"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69940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96253" y="63483"/>
            <a:ext cx="6793831" cy="1115612"/>
          </a:xfrm>
          <a:prstGeom prst="rect">
            <a:avLst/>
          </a:prstGeom>
          <a:solidFill>
            <a:srgbClr val="8B3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400" b="1" dirty="0" err="1">
                <a:latin typeface="Times New Roman" panose="02020603050405020304" pitchFamily="18" charset="0"/>
                <a:cs typeface="Times New Roman" panose="02020603050405020304" pitchFamily="18" charset="0"/>
              </a:rPr>
              <a:t>ФАООП</a:t>
            </a:r>
            <a:r>
              <a:rPr lang="ru-RU" sz="2400" b="1" dirty="0">
                <a:latin typeface="Times New Roman" panose="02020603050405020304" pitchFamily="18" charset="0"/>
                <a:cs typeface="Times New Roman" panose="02020603050405020304" pitchFamily="18" charset="0"/>
              </a:rPr>
              <a:t> обучающихся с умственной отсталостью (интеллектуальными нарушениями) (вариант 2)</a:t>
            </a:r>
            <a:endParaRPr lang="ru-RU" sz="2400" b="1" dirty="0">
              <a:solidFill>
                <a:schemeClr val="bg1"/>
              </a:solidFill>
            </a:endParaRPr>
          </a:p>
        </p:txBody>
      </p:sp>
      <p:sp>
        <p:nvSpPr>
          <p:cNvPr id="3" name="Прямоугольник 2"/>
          <p:cNvSpPr/>
          <p:nvPr/>
        </p:nvSpPr>
        <p:spPr>
          <a:xfrm>
            <a:off x="96253" y="1323474"/>
            <a:ext cx="8871284" cy="3477875"/>
          </a:xfrm>
          <a:prstGeom prst="rect">
            <a:avLst/>
          </a:prstGeom>
        </p:spPr>
        <p:txBody>
          <a:bodyPr wrap="square">
            <a:spAutoFit/>
          </a:bodyPr>
          <a:lstStyle/>
          <a:p>
            <a:pPr marL="342900" indent="-342900" algn="just">
              <a:buFont typeface="Wingdings" panose="05000000000000000000" pitchFamily="2" charset="2"/>
              <a:buChar char="Ø"/>
            </a:pPr>
            <a:r>
              <a:rPr lang="ru-RU" sz="2000" b="1" dirty="0" err="1">
                <a:latin typeface="Times New Roman" panose="02020603050405020304" pitchFamily="18" charset="0"/>
                <a:cs typeface="Times New Roman" panose="02020603050405020304" pitchFamily="18" charset="0"/>
              </a:rPr>
              <a:t>ФАООП</a:t>
            </a:r>
            <a:r>
              <a:rPr lang="ru-RU" sz="2000" b="1" dirty="0">
                <a:latin typeface="Times New Roman" panose="02020603050405020304" pitchFamily="18" charset="0"/>
                <a:cs typeface="Times New Roman" panose="02020603050405020304" pitchFamily="18" charset="0"/>
              </a:rPr>
              <a:t> обучающихся с умственной отсталостью (вариант 2) адресован обучающимся с умственной отсталостью в умеренной, тяжелой или глубокой степени, с тяжелыми и множественными нарушениями развития (далее - </a:t>
            </a:r>
            <a:r>
              <a:rPr lang="ru-RU" sz="2000" b="1" dirty="0" err="1">
                <a:latin typeface="Times New Roman" panose="02020603050405020304" pitchFamily="18" charset="0"/>
                <a:cs typeface="Times New Roman" panose="02020603050405020304" pitchFamily="18" charset="0"/>
              </a:rPr>
              <a:t>ТМНР</a:t>
            </a:r>
            <a:r>
              <a:rPr lang="ru-RU" sz="2000" b="1" dirty="0">
                <a:latin typeface="Times New Roman" panose="02020603050405020304" pitchFamily="18" charset="0"/>
                <a:cs typeface="Times New Roman" panose="02020603050405020304" pitchFamily="18" charset="0"/>
              </a:rPr>
              <a:t>), интеллектуальное развитие которых не позволяет освоить </a:t>
            </a:r>
            <a:r>
              <a:rPr lang="ru-RU" sz="2000" b="1" dirty="0" err="1">
                <a:latin typeface="Times New Roman" panose="02020603050405020304" pitchFamily="18" charset="0"/>
                <a:cs typeface="Times New Roman" panose="02020603050405020304" pitchFamily="18" charset="0"/>
              </a:rPr>
              <a:t>ФАООП</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УО</a:t>
            </a:r>
            <a:r>
              <a:rPr lang="ru-RU" sz="2000" b="1" dirty="0">
                <a:latin typeface="Times New Roman" panose="02020603050405020304" pitchFamily="18" charset="0"/>
                <a:cs typeface="Times New Roman" panose="02020603050405020304" pitchFamily="18" charset="0"/>
              </a:rPr>
              <a:t> (вариант 1), либо они испытывает существенные трудности в ее освоении.</a:t>
            </a:r>
          </a:p>
          <a:p>
            <a:pPr marL="342900" indent="-342900" algn="just">
              <a:buFont typeface="Wingdings" panose="05000000000000000000" pitchFamily="2" charset="2"/>
              <a:buChar char="Ø"/>
            </a:pPr>
            <a:r>
              <a:rPr lang="ru-RU" sz="2000" b="1" dirty="0">
                <a:latin typeface="Times New Roman" panose="02020603050405020304" pitchFamily="18" charset="0"/>
                <a:cs typeface="Times New Roman" panose="02020603050405020304" pitchFamily="18" charset="0"/>
              </a:rPr>
              <a:t>На основе </a:t>
            </a:r>
            <a:r>
              <a:rPr lang="ru-RU" sz="2000" b="1" dirty="0" err="1">
                <a:latin typeface="Times New Roman" panose="02020603050405020304" pitchFamily="18" charset="0"/>
                <a:cs typeface="Times New Roman" panose="02020603050405020304" pitchFamily="18" charset="0"/>
              </a:rPr>
              <a:t>ФАООП</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УО</a:t>
            </a:r>
            <a:r>
              <a:rPr lang="ru-RU" sz="2000" b="1" dirty="0">
                <a:latin typeface="Times New Roman" panose="02020603050405020304" pitchFamily="18" charset="0"/>
                <a:cs typeface="Times New Roman" panose="02020603050405020304" pitchFamily="18" charset="0"/>
              </a:rPr>
              <a:t> (вариант 2) образовательная организация разрабатывает специальную индивидуальную программу развития (</a:t>
            </a:r>
            <a:r>
              <a:rPr lang="ru-RU" sz="2000" b="1" dirty="0" err="1">
                <a:latin typeface="Times New Roman" panose="02020603050405020304" pitchFamily="18" charset="0"/>
                <a:cs typeface="Times New Roman" panose="02020603050405020304" pitchFamily="18" charset="0"/>
              </a:rPr>
              <a:t>СИПР</a:t>
            </a:r>
            <a:r>
              <a:rPr lang="ru-RU" sz="2000" b="1" dirty="0">
                <a:latin typeface="Times New Roman" panose="02020603050405020304" pitchFamily="18" charset="0"/>
                <a:cs typeface="Times New Roman" panose="02020603050405020304" pitchFamily="18" charset="0"/>
              </a:rPr>
              <a:t>), учитывающую индивидуальные образовательные потребности каждого обучающегося.</a:t>
            </a:r>
          </a:p>
          <a:p>
            <a:pPr algn="just"/>
            <a:endParaRPr lang="ru-RU"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16146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96253" y="63483"/>
            <a:ext cx="6793831" cy="1115612"/>
          </a:xfrm>
          <a:prstGeom prst="rect">
            <a:avLst/>
          </a:prstGeom>
          <a:solidFill>
            <a:srgbClr val="8B3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400" b="1" dirty="0" err="1">
                <a:latin typeface="Times New Roman" panose="02020603050405020304" pitchFamily="18" charset="0"/>
                <a:cs typeface="Times New Roman" panose="02020603050405020304" pitchFamily="18" charset="0"/>
              </a:rPr>
              <a:t>ФАООП</a:t>
            </a:r>
            <a:r>
              <a:rPr lang="ru-RU" sz="2400" b="1" dirty="0">
                <a:latin typeface="Times New Roman" panose="02020603050405020304" pitchFamily="18" charset="0"/>
                <a:cs typeface="Times New Roman" panose="02020603050405020304" pitchFamily="18" charset="0"/>
              </a:rPr>
              <a:t> обучающихся с умственной отсталостью (интеллектуальными нарушениями) (вариант 2)</a:t>
            </a:r>
            <a:endParaRPr lang="ru-RU" sz="2400" b="1" dirty="0">
              <a:solidFill>
                <a:schemeClr val="bg1"/>
              </a:solidFill>
            </a:endParaRPr>
          </a:p>
        </p:txBody>
      </p:sp>
      <p:sp>
        <p:nvSpPr>
          <p:cNvPr id="3" name="Прямоугольник 2"/>
          <p:cNvSpPr/>
          <p:nvPr/>
        </p:nvSpPr>
        <p:spPr>
          <a:xfrm>
            <a:off x="192505" y="1796717"/>
            <a:ext cx="8815138" cy="1938992"/>
          </a:xfrm>
          <a:prstGeom prst="rect">
            <a:avLst/>
          </a:prstGeom>
        </p:spPr>
        <p:txBody>
          <a:bodyPr wrap="square">
            <a:spAutoFit/>
          </a:bodyPr>
          <a:lstStyle/>
          <a:p>
            <a:pPr algn="just"/>
            <a:r>
              <a:rPr lang="ru-RU" sz="2000" b="1" dirty="0">
                <a:latin typeface="Times New Roman" panose="02020603050405020304" pitchFamily="18" charset="0"/>
                <a:cs typeface="Times New Roman" panose="02020603050405020304" pitchFamily="18" charset="0"/>
              </a:rPr>
              <a:t>Данная программа включает, в том числе:</a:t>
            </a:r>
          </a:p>
          <a:p>
            <a:pPr marL="342900" indent="-342900" algn="just">
              <a:buFont typeface="Symbol" panose="05050102010706020507" pitchFamily="18" charset="2"/>
              <a:buChar char=""/>
            </a:pPr>
            <a:r>
              <a:rPr lang="ru-RU" sz="2000" b="1" dirty="0">
                <a:latin typeface="Times New Roman" panose="02020603050405020304" pitchFamily="18" charset="0"/>
                <a:cs typeface="Times New Roman" panose="02020603050405020304" pitchFamily="18" charset="0"/>
              </a:rPr>
              <a:t>Недельный учебный план </a:t>
            </a:r>
            <a:r>
              <a:rPr lang="ru-RU" sz="2000" b="1" dirty="0" err="1">
                <a:latin typeface="Times New Roman" panose="02020603050405020304" pitchFamily="18" charset="0"/>
                <a:cs typeface="Times New Roman" panose="02020603050405020304" pitchFamily="18" charset="0"/>
              </a:rPr>
              <a:t>ФАООП</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УО</a:t>
            </a:r>
            <a:r>
              <a:rPr lang="ru-RU" sz="2000" b="1" dirty="0">
                <a:latin typeface="Times New Roman" panose="02020603050405020304" pitchFamily="18" charset="0"/>
                <a:cs typeface="Times New Roman" panose="02020603050405020304" pitchFamily="18" charset="0"/>
              </a:rPr>
              <a:t> (вариант 2) для глухих обучающихся для V-</a:t>
            </a:r>
            <a:r>
              <a:rPr lang="ru-RU" sz="2000" b="1" dirty="0" err="1">
                <a:latin typeface="Times New Roman" panose="02020603050405020304" pitchFamily="18" charset="0"/>
                <a:cs typeface="Times New Roman" panose="02020603050405020304" pitchFamily="18" charset="0"/>
              </a:rPr>
              <a:t>IX</a:t>
            </a:r>
            <a:r>
              <a:rPr lang="ru-RU" sz="2000" b="1" dirty="0">
                <a:latin typeface="Times New Roman" panose="02020603050405020304" pitchFamily="18" charset="0"/>
                <a:cs typeface="Times New Roman" panose="02020603050405020304" pitchFamily="18" charset="0"/>
              </a:rPr>
              <a:t> классов.</a:t>
            </a:r>
          </a:p>
          <a:p>
            <a:pPr marL="342900" indent="-342900" algn="just">
              <a:buFont typeface="Symbol" panose="05050102010706020507" pitchFamily="18" charset="2"/>
              <a:buChar char=""/>
            </a:pPr>
            <a:r>
              <a:rPr lang="ru-RU" sz="2000" b="1" dirty="0">
                <a:latin typeface="Times New Roman" panose="02020603050405020304" pitchFamily="18" charset="0"/>
                <a:cs typeface="Times New Roman" panose="02020603050405020304" pitchFamily="18" charset="0"/>
              </a:rPr>
              <a:t>Недельный учебный план </a:t>
            </a:r>
            <a:r>
              <a:rPr lang="ru-RU" sz="2000" b="1" dirty="0" err="1">
                <a:latin typeface="Times New Roman" panose="02020603050405020304" pitchFamily="18" charset="0"/>
                <a:cs typeface="Times New Roman" panose="02020603050405020304" pitchFamily="18" charset="0"/>
              </a:rPr>
              <a:t>ФАООП</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УО</a:t>
            </a:r>
            <a:r>
              <a:rPr lang="ru-RU" sz="2000" b="1" dirty="0">
                <a:latin typeface="Times New Roman" panose="02020603050405020304" pitchFamily="18" charset="0"/>
                <a:cs typeface="Times New Roman" panose="02020603050405020304" pitchFamily="18" charset="0"/>
              </a:rPr>
              <a:t> (вариант 2) для глухих обучающихся для Х-</a:t>
            </a:r>
            <a:r>
              <a:rPr lang="ru-RU" sz="2000" b="1" dirty="0" err="1">
                <a:latin typeface="Times New Roman" panose="02020603050405020304" pitchFamily="18" charset="0"/>
                <a:cs typeface="Times New Roman" panose="02020603050405020304" pitchFamily="18" charset="0"/>
              </a:rPr>
              <a:t>ХII</a:t>
            </a:r>
            <a:r>
              <a:rPr lang="ru-RU" sz="2000" b="1" dirty="0">
                <a:latin typeface="Times New Roman" panose="02020603050405020304" pitchFamily="18" charset="0"/>
                <a:cs typeface="Times New Roman" panose="02020603050405020304" pitchFamily="18" charset="0"/>
              </a:rPr>
              <a:t> классов.</a:t>
            </a:r>
          </a:p>
          <a:p>
            <a:pPr marL="342900" indent="-342900" algn="just">
              <a:buFont typeface="Wingdings" panose="05000000000000000000" pitchFamily="2" charset="2"/>
              <a:buChar char="Ø"/>
            </a:pPr>
            <a:endParaRPr lang="ru-RU"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50036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96253" y="63483"/>
            <a:ext cx="6793831" cy="1115612"/>
          </a:xfrm>
          <a:prstGeom prst="rect">
            <a:avLst/>
          </a:prstGeom>
          <a:solidFill>
            <a:srgbClr val="8B3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400" b="1" dirty="0" err="1">
                <a:latin typeface="Times New Roman" panose="02020603050405020304" pitchFamily="18" charset="0"/>
                <a:cs typeface="Times New Roman" panose="02020603050405020304" pitchFamily="18" charset="0"/>
              </a:rPr>
              <a:t>ФАООП</a:t>
            </a:r>
            <a:r>
              <a:rPr lang="ru-RU" sz="2400" b="1" dirty="0">
                <a:latin typeface="Times New Roman" panose="02020603050405020304" pitchFamily="18" charset="0"/>
                <a:cs typeface="Times New Roman" panose="02020603050405020304" pitchFamily="18" charset="0"/>
              </a:rPr>
              <a:t> обучающихся с умственной отсталостью (интеллектуальными нарушениями) (вариант 2)</a:t>
            </a:r>
            <a:endParaRPr lang="ru-RU" sz="2400" b="1" dirty="0">
              <a:solidFill>
                <a:schemeClr val="bg1"/>
              </a:solidFill>
            </a:endParaRPr>
          </a:p>
        </p:txBody>
      </p:sp>
      <p:sp>
        <p:nvSpPr>
          <p:cNvPr id="3" name="Прямоугольник 2"/>
          <p:cNvSpPr/>
          <p:nvPr/>
        </p:nvSpPr>
        <p:spPr>
          <a:xfrm>
            <a:off x="192505" y="1796717"/>
            <a:ext cx="8815138" cy="3170099"/>
          </a:xfrm>
          <a:prstGeom prst="rect">
            <a:avLst/>
          </a:prstGeom>
        </p:spPr>
        <p:txBody>
          <a:bodyPr wrap="square">
            <a:spAutoFit/>
          </a:bodyPr>
          <a:lstStyle/>
          <a:p>
            <a:pPr algn="just"/>
            <a:r>
              <a:rPr lang="ru-RU" sz="2000" b="1" dirty="0">
                <a:latin typeface="Times New Roman" panose="02020603050405020304" pitchFamily="18" charset="0"/>
                <a:cs typeface="Times New Roman" panose="02020603050405020304" pitchFamily="18" charset="0"/>
              </a:rPr>
              <a:t>Учебные планы включают:</a:t>
            </a:r>
          </a:p>
          <a:p>
            <a:pPr marL="342900" indent="-342900" algn="just">
              <a:buFont typeface="Wingdings" panose="05000000000000000000" pitchFamily="2" charset="2"/>
              <a:buChar char="Ø"/>
            </a:pPr>
            <a:r>
              <a:rPr lang="ru-RU" sz="2000" b="1" dirty="0">
                <a:latin typeface="Times New Roman" panose="02020603050405020304" pitchFamily="18" charset="0"/>
                <a:cs typeface="Times New Roman" panose="02020603050405020304" pitchFamily="18" charset="0"/>
              </a:rPr>
              <a:t>обязательную часть (предметные области - язык и речевая практика, математика, окружающий мир, искусство физическая культура, технологии); </a:t>
            </a:r>
          </a:p>
          <a:p>
            <a:pPr marL="342900" indent="-342900" algn="just">
              <a:buFont typeface="Wingdings" panose="05000000000000000000" pitchFamily="2" charset="2"/>
              <a:buChar char="Ø"/>
            </a:pPr>
            <a:r>
              <a:rPr lang="ru-RU" sz="2000" b="1" dirty="0">
                <a:latin typeface="Times New Roman" panose="02020603050405020304" pitchFamily="18" charset="0"/>
                <a:cs typeface="Times New Roman" panose="02020603050405020304" pitchFamily="18" charset="0"/>
              </a:rPr>
              <a:t>часть, формируемую участниками образовательных отношений;</a:t>
            </a:r>
          </a:p>
          <a:p>
            <a:pPr marL="342900" indent="-342900" algn="just">
              <a:buFont typeface="Wingdings" panose="05000000000000000000" pitchFamily="2" charset="2"/>
              <a:buChar char="Ø"/>
            </a:pPr>
            <a:r>
              <a:rPr lang="ru-RU" sz="2000" b="1" dirty="0">
                <a:latin typeface="Times New Roman" panose="02020603050405020304" pitchFamily="18" charset="0"/>
                <a:cs typeface="Times New Roman" panose="02020603050405020304" pitchFamily="18" charset="0"/>
              </a:rPr>
              <a:t>внеурочную деятельность - коррекционные курсы (обязательные курсы – «Формирование слухового восприятия и произносительной стороны речи», «Познавательное развитие») и занятия по различным направлениям внеурочной деятельности.</a:t>
            </a:r>
          </a:p>
          <a:p>
            <a:pPr marL="342900" indent="-342900" algn="just">
              <a:buFont typeface="Wingdings" panose="05000000000000000000" pitchFamily="2" charset="2"/>
              <a:buChar char="Ø"/>
            </a:pPr>
            <a:endParaRPr lang="ru-RU"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72146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681788" y="1756610"/>
            <a:ext cx="6681537" cy="962527"/>
          </a:xfrm>
          <a:prstGeom prst="rect">
            <a:avLst/>
          </a:prstGeom>
          <a:solidFill>
            <a:srgbClr val="8B3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olidFill>
                  <a:schemeClr val="bg1"/>
                </a:solidFill>
              </a:rPr>
              <a:t>БЛАГОДАРЮ ЗА ВНИМАНИЕ!</a:t>
            </a:r>
          </a:p>
        </p:txBody>
      </p:sp>
    </p:spTree>
    <p:extLst>
      <p:ext uri="{BB962C8B-B14F-4D97-AF65-F5344CB8AC3E}">
        <p14:creationId xmlns:p14="http://schemas.microsoft.com/office/powerpoint/2010/main" val="4501723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9669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80209" y="352926"/>
            <a:ext cx="6825917" cy="729027"/>
          </a:xfrm>
          <a:prstGeom prst="rect">
            <a:avLst/>
          </a:prstGeom>
          <a:solidFill>
            <a:srgbClr val="8B3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400" b="1" dirty="0" err="1">
                <a:latin typeface="Times New Roman" panose="02020603050405020304" pitchFamily="18" charset="0"/>
                <a:ea typeface="Calibri" panose="020F0502020204030204" pitchFamily="34" charset="0"/>
                <a:cs typeface="Times New Roman" panose="02020603050405020304" pitchFamily="18" charset="0"/>
              </a:rPr>
              <a:t>ФАОП</a:t>
            </a:r>
            <a:r>
              <a:rPr lang="ru-RU" sz="2400" b="1" dirty="0">
                <a:latin typeface="Times New Roman" panose="02020603050405020304" pitchFamily="18" charset="0"/>
                <a:ea typeface="Calibri" panose="020F0502020204030204" pitchFamily="34" charset="0"/>
                <a:cs typeface="Times New Roman" panose="02020603050405020304" pitchFamily="18" charset="0"/>
              </a:rPr>
              <a:t> ДО для обучающихся с </a:t>
            </a:r>
            <a:r>
              <a:rPr lang="ru-RU" sz="2400" b="1" dirty="0" err="1">
                <a:latin typeface="Times New Roman" panose="02020603050405020304" pitchFamily="18" charset="0"/>
                <a:ea typeface="Calibri" panose="020F0502020204030204" pitchFamily="34" charset="0"/>
                <a:cs typeface="Times New Roman" panose="02020603050405020304" pitchFamily="18" charset="0"/>
              </a:rPr>
              <a:t>ОВЗ</a:t>
            </a:r>
            <a:endParaRPr lang="ru-RU" b="1" dirty="0"/>
          </a:p>
        </p:txBody>
      </p:sp>
      <p:sp>
        <p:nvSpPr>
          <p:cNvPr id="2" name="Прямоугольник 1"/>
          <p:cNvSpPr/>
          <p:nvPr/>
        </p:nvSpPr>
        <p:spPr>
          <a:xfrm>
            <a:off x="80209" y="1081953"/>
            <a:ext cx="8911391" cy="4370427"/>
          </a:xfrm>
          <a:prstGeom prst="rect">
            <a:avLst/>
          </a:prstGeom>
        </p:spPr>
        <p:txBody>
          <a:bodyPr wrap="square">
            <a:spAutoFit/>
          </a:bodyPr>
          <a:lstStyle/>
          <a:p>
            <a:pPr algn="just"/>
            <a:r>
              <a:rPr lang="ru-RU" sz="2000" b="1" dirty="0" err="1">
                <a:latin typeface="Times New Roman" panose="02020603050405020304" pitchFamily="18" charset="0"/>
                <a:cs typeface="Times New Roman" panose="02020603050405020304" pitchFamily="18" charset="0"/>
              </a:rPr>
              <a:t>ФАОП</a:t>
            </a:r>
            <a:r>
              <a:rPr lang="ru-RU" sz="2000" b="1" dirty="0">
                <a:latin typeface="Times New Roman" panose="02020603050405020304" pitchFamily="18" charset="0"/>
                <a:cs typeface="Times New Roman" panose="02020603050405020304" pitchFamily="18" charset="0"/>
              </a:rPr>
              <a:t> ДО имеет рамочный характер,  раскрывается через представление общей модели образовательного процесса в образовательных организациях, возрастных нормативов развития, общих и особых образовательных потребностей обучающихся раннего и дошкольного возраста с </a:t>
            </a:r>
            <a:r>
              <a:rPr lang="ru-RU" sz="2000" b="1" dirty="0" err="1">
                <a:latin typeface="Times New Roman" panose="02020603050405020304" pitchFamily="18" charset="0"/>
                <a:cs typeface="Times New Roman" panose="02020603050405020304" pitchFamily="18" charset="0"/>
              </a:rPr>
              <a:t>ОВЗ</a:t>
            </a:r>
            <a:r>
              <a:rPr lang="ru-RU" sz="2000" b="1" dirty="0">
                <a:latin typeface="Times New Roman" panose="02020603050405020304" pitchFamily="18" charset="0"/>
                <a:cs typeface="Times New Roman" panose="02020603050405020304" pitchFamily="18" charset="0"/>
              </a:rPr>
              <a:t> (в том числе, с нарушениями слуха), определение структуры и наполнения содержания образовательной деятельности в соответствии с направлениями развития ребенка в пяти образовательных областях: </a:t>
            </a:r>
          </a:p>
          <a:p>
            <a:pPr marL="285750" indent="-285750" algn="just">
              <a:buFont typeface="Arial" panose="020B0604020202020204" pitchFamily="34" charset="0"/>
              <a:buChar char="•"/>
            </a:pPr>
            <a:r>
              <a:rPr lang="ru-RU" sz="2000" b="1" dirty="0">
                <a:latin typeface="Times New Roman" panose="02020603050405020304" pitchFamily="18" charset="0"/>
                <a:cs typeface="Times New Roman" panose="02020603050405020304" pitchFamily="18" charset="0"/>
              </a:rPr>
              <a:t>социально-коммуникативное развитие; </a:t>
            </a:r>
          </a:p>
          <a:p>
            <a:pPr marL="285750" indent="-285750" algn="just">
              <a:buFont typeface="Arial" panose="020B0604020202020204" pitchFamily="34" charset="0"/>
              <a:buChar char="•"/>
            </a:pPr>
            <a:r>
              <a:rPr lang="ru-RU" sz="2000" b="1" dirty="0">
                <a:latin typeface="Times New Roman" panose="02020603050405020304" pitchFamily="18" charset="0"/>
                <a:cs typeface="Times New Roman" panose="02020603050405020304" pitchFamily="18" charset="0"/>
              </a:rPr>
              <a:t>познавательное развитие; </a:t>
            </a:r>
          </a:p>
          <a:p>
            <a:pPr marL="285750" indent="-285750" algn="just">
              <a:buFont typeface="Arial" panose="020B0604020202020204" pitchFamily="34" charset="0"/>
              <a:buChar char="•"/>
            </a:pPr>
            <a:r>
              <a:rPr lang="ru-RU" sz="2000" b="1" dirty="0">
                <a:latin typeface="Times New Roman" panose="02020603050405020304" pitchFamily="18" charset="0"/>
                <a:cs typeface="Times New Roman" panose="02020603050405020304" pitchFamily="18" charset="0"/>
              </a:rPr>
              <a:t>речевое развитие; </a:t>
            </a:r>
          </a:p>
          <a:p>
            <a:pPr marL="285750" indent="-285750" algn="just">
              <a:buFont typeface="Arial" panose="020B0604020202020204" pitchFamily="34" charset="0"/>
              <a:buChar char="•"/>
            </a:pPr>
            <a:r>
              <a:rPr lang="ru-RU" sz="2000" b="1" dirty="0">
                <a:latin typeface="Times New Roman" panose="02020603050405020304" pitchFamily="18" charset="0"/>
                <a:cs typeface="Times New Roman" panose="02020603050405020304" pitchFamily="18" charset="0"/>
              </a:rPr>
              <a:t>художественно-эстетическое развитие; </a:t>
            </a:r>
          </a:p>
          <a:p>
            <a:pPr marL="285750" indent="-285750" algn="just">
              <a:buFont typeface="Arial" panose="020B0604020202020204" pitchFamily="34" charset="0"/>
              <a:buChar char="•"/>
            </a:pPr>
            <a:r>
              <a:rPr lang="ru-RU" sz="2000" b="1" dirty="0">
                <a:latin typeface="Times New Roman" panose="02020603050405020304" pitchFamily="18" charset="0"/>
                <a:cs typeface="Times New Roman" panose="02020603050405020304" pitchFamily="18" charset="0"/>
              </a:rPr>
              <a:t>физическое развитие.</a:t>
            </a:r>
          </a:p>
          <a:p>
            <a:endParaRPr lang="ru-RU" dirty="0"/>
          </a:p>
        </p:txBody>
      </p:sp>
    </p:spTree>
    <p:extLst>
      <p:ext uri="{BB962C8B-B14F-4D97-AF65-F5344CB8AC3E}">
        <p14:creationId xmlns:p14="http://schemas.microsoft.com/office/powerpoint/2010/main" val="1859512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80209" y="80209"/>
            <a:ext cx="6825917" cy="729027"/>
          </a:xfrm>
          <a:prstGeom prst="rect">
            <a:avLst/>
          </a:prstGeom>
          <a:solidFill>
            <a:srgbClr val="8B3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400" b="1" dirty="0" err="1">
                <a:latin typeface="Times New Roman" panose="02020603050405020304" pitchFamily="18" charset="0"/>
                <a:ea typeface="Calibri" panose="020F0502020204030204" pitchFamily="34" charset="0"/>
                <a:cs typeface="Times New Roman" panose="02020603050405020304" pitchFamily="18" charset="0"/>
              </a:rPr>
              <a:t>ФАОП</a:t>
            </a:r>
            <a:r>
              <a:rPr lang="ru-RU" sz="2400" b="1" dirty="0">
                <a:latin typeface="Times New Roman" panose="02020603050405020304" pitchFamily="18" charset="0"/>
                <a:ea typeface="Calibri" panose="020F0502020204030204" pitchFamily="34" charset="0"/>
                <a:cs typeface="Times New Roman" panose="02020603050405020304" pitchFamily="18" charset="0"/>
              </a:rPr>
              <a:t> ДО для обучающихся с </a:t>
            </a:r>
            <a:r>
              <a:rPr lang="ru-RU" sz="2400" b="1" dirty="0" err="1">
                <a:latin typeface="Times New Roman" panose="02020603050405020304" pitchFamily="18" charset="0"/>
                <a:ea typeface="Calibri" panose="020F0502020204030204" pitchFamily="34" charset="0"/>
                <a:cs typeface="Times New Roman" panose="02020603050405020304" pitchFamily="18" charset="0"/>
              </a:rPr>
              <a:t>ОВЗ</a:t>
            </a:r>
            <a:endParaRPr lang="ru-RU" b="1" dirty="0"/>
          </a:p>
        </p:txBody>
      </p:sp>
      <p:sp>
        <p:nvSpPr>
          <p:cNvPr id="3" name="Прямоугольник 2"/>
          <p:cNvSpPr/>
          <p:nvPr/>
        </p:nvSpPr>
        <p:spPr>
          <a:xfrm>
            <a:off x="80209" y="809236"/>
            <a:ext cx="8991602" cy="5224507"/>
          </a:xfrm>
          <a:prstGeom prst="rect">
            <a:avLst/>
          </a:prstGeom>
        </p:spPr>
        <p:txBody>
          <a:bodyPr wrap="square">
            <a:spAutoFit/>
          </a:bodyPr>
          <a:lstStyle/>
          <a:p>
            <a:pPr algn="just">
              <a:lnSpc>
                <a:spcPct val="115000"/>
              </a:lnSpc>
              <a:tabLst>
                <a:tab pos="449263" algn="l"/>
                <a:tab pos="898525" algn="l"/>
              </a:tabLst>
            </a:pPr>
            <a:r>
              <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Целевой раздел </a:t>
            </a:r>
            <a:r>
              <a:rPr lang="ru-RU" b="1" dirty="0">
                <a:latin typeface="Times New Roman" panose="02020603050405020304" pitchFamily="18" charset="0"/>
                <a:cs typeface="Times New Roman" panose="02020603050405020304" pitchFamily="18" charset="0"/>
              </a:rPr>
              <a:t>включает пояснительную записку и планируемые результаты освоения Программы, определяет ее цели и задачи, принципы и подходы к формированию Программы, планируемые результаты ее освоения в виде целевых ориентиров.</a:t>
            </a:r>
          </a:p>
          <a:p>
            <a:pPr algn="just">
              <a:lnSpc>
                <a:spcPct val="115000"/>
              </a:lnSpc>
              <a:tabLst>
                <a:tab pos="449263" algn="l"/>
                <a:tab pos="898525" algn="l"/>
              </a:tabLst>
            </a:pPr>
            <a:r>
              <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Содержательный раздел </a:t>
            </a:r>
            <a:r>
              <a:rPr lang="ru-RU" b="1" dirty="0">
                <a:latin typeface="Times New Roman" panose="02020603050405020304" pitchFamily="18" charset="0"/>
                <a:cs typeface="Times New Roman" panose="02020603050405020304" pitchFamily="18" charset="0"/>
              </a:rPr>
              <a:t>Программы включает:</a:t>
            </a:r>
          </a:p>
          <a:p>
            <a:pPr marL="285750" indent="-285750" algn="just">
              <a:lnSpc>
                <a:spcPct val="115000"/>
              </a:lnSpc>
              <a:buFont typeface="Arial" panose="020B0604020202020204" pitchFamily="34" charset="0"/>
              <a:buChar char="•"/>
              <a:tabLst>
                <a:tab pos="88900" algn="l"/>
                <a:tab pos="898525" algn="l"/>
              </a:tabLst>
            </a:pPr>
            <a:r>
              <a:rPr lang="ru-RU" b="1" dirty="0">
                <a:latin typeface="Times New Roman" panose="02020603050405020304" pitchFamily="18" charset="0"/>
                <a:cs typeface="Times New Roman" panose="02020603050405020304" pitchFamily="18" charset="0"/>
              </a:rPr>
              <a:t>описание образовательной деятельности по пяти образовательным областям; </a:t>
            </a:r>
          </a:p>
          <a:p>
            <a:pPr indent="-342900" algn="just">
              <a:lnSpc>
                <a:spcPct val="115000"/>
              </a:lnSpc>
              <a:buFont typeface="Arial" panose="020B0604020202020204" pitchFamily="34" charset="0"/>
              <a:buChar char="•"/>
              <a:tabLst>
                <a:tab pos="449263" algn="l"/>
                <a:tab pos="898525" algn="l"/>
              </a:tabLst>
            </a:pPr>
            <a:r>
              <a:rPr lang="ru-RU" b="1" dirty="0">
                <a:latin typeface="Times New Roman" panose="02020603050405020304" pitchFamily="18" charset="0"/>
                <a:cs typeface="Times New Roman" panose="02020603050405020304" pitchFamily="18" charset="0"/>
              </a:rPr>
              <a:t>формы, способы, методы и средства реализации программы, которые отражают аспекты образовательной среды: предметно-пространственная развивающая образовательная среда; характер взаимодействия со педагогическим работником; характер взаимодействия с другими детьми; система отношений ребенка к миру, к другим людям, к себе самому;</a:t>
            </a:r>
          </a:p>
          <a:p>
            <a:pPr indent="-342900" algn="just">
              <a:lnSpc>
                <a:spcPct val="115000"/>
              </a:lnSpc>
              <a:buFont typeface="Arial" panose="020B0604020202020204" pitchFamily="34" charset="0"/>
              <a:buChar char="•"/>
              <a:tabLst>
                <a:tab pos="449263" algn="l"/>
                <a:tab pos="898525" algn="l"/>
              </a:tabLst>
            </a:pPr>
            <a:r>
              <a:rPr lang="ru-RU" b="1" dirty="0">
                <a:latin typeface="Times New Roman" panose="02020603050405020304" pitchFamily="18" charset="0"/>
                <a:cs typeface="Times New Roman" panose="02020603050405020304" pitchFamily="18" charset="0"/>
              </a:rPr>
              <a:t>содержание образовательной деятельности по профессиональной коррекции нарушений развития обучающихся (программу коррекционно-развивающей работы).</a:t>
            </a:r>
          </a:p>
          <a:p>
            <a:pPr indent="-342900" algn="just">
              <a:lnSpc>
                <a:spcPct val="115000"/>
              </a:lnSpc>
              <a:buFont typeface="Arial" panose="020B0604020202020204" pitchFamily="34" charset="0"/>
              <a:buChar char="•"/>
              <a:tabLst>
                <a:tab pos="449263" algn="l"/>
                <a:tab pos="898525" algn="l"/>
              </a:tabLst>
            </a:pPr>
            <a:endParaRPr lang="ru-RU" b="1" dirty="0">
              <a:latin typeface="Times New Roman" panose="02020603050405020304" pitchFamily="18" charset="0"/>
              <a:cs typeface="Times New Roman" panose="02020603050405020304" pitchFamily="18" charset="0"/>
            </a:endParaRPr>
          </a:p>
          <a:p>
            <a:pPr algn="just">
              <a:lnSpc>
                <a:spcPct val="115000"/>
              </a:lnSpc>
              <a:tabLst>
                <a:tab pos="449263" algn="l"/>
                <a:tab pos="898525" algn="l"/>
              </a:tabLst>
            </a:pPr>
            <a:endParaRPr lang="ru-RU" sz="2000"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9579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80209" y="80209"/>
            <a:ext cx="6825917" cy="729027"/>
          </a:xfrm>
          <a:prstGeom prst="rect">
            <a:avLst/>
          </a:prstGeom>
          <a:solidFill>
            <a:srgbClr val="8B3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400" b="1" dirty="0" err="1">
                <a:latin typeface="Times New Roman" panose="02020603050405020304" pitchFamily="18" charset="0"/>
                <a:ea typeface="Calibri" panose="020F0502020204030204" pitchFamily="34" charset="0"/>
                <a:cs typeface="Times New Roman" panose="02020603050405020304" pitchFamily="18" charset="0"/>
              </a:rPr>
              <a:t>ФАОП</a:t>
            </a:r>
            <a:r>
              <a:rPr lang="ru-RU" sz="2400" b="1" dirty="0">
                <a:latin typeface="Times New Roman" panose="02020603050405020304" pitchFamily="18" charset="0"/>
                <a:ea typeface="Calibri" panose="020F0502020204030204" pitchFamily="34" charset="0"/>
                <a:cs typeface="Times New Roman" panose="02020603050405020304" pitchFamily="18" charset="0"/>
              </a:rPr>
              <a:t> ДО для обучающихся с </a:t>
            </a:r>
            <a:r>
              <a:rPr lang="ru-RU" sz="2400" b="1" dirty="0" err="1">
                <a:latin typeface="Times New Roman" panose="02020603050405020304" pitchFamily="18" charset="0"/>
                <a:ea typeface="Calibri" panose="020F0502020204030204" pitchFamily="34" charset="0"/>
                <a:cs typeface="Times New Roman" panose="02020603050405020304" pitchFamily="18" charset="0"/>
              </a:rPr>
              <a:t>ОВЗ</a:t>
            </a:r>
            <a:endParaRPr lang="ru-RU" b="1" dirty="0"/>
          </a:p>
        </p:txBody>
      </p:sp>
      <p:sp>
        <p:nvSpPr>
          <p:cNvPr id="3" name="Прямоугольник 2"/>
          <p:cNvSpPr/>
          <p:nvPr/>
        </p:nvSpPr>
        <p:spPr>
          <a:xfrm>
            <a:off x="80209" y="1114037"/>
            <a:ext cx="8951496" cy="3277820"/>
          </a:xfrm>
          <a:prstGeom prst="rect">
            <a:avLst/>
          </a:prstGeom>
        </p:spPr>
        <p:txBody>
          <a:bodyPr wrap="square">
            <a:spAutoFit/>
          </a:bodyPr>
          <a:lstStyle/>
          <a:p>
            <a:pPr algn="just">
              <a:lnSpc>
                <a:spcPct val="115000"/>
              </a:lnSpc>
              <a:tabLst>
                <a:tab pos="449263" algn="l"/>
                <a:tab pos="898525" algn="l"/>
              </a:tabLst>
            </a:pPr>
            <a:r>
              <a:rPr lang="ru-RU"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Организационный раздел </a:t>
            </a:r>
            <a:r>
              <a:rPr lang="ru-RU" sz="2000" b="1" dirty="0">
                <a:latin typeface="Times New Roman" panose="02020603050405020304" pitchFamily="18" charset="0"/>
                <a:cs typeface="Times New Roman" panose="02020603050405020304" pitchFamily="18" charset="0"/>
              </a:rPr>
              <a:t>программы содержит:</a:t>
            </a:r>
          </a:p>
          <a:p>
            <a:pPr marL="342900" indent="-342900" algn="just">
              <a:lnSpc>
                <a:spcPct val="115000"/>
              </a:lnSpc>
              <a:buFont typeface="Arial" panose="020B0604020202020204" pitchFamily="34" charset="0"/>
              <a:buChar char="•"/>
              <a:tabLst>
                <a:tab pos="449263" algn="l"/>
                <a:tab pos="898525" algn="l"/>
              </a:tabLst>
            </a:pPr>
            <a:r>
              <a:rPr lang="ru-RU" sz="2000" b="1" dirty="0">
                <a:latin typeface="Times New Roman" panose="02020603050405020304" pitchFamily="18" charset="0"/>
                <a:cs typeface="Times New Roman" panose="02020603050405020304" pitchFamily="18" charset="0"/>
              </a:rPr>
              <a:t>психолого-педагогические условия, обеспечивающие развитие ребенка той или иной нозологической группы, </a:t>
            </a:r>
          </a:p>
          <a:p>
            <a:pPr marL="342900" indent="-342900" algn="just">
              <a:lnSpc>
                <a:spcPct val="115000"/>
              </a:lnSpc>
              <a:buFont typeface="Arial" panose="020B0604020202020204" pitchFamily="34" charset="0"/>
              <a:buChar char="•"/>
              <a:tabLst>
                <a:tab pos="449263" algn="l"/>
                <a:tab pos="898525" algn="l"/>
              </a:tabLst>
            </a:pPr>
            <a:r>
              <a:rPr lang="ru-RU" sz="2000" b="1" dirty="0">
                <a:latin typeface="Times New Roman" panose="02020603050405020304" pitchFamily="18" charset="0"/>
                <a:cs typeface="Times New Roman" panose="02020603050405020304" pitchFamily="18" charset="0"/>
              </a:rPr>
              <a:t>особенности организации развивающей предметно-пространственной среды, </a:t>
            </a:r>
          </a:p>
          <a:p>
            <a:pPr marL="342900" indent="-342900" algn="just">
              <a:lnSpc>
                <a:spcPct val="115000"/>
              </a:lnSpc>
              <a:buFont typeface="Arial" panose="020B0604020202020204" pitchFamily="34" charset="0"/>
              <a:buChar char="•"/>
              <a:tabLst>
                <a:tab pos="449263" algn="l"/>
                <a:tab pos="898525" algn="l"/>
              </a:tabLst>
            </a:pPr>
            <a:r>
              <a:rPr lang="ru-RU" sz="2000" b="1" dirty="0">
                <a:latin typeface="Times New Roman" panose="02020603050405020304" pitchFamily="18" charset="0"/>
                <a:cs typeface="Times New Roman" panose="02020603050405020304" pitchFamily="18" charset="0"/>
              </a:rPr>
              <a:t>федеральный календарный план воспитательной работы с перечнем основных государственных и народных праздников, памятных дат в календарном плане воспитательной работы Организации</a:t>
            </a:r>
          </a:p>
          <a:p>
            <a:pPr algn="just">
              <a:lnSpc>
                <a:spcPct val="115000"/>
              </a:lnSpc>
              <a:tabLst>
                <a:tab pos="449263" algn="l"/>
                <a:tab pos="898525" algn="l"/>
              </a:tabLst>
            </a:pPr>
            <a:endParaRPr lang="ru-RU" sz="2000"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61795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80209" y="352926"/>
            <a:ext cx="6825917" cy="729027"/>
          </a:xfrm>
          <a:prstGeom prst="rect">
            <a:avLst/>
          </a:prstGeom>
          <a:solidFill>
            <a:srgbClr val="8B3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400" b="1" dirty="0" err="1">
                <a:latin typeface="Times New Roman" panose="02020603050405020304" pitchFamily="18" charset="0"/>
                <a:ea typeface="Calibri" panose="020F0502020204030204" pitchFamily="34" charset="0"/>
                <a:cs typeface="Times New Roman" panose="02020603050405020304" pitchFamily="18" charset="0"/>
              </a:rPr>
              <a:t>ФАОП</a:t>
            </a:r>
            <a:r>
              <a:rPr lang="ru-RU" sz="2400" b="1" dirty="0">
                <a:latin typeface="Times New Roman" panose="02020603050405020304" pitchFamily="18" charset="0"/>
                <a:ea typeface="Calibri" panose="020F0502020204030204" pitchFamily="34" charset="0"/>
                <a:cs typeface="Times New Roman" panose="02020603050405020304" pitchFamily="18" charset="0"/>
              </a:rPr>
              <a:t> ДО для обучающихся с нарушениями слуха</a:t>
            </a:r>
            <a:endParaRPr lang="ru-RU" b="1" dirty="0"/>
          </a:p>
        </p:txBody>
      </p:sp>
      <p:sp>
        <p:nvSpPr>
          <p:cNvPr id="2" name="Прямоугольник 1"/>
          <p:cNvSpPr/>
          <p:nvPr/>
        </p:nvSpPr>
        <p:spPr>
          <a:xfrm>
            <a:off x="168441" y="1213287"/>
            <a:ext cx="8758991" cy="3754874"/>
          </a:xfrm>
          <a:prstGeom prst="rect">
            <a:avLst/>
          </a:prstGeom>
        </p:spPr>
        <p:txBody>
          <a:bodyPr wrap="square">
            <a:spAutoFit/>
          </a:bodyPr>
          <a:lstStyle/>
          <a:p>
            <a:pPr algn="just"/>
            <a:r>
              <a:rPr lang="ru-RU" sz="2000" b="1" dirty="0">
                <a:latin typeface="Times New Roman" panose="02020603050405020304" pitchFamily="18" charset="0"/>
                <a:cs typeface="Times New Roman" panose="02020603050405020304" pitchFamily="18" charset="0"/>
              </a:rPr>
              <a:t>Программа определяет базовое содержание образовательных областей с учетом возрастных и индивидуальных особенностей обучающихся в различных видах деятельности: </a:t>
            </a:r>
          </a:p>
          <a:p>
            <a:pPr marL="285750" indent="-285750" algn="just">
              <a:buFont typeface="Arial" panose="020B0604020202020204" pitchFamily="34" charset="0"/>
              <a:buChar char="•"/>
            </a:pPr>
            <a:r>
              <a:rPr lang="ru-RU" sz="2000" b="1" dirty="0">
                <a:latin typeface="Times New Roman" panose="02020603050405020304" pitchFamily="18" charset="0"/>
                <a:cs typeface="Times New Roman" panose="02020603050405020304" pitchFamily="18" charset="0"/>
              </a:rPr>
              <a:t>предметная, </a:t>
            </a:r>
          </a:p>
          <a:p>
            <a:pPr marL="285750" indent="-285750" algn="just">
              <a:buFont typeface="Arial" panose="020B0604020202020204" pitchFamily="34" charset="0"/>
              <a:buChar char="•"/>
            </a:pPr>
            <a:r>
              <a:rPr lang="ru-RU" sz="2000" b="1" dirty="0">
                <a:latin typeface="Times New Roman" panose="02020603050405020304" pitchFamily="18" charset="0"/>
                <a:cs typeface="Times New Roman" panose="02020603050405020304" pitchFamily="18" charset="0"/>
              </a:rPr>
              <a:t>игровая (сюжетно-ролевая игра, игра с правилами и другие виды игры),</a:t>
            </a:r>
          </a:p>
          <a:p>
            <a:pPr marL="285750" indent="-285750" algn="just">
              <a:buFont typeface="Arial" panose="020B0604020202020204" pitchFamily="34" charset="0"/>
              <a:buChar char="•"/>
            </a:pPr>
            <a:r>
              <a:rPr lang="ru-RU" sz="2000" b="1" dirty="0">
                <a:latin typeface="Times New Roman" panose="02020603050405020304" pitchFamily="18" charset="0"/>
                <a:cs typeface="Times New Roman" panose="02020603050405020304" pitchFamily="18" charset="0"/>
              </a:rPr>
              <a:t>коммуникативная (общение и взаимодействие с педагогическим работником и другими детьми), </a:t>
            </a:r>
          </a:p>
          <a:p>
            <a:pPr marL="285750" indent="-285750" algn="just">
              <a:buFont typeface="Arial" panose="020B0604020202020204" pitchFamily="34" charset="0"/>
              <a:buChar char="•"/>
            </a:pPr>
            <a:r>
              <a:rPr lang="ru-RU" sz="2000" b="1" dirty="0">
                <a:latin typeface="Times New Roman" panose="02020603050405020304" pitchFamily="18" charset="0"/>
                <a:cs typeface="Times New Roman" panose="02020603050405020304" pitchFamily="18" charset="0"/>
              </a:rPr>
              <a:t>познавательно-исследовательская (исследование и познание природного и социального миров в процессе наблюдения и взаимодействия с ними). </a:t>
            </a:r>
          </a:p>
          <a:p>
            <a:endParaRPr lang="ru-RU" dirty="0"/>
          </a:p>
        </p:txBody>
      </p:sp>
    </p:spTree>
    <p:extLst>
      <p:ext uri="{BB962C8B-B14F-4D97-AF65-F5344CB8AC3E}">
        <p14:creationId xmlns:p14="http://schemas.microsoft.com/office/powerpoint/2010/main" val="1863938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80209" y="352926"/>
            <a:ext cx="6825917" cy="729027"/>
          </a:xfrm>
          <a:prstGeom prst="rect">
            <a:avLst/>
          </a:prstGeom>
          <a:solidFill>
            <a:srgbClr val="8B3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400" b="1" dirty="0" err="1">
                <a:latin typeface="Times New Roman" panose="02020603050405020304" pitchFamily="18" charset="0"/>
                <a:ea typeface="Calibri" panose="020F0502020204030204" pitchFamily="34" charset="0"/>
                <a:cs typeface="Times New Roman" panose="02020603050405020304" pitchFamily="18" charset="0"/>
              </a:rPr>
              <a:t>ФАОП</a:t>
            </a:r>
            <a:r>
              <a:rPr lang="ru-RU" sz="2400" b="1" dirty="0">
                <a:latin typeface="Times New Roman" panose="02020603050405020304" pitchFamily="18" charset="0"/>
                <a:ea typeface="Calibri" panose="020F0502020204030204" pitchFamily="34" charset="0"/>
                <a:cs typeface="Times New Roman" panose="02020603050405020304" pitchFamily="18" charset="0"/>
              </a:rPr>
              <a:t> ДО для обучающихся с нарушениями слуха</a:t>
            </a:r>
            <a:endParaRPr lang="ru-RU" b="1" dirty="0"/>
          </a:p>
        </p:txBody>
      </p:sp>
      <p:sp>
        <p:nvSpPr>
          <p:cNvPr id="2" name="Прямоугольник 1"/>
          <p:cNvSpPr/>
          <p:nvPr/>
        </p:nvSpPr>
        <p:spPr>
          <a:xfrm>
            <a:off x="160422" y="1210290"/>
            <a:ext cx="8831178" cy="4062651"/>
          </a:xfrm>
          <a:prstGeom prst="rect">
            <a:avLst/>
          </a:prstGeom>
        </p:spPr>
        <p:txBody>
          <a:bodyPr wrap="square">
            <a:spAutoFit/>
          </a:bodyPr>
          <a:lstStyle/>
          <a:p>
            <a:pPr algn="just"/>
            <a:r>
              <a:rPr lang="ru-RU" sz="2000" b="1" dirty="0">
                <a:latin typeface="Times New Roman" panose="02020603050405020304" pitchFamily="18" charset="0"/>
                <a:cs typeface="Times New Roman" panose="02020603050405020304" pitchFamily="18" charset="0"/>
              </a:rPr>
              <a:t>Программа определяет базовое содержание в следующих видах активности ребенка:</a:t>
            </a:r>
          </a:p>
          <a:p>
            <a:pPr marL="285750" indent="-285750" algn="just">
              <a:buFont typeface="Arial" panose="020B0604020202020204" pitchFamily="34" charset="0"/>
              <a:buChar char="•"/>
            </a:pPr>
            <a:r>
              <a:rPr lang="ru-RU" sz="2000" b="1" dirty="0">
                <a:latin typeface="Times New Roman" panose="02020603050405020304" pitchFamily="18" charset="0"/>
                <a:cs typeface="Times New Roman" panose="02020603050405020304" pitchFamily="18" charset="0"/>
              </a:rPr>
              <a:t>восприятие художественной литературы и фольклора, </a:t>
            </a:r>
          </a:p>
          <a:p>
            <a:pPr marL="285750" indent="-285750" algn="just">
              <a:buFont typeface="Arial" panose="020B0604020202020204" pitchFamily="34" charset="0"/>
              <a:buChar char="•"/>
            </a:pPr>
            <a:r>
              <a:rPr lang="ru-RU" sz="2000" b="1" dirty="0">
                <a:latin typeface="Times New Roman" panose="02020603050405020304" pitchFamily="18" charset="0"/>
                <a:cs typeface="Times New Roman" panose="02020603050405020304" pitchFamily="18" charset="0"/>
              </a:rPr>
              <a:t>самообслуживание и элементарный бытовой труд (в помещении и на улице),</a:t>
            </a:r>
          </a:p>
          <a:p>
            <a:pPr marL="285750" indent="-285750" algn="just">
              <a:buFont typeface="Arial" panose="020B0604020202020204" pitchFamily="34" charset="0"/>
              <a:buChar char="•"/>
            </a:pPr>
            <a:r>
              <a:rPr lang="ru-RU" sz="2000" b="1" dirty="0">
                <a:latin typeface="Times New Roman" panose="02020603050405020304" pitchFamily="18" charset="0"/>
                <a:cs typeface="Times New Roman" panose="02020603050405020304" pitchFamily="18" charset="0"/>
              </a:rPr>
              <a:t>конструирование из разного материала, включая конструкторы, модули, бумагу, природный и иной материал, </a:t>
            </a:r>
          </a:p>
          <a:p>
            <a:pPr marL="285750" indent="-285750" algn="just">
              <a:buFont typeface="Arial" panose="020B0604020202020204" pitchFamily="34" charset="0"/>
              <a:buChar char="•"/>
            </a:pPr>
            <a:r>
              <a:rPr lang="ru-RU" sz="2000" b="1" dirty="0">
                <a:latin typeface="Times New Roman" panose="02020603050405020304" pitchFamily="18" charset="0"/>
                <a:cs typeface="Times New Roman" panose="02020603050405020304" pitchFamily="18" charset="0"/>
              </a:rPr>
              <a:t>изобразительная (рисование, лепка, аппликация), музыкальная (восприятие и понимание смысла музыкальных произведений, пение, музыкально-ритмические движения, игры на детских музыкальных инструментах), двигательная (овладение основными движениями) формы активности.</a:t>
            </a:r>
            <a:endParaRPr lang="ru-RU" b="1" dirty="0">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2938951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80209" y="352926"/>
            <a:ext cx="6825917" cy="729027"/>
          </a:xfrm>
          <a:prstGeom prst="rect">
            <a:avLst/>
          </a:prstGeom>
          <a:solidFill>
            <a:srgbClr val="8B3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400" b="1" dirty="0" err="1">
                <a:latin typeface="Times New Roman" panose="02020603050405020304" pitchFamily="18" charset="0"/>
                <a:ea typeface="Calibri" panose="020F0502020204030204" pitchFamily="34" charset="0"/>
                <a:cs typeface="Times New Roman" panose="02020603050405020304" pitchFamily="18" charset="0"/>
              </a:rPr>
              <a:t>ФАОП</a:t>
            </a:r>
            <a:r>
              <a:rPr lang="ru-RU" sz="2400" b="1" dirty="0">
                <a:latin typeface="Times New Roman" panose="02020603050405020304" pitchFamily="18" charset="0"/>
                <a:ea typeface="Calibri" panose="020F0502020204030204" pitchFamily="34" charset="0"/>
                <a:cs typeface="Times New Roman" panose="02020603050405020304" pitchFamily="18" charset="0"/>
              </a:rPr>
              <a:t> ДО для обучающихся с нарушениями слуха</a:t>
            </a:r>
            <a:endParaRPr lang="ru-RU" b="1" dirty="0"/>
          </a:p>
        </p:txBody>
      </p:sp>
      <p:sp>
        <p:nvSpPr>
          <p:cNvPr id="2" name="Прямоугольник 1"/>
          <p:cNvSpPr/>
          <p:nvPr/>
        </p:nvSpPr>
        <p:spPr>
          <a:xfrm>
            <a:off x="232610" y="1574235"/>
            <a:ext cx="8670757" cy="3447098"/>
          </a:xfrm>
          <a:prstGeom prst="rect">
            <a:avLst/>
          </a:prstGeom>
        </p:spPr>
        <p:txBody>
          <a:bodyPr wrap="square">
            <a:spAutoFit/>
          </a:bodyPr>
          <a:lstStyle/>
          <a:p>
            <a:pPr algn="just"/>
            <a:r>
              <a:rPr lang="ru-RU" sz="2000" b="1" dirty="0">
                <a:latin typeface="Times New Roman" panose="02020603050405020304" pitchFamily="18" charset="0"/>
                <a:cs typeface="Times New Roman" panose="02020603050405020304" pitchFamily="18" charset="0"/>
              </a:rPr>
              <a:t>Содержательный раздел </a:t>
            </a:r>
            <a:r>
              <a:rPr lang="ru-RU" sz="2000" b="1" dirty="0" err="1">
                <a:latin typeface="Times New Roman" panose="02020603050405020304" pitchFamily="18" charset="0"/>
                <a:cs typeface="Times New Roman" panose="02020603050405020304" pitchFamily="18" charset="0"/>
              </a:rPr>
              <a:t>ФАОП</a:t>
            </a:r>
            <a:r>
              <a:rPr lang="ru-RU" sz="2000" b="1" dirty="0">
                <a:latin typeface="Times New Roman" panose="02020603050405020304" pitchFamily="18" charset="0"/>
                <a:cs typeface="Times New Roman" panose="02020603050405020304" pitchFamily="18" charset="0"/>
              </a:rPr>
              <a:t> ДО включает описание коррекционно-развивающей работы, обеспечивающей адаптацию и включение обучающихся в социум.</a:t>
            </a:r>
          </a:p>
          <a:p>
            <a:pPr algn="just"/>
            <a:r>
              <a:rPr lang="ru-RU" sz="2000" b="1" dirty="0">
                <a:latin typeface="Times New Roman" panose="02020603050405020304" pitchFamily="18" charset="0"/>
                <a:cs typeface="Times New Roman" panose="02020603050405020304" pitchFamily="18" charset="0"/>
              </a:rPr>
              <a:t>Программа коррекционно-развивающей работы является неотъемлемой частью </a:t>
            </a:r>
            <a:r>
              <a:rPr lang="ru-RU" sz="2000" b="1" dirty="0" err="1">
                <a:latin typeface="Times New Roman" panose="02020603050405020304" pitchFamily="18" charset="0"/>
                <a:cs typeface="Times New Roman" panose="02020603050405020304" pitchFamily="18" charset="0"/>
              </a:rPr>
              <a:t>ФАОП</a:t>
            </a:r>
            <a:r>
              <a:rPr lang="ru-RU" sz="2000" b="1" dirty="0">
                <a:latin typeface="Times New Roman" panose="02020603050405020304" pitchFamily="18" charset="0"/>
                <a:cs typeface="Times New Roman" panose="02020603050405020304" pitchFamily="18" charset="0"/>
              </a:rPr>
              <a:t> ДО в условиях дошкольных образовательных групп комбинированной и компенсирующей направленности, обеспечивает достижение максимальной реализации реабилитационного потенциала с учетом особенностей развития и особых образовательных потребностей обучающихся.</a:t>
            </a:r>
          </a:p>
          <a:p>
            <a:pPr algn="just"/>
            <a:endParaRPr lang="ru-RU" sz="2000" b="1" dirty="0">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4177178611"/>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1670</TotalTime>
  <Words>2581</Words>
  <Application>Microsoft Office PowerPoint</Application>
  <PresentationFormat>Экран (16:9)</PresentationFormat>
  <Paragraphs>160</Paragraphs>
  <Slides>38</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38</vt:i4>
      </vt:variant>
    </vt:vector>
  </HeadingPairs>
  <TitlesOfParts>
    <vt:vector size="44" baseType="lpstr">
      <vt:lpstr>Arial</vt:lpstr>
      <vt:lpstr>Calibri</vt:lpstr>
      <vt:lpstr>Symbol</vt:lpstr>
      <vt:lpstr>Times New Roman</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new</dc:creator>
  <cp:lastModifiedBy>Maxim</cp:lastModifiedBy>
  <cp:revision>113</cp:revision>
  <dcterms:created xsi:type="dcterms:W3CDTF">2021-10-29T19:36:18Z</dcterms:created>
  <dcterms:modified xsi:type="dcterms:W3CDTF">2023-02-10T12:53:13Z</dcterms:modified>
</cp:coreProperties>
</file>