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3"/>
  </p:notesMasterIdLst>
  <p:sldIdLst>
    <p:sldId id="417" r:id="rId2"/>
    <p:sldId id="1229" r:id="rId3"/>
    <p:sldId id="1224" r:id="rId4"/>
    <p:sldId id="1223" r:id="rId5"/>
    <p:sldId id="1235" r:id="rId6"/>
    <p:sldId id="1233" r:id="rId7"/>
    <p:sldId id="1236" r:id="rId8"/>
    <p:sldId id="1230" r:id="rId9"/>
    <p:sldId id="1238" r:id="rId10"/>
    <p:sldId id="1232" r:id="rId11"/>
    <p:sldId id="279" r:id="rId12"/>
    <p:sldId id="1225" r:id="rId13"/>
    <p:sldId id="1228" r:id="rId14"/>
    <p:sldId id="1234" r:id="rId15"/>
    <p:sldId id="1227" r:id="rId16"/>
    <p:sldId id="439" r:id="rId17"/>
    <p:sldId id="1239" r:id="rId18"/>
    <p:sldId id="437" r:id="rId19"/>
    <p:sldId id="338" r:id="rId20"/>
    <p:sldId id="1222" r:id="rId21"/>
    <p:sldId id="412" r:id="rId22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4C0466F-6AA9-49C6-BF14-045075AB2D45}">
          <p14:sldIdLst>
            <p14:sldId id="417"/>
            <p14:sldId id="1229"/>
            <p14:sldId id="1224"/>
            <p14:sldId id="1223"/>
            <p14:sldId id="1235"/>
            <p14:sldId id="1233"/>
            <p14:sldId id="1236"/>
            <p14:sldId id="1230"/>
            <p14:sldId id="1238"/>
            <p14:sldId id="1232"/>
            <p14:sldId id="279"/>
            <p14:sldId id="1225"/>
            <p14:sldId id="1228"/>
            <p14:sldId id="1234"/>
            <p14:sldId id="1227"/>
            <p14:sldId id="439"/>
            <p14:sldId id="1239"/>
            <p14:sldId id="437"/>
            <p14:sldId id="338"/>
            <p14:sldId id="1222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6C"/>
    <a:srgbClr val="006260"/>
    <a:srgbClr val="2EDEDA"/>
    <a:srgbClr val="FF9900"/>
    <a:srgbClr val="008080"/>
    <a:srgbClr val="CCFF66"/>
    <a:srgbClr val="FFFFA3"/>
    <a:srgbClr val="FFFF61"/>
    <a:srgbClr val="FFB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9418" autoAdjust="0"/>
  </p:normalViewPr>
  <p:slideViewPr>
    <p:cSldViewPr snapToGrid="0">
      <p:cViewPr varScale="1">
        <p:scale>
          <a:sx n="86" d="100"/>
          <a:sy n="86" d="100"/>
        </p:scale>
        <p:origin x="4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005947755620588E-2"/>
          <c:y val="8.3487989548585301E-2"/>
          <c:w val="0.70465898897275348"/>
          <c:h val="0.745011409288124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Профессиональная готовность педагогов (0-5 баллов)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Sheet1!$B$1:$D$1</c:f>
              <c:strCache>
                <c:ptCount val="3"/>
                <c:pt idx="0">
                  <c:v>2020/2021 г.</c:v>
                </c:pt>
                <c:pt idx="1">
                  <c:v>2021/2022 г.</c:v>
                </c:pt>
                <c:pt idx="2">
                  <c:v>2022/2023 г.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3.3</c:v>
                </c:pt>
                <c:pt idx="1">
                  <c:v>3.7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C-42CD-A379-EA48BCB1534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Психологическая готовность педагогов (0-5 баллов)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Sheet1!$B$1:$D$1</c:f>
              <c:strCache>
                <c:ptCount val="3"/>
                <c:pt idx="0">
                  <c:v>2020/2021 г.</c:v>
                </c:pt>
                <c:pt idx="1">
                  <c:v>2021/2022 г.</c:v>
                </c:pt>
                <c:pt idx="2">
                  <c:v>2022/2023 г.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3.5</c:v>
                </c:pt>
                <c:pt idx="1">
                  <c:v>4</c:v>
                </c:pt>
                <c:pt idx="2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FC-42CD-A379-EA48BCB15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540784"/>
        <c:axId val="1"/>
        <c:axId val="0"/>
      </c:bar3DChart>
      <c:catAx>
        <c:axId val="189540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54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558776575432253"/>
          <c:y val="0.29729311931521463"/>
          <c:w val="0.3174772077836982"/>
          <c:h val="0.407653543307086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540339537604756"/>
          <c:y val="4.7687930535980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666666666666664E-2"/>
          <c:y val="0.24583333333333332"/>
          <c:w val="0.61233431758530188"/>
          <c:h val="0.70257936507936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Кадровое обеспечение для обучения и воспитания детей с ОВЗ в ДОО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B74-479F-80D0-5057084F36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B74-479F-80D0-5057084F36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B74-479F-80D0-5057084F36C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специалисты отсутствуют</c:v>
                </c:pt>
                <c:pt idx="1">
                  <c:v>специалисты в соответствии со спецификой нарушения</c:v>
                </c:pt>
                <c:pt idx="2">
                  <c:v>проходят обучение в настоящее время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</c:v>
                </c:pt>
                <c:pt idx="1">
                  <c:v>31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74-479F-80D0-5057084F36C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860766560048842"/>
          <c:y val="0.45347688980640721"/>
          <c:w val="0.36021572326241463"/>
          <c:h val="0.3907554389797944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800" dirty="0">
                <a:solidFill>
                  <a:srgbClr val="006260"/>
                </a:solidFill>
              </a:rPr>
              <a:t>Организация условий для полноценного развития </a:t>
            </a:r>
          </a:p>
          <a:p>
            <a:pPr>
              <a:defRPr/>
            </a:pPr>
            <a:r>
              <a:rPr lang="ru-RU" sz="1800" dirty="0">
                <a:solidFill>
                  <a:srgbClr val="006260"/>
                </a:solidFill>
              </a:rPr>
              <a:t>и самореализации детей с ограниченными возможностями здоровья (%)</a:t>
            </a:r>
          </a:p>
        </c:rich>
      </c:tx>
      <c:layout>
        <c:manualLayout>
          <c:xMode val="edge"/>
          <c:yMode val="edge"/>
          <c:x val="4.3233754643549921E-2"/>
          <c:y val="1.866906473498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8641759390300683"/>
          <c:w val="0.57469987486078566"/>
          <c:h val="0.712830829240900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Организация условий для полноценного развития и самореализации детей с ограниченными возможностями здоровья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5D-4066-AC7D-B40B1A9CE705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85D-4066-AC7D-B40B1A9CE705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85D-4066-AC7D-B40B1A9CE705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85D-4066-AC7D-B40B1A9CE705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85D-4066-AC7D-B40B1A9CE705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85D-4066-AC7D-B40B1A9CE705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85D-4066-AC7D-B40B1A9CE705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85D-4066-AC7D-B40B1A9CE7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неактуальны в связи с отсутствием детей с ОВЗ</c:v>
                </c:pt>
                <c:pt idx="1">
                  <c:v>наличие необходимых условий (частичное)</c:v>
                </c:pt>
                <c:pt idx="2">
                  <c:v>наличие условий для детей с тяжелыми нарушениями речи</c:v>
                </c:pt>
                <c:pt idx="3">
                  <c:v>наличие условий для детей с нарушениями опорно-двигательного аппарата</c:v>
                </c:pt>
                <c:pt idx="4">
                  <c:v>наличие условий для детей с расстройствами аутистического спектра</c:v>
                </c:pt>
                <c:pt idx="5">
                  <c:v>наличие условий для детей с психическими нарушениями</c:v>
                </c:pt>
                <c:pt idx="6">
                  <c:v>наличие условия для детей с умственной отсталостью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62</c:v>
                </c:pt>
                <c:pt idx="1">
                  <c:v>22</c:v>
                </c:pt>
                <c:pt idx="2">
                  <c:v>2.4</c:v>
                </c:pt>
                <c:pt idx="3">
                  <c:v>3.8</c:v>
                </c:pt>
                <c:pt idx="4">
                  <c:v>3.8</c:v>
                </c:pt>
                <c:pt idx="5">
                  <c:v>3.4</c:v>
                </c:pt>
                <c:pt idx="6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85D-4066-AC7D-B40B1A9CE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447723031761753"/>
          <c:y val="0.13571215683190382"/>
          <c:w val="0.44552276968238241"/>
          <c:h val="0.86428784316809615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'мат стимул'!$A$1:$A$10</c:f>
              <c:strCache>
                <c:ptCount val="10"/>
                <c:pt idx="0">
                  <c:v>личностные результаты обучающихся</c:v>
                </c:pt>
                <c:pt idx="1">
                  <c:v>работа с одаренными детьми</c:v>
                </c:pt>
                <c:pt idx="2">
                  <c:v>материальное стимулирование не предусмотрено</c:v>
                </c:pt>
                <c:pt idx="3">
                  <c:v>результаты методической работы</c:v>
                </c:pt>
                <c:pt idx="4">
                  <c:v>успешное проведенное мероприятие</c:v>
                </c:pt>
                <c:pt idx="5">
                  <c:v>высокая оценка администрацией качества работы</c:v>
                </c:pt>
                <c:pt idx="6">
                  <c:v>освоение новых педагогических технологий</c:v>
                </c:pt>
                <c:pt idx="7">
                  <c:v>использование цифровых технологий</c:v>
                </c:pt>
                <c:pt idx="8">
                  <c:v>создание учебных или методических продуктов, в том числе, в цифровом формате</c:v>
                </c:pt>
                <c:pt idx="9">
                  <c:v>работа с детьми с ограниченными возможностями здоровья</c:v>
                </c:pt>
              </c:strCache>
            </c:strRef>
          </c:cat>
          <c:val>
            <c:numRef>
              <c:f>'мат стимул'!$B$1:$B$10</c:f>
              <c:numCache>
                <c:formatCode>0.0</c:formatCode>
                <c:ptCount val="10"/>
                <c:pt idx="0">
                  <c:v>47.935779816513765</c:v>
                </c:pt>
                <c:pt idx="1">
                  <c:v>34.059633027522935</c:v>
                </c:pt>
                <c:pt idx="2">
                  <c:v>31.880733944954127</c:v>
                </c:pt>
                <c:pt idx="3">
                  <c:v>27.293577981651374</c:v>
                </c:pt>
                <c:pt idx="4">
                  <c:v>22.477064220183486</c:v>
                </c:pt>
                <c:pt idx="5">
                  <c:v>16.513761467889911</c:v>
                </c:pt>
                <c:pt idx="6">
                  <c:v>12.844036697247708</c:v>
                </c:pt>
                <c:pt idx="7">
                  <c:v>9.4036697247706424</c:v>
                </c:pt>
                <c:pt idx="8">
                  <c:v>9.4036697247706424</c:v>
                </c:pt>
                <c:pt idx="9">
                  <c:v>4.2431192660550465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A5-4CDF-99D8-715555423C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8264576"/>
        <c:axId val="138267264"/>
      </c:barChart>
      <c:catAx>
        <c:axId val="1382645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ru-RU"/>
          </a:p>
        </c:txPr>
        <c:crossAx val="138267264"/>
        <c:crosses val="autoZero"/>
        <c:auto val="1"/>
        <c:lblAlgn val="ctr"/>
        <c:lblOffset val="100"/>
        <c:noMultiLvlLbl val="0"/>
      </c:catAx>
      <c:valAx>
        <c:axId val="13826726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3826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baseline="0" dirty="0">
                <a:effectLst/>
              </a:rPr>
              <a:t>Какие методики и диагностики обучающихся с ОВЗ используются </a:t>
            </a:r>
          </a:p>
          <a:p>
            <a:pPr>
              <a:defRPr/>
            </a:pPr>
            <a:r>
              <a:rPr lang="ru-RU" sz="1800" b="1" baseline="0" dirty="0">
                <a:effectLst/>
              </a:rPr>
              <a:t>в профориентационной работе Вашей ОО? (выберите необходимое число ответов)</a:t>
            </a:r>
            <a:endParaRPr lang="ru-RU" sz="1800" baseline="0" dirty="0">
              <a:effectLst/>
            </a:endParaRPr>
          </a:p>
        </c:rich>
      </c:tx>
      <c:layout>
        <c:manualLayout>
          <c:xMode val="edge"/>
          <c:yMode val="edge"/>
          <c:x val="7.1374946560129951E-2"/>
          <c:y val="1.8702864317898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опросник профессиональных склонностей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Используемые методики и диагностики, (%)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66-4F0F-B85C-37C0C3F88F7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личностный опросник Г. Айзенка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Используемые методики и диагностики, (%)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66-4F0F-B85C-37C0C3F88F7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дифференциально-диагностический опросник Е.А.Климова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Используемые методики и диагностики, (%)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66-4F0F-B85C-37C0C3F88F7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методика Дж. Холланда ОПП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Используемые методики и диагностики, (%)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66-4F0F-B85C-37C0C3F88F7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ШТУР (школьный тест умственного развития)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Используемые методики и диагностики, (%)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10.199999999999999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66-4F0F-B85C-37C0C3F88F7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характерологический опросник К. Леонгарда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Используемые методики и диагностики, (%)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66-4F0F-B85C-37C0C3F88F78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методика К. Томаса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Используемые методики и диагностики, (%)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366-4F0F-B85C-37C0C3F88F78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методика А.Е. Голомштока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Используемые методики и диагностики, (%)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366-4F0F-B85C-37C0C3F88F78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другое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Используемые методики и диагностики, (%)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366-4F0F-B85C-37C0C3F88F78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нет обучающихся с ОВЗ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Используемые методики и диагностики, (%)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54.4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366-4F0F-B85C-37C0C3F88F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2168304"/>
        <c:axId val="312160760"/>
      </c:barChart>
      <c:catAx>
        <c:axId val="312168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2160760"/>
        <c:crosses val="autoZero"/>
        <c:auto val="1"/>
        <c:lblAlgn val="ctr"/>
        <c:lblOffset val="100"/>
        <c:noMultiLvlLbl val="0"/>
      </c:catAx>
      <c:valAx>
        <c:axId val="312160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216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37251808207212939"/>
          <c:y val="0.53957469023841187"/>
          <c:w val="0.58210286377846188"/>
          <c:h val="0.44873599012481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Программы профессиональной переподготовки</a:t>
            </a:r>
          </a:p>
        </c:rich>
      </c:tx>
      <c:layout>
        <c:manualLayout>
          <c:xMode val="edge"/>
          <c:yMode val="edge"/>
          <c:x val="0.15999416739574221"/>
          <c:y val="1.984126984126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Педагогика и психология инклюзивного образования (310 часов)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40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5-4609-8735-2E30830791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Психолого-педагогическая коррекция и обучение детей с расстройствами аутистического спектра (330 часов)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</c:v>
                </c:pt>
                <c:pt idx="1">
                  <c:v>30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5-4609-8735-2E308307917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Технологии, диагностики и коррекции дислексии, дисграфии и дизорфографии (250 часов)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5-4609-8735-2E3083079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0580608"/>
        <c:axId val="290579952"/>
      </c:barChart>
      <c:catAx>
        <c:axId val="29058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579952"/>
        <c:crosses val="autoZero"/>
        <c:auto val="1"/>
        <c:lblAlgn val="ctr"/>
        <c:lblOffset val="100"/>
        <c:noMultiLvlLbl val="0"/>
      </c:catAx>
      <c:valAx>
        <c:axId val="29057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580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6.675841588425574E-2"/>
          <c:y val="0.64731010235235975"/>
          <c:w val="0.84910702710985864"/>
          <c:h val="0.317071029632093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Дополнительные профессиональные программы повышения квалификации </a:t>
            </a:r>
          </a:p>
          <a:p>
            <a:pPr>
              <a:defRPr/>
            </a:pPr>
            <a:r>
              <a:rPr lang="ru-RU" dirty="0"/>
              <a:t>в 2022 году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5B8-4E9E-A074-B5CAC279FA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5B8-4E9E-A074-B5CAC279FA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5B8-4E9E-A074-B5CAC279FA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5B8-4E9E-A074-B5CAC279FA96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B8-4E9E-A074-B5CAC279FA9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93896B0-615B-49DA-A66E-0D1B244ECFFA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5B8-4E9E-A074-B5CAC279FA9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9979BD8-EE43-42B1-88D4-3BE46AD84243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5B8-4E9E-A074-B5CAC279FA9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B1A0C21-4DFC-4D5C-9C20-071B62E91B6A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5B8-4E9E-A074-B5CAC279FA9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Специфика профессиональной деятельности педагога-дефектолога в инклюзивном образовательном пространстве</c:v>
                </c:pt>
                <c:pt idx="1">
                  <c:v>Современные подходы к профилактике, диагностике, коррекции дисграфии и дислексии (в том числе 16 часов по особенностям организации работы с детьми с ОВЗ)</c:v>
                </c:pt>
                <c:pt idx="2">
                  <c:v>Инклюзивное образование обучающихся с ограниченными возможностями здоровья в условиях реализации ФГОС</c:v>
                </c:pt>
                <c:pt idx="3">
                  <c:v>Современные образовательные технологии тьюторского сопровождения детей с ограниченными возможностями здоровья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114</c:v>
                </c:pt>
                <c:pt idx="1">
                  <c:v>92</c:v>
                </c:pt>
                <c:pt idx="2">
                  <c:v>5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B8-4E9E-A074-B5CAC279FA9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500932118647888"/>
          <c:y val="0.1748287512448041"/>
          <c:w val="0.38435464392732666"/>
          <c:h val="0.792547100967217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370C4-5ADE-4902-8F75-1E2C70B0B766}" type="datetimeFigureOut">
              <a:rPr lang="ru-RU" smtClean="0"/>
              <a:t>11.02.2023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38BDF-5BB3-4BC6-B005-DE4456311D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974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2A80B-CA7E-4CBA-93F2-B56DF0CBFAC2}" type="slidenum">
              <a:rPr lang="ru-RU" smtClean="0"/>
              <a:t>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69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3D67-0999-4A7B-881A-5B9532D1AED7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86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A203-8EB5-47DA-A6B0-9CC62FBA119B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29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D001A-9B71-44C6-9428-FC4966AE53AA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26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974B-F69A-4265-A118-D38E016779A0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19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0FB51-1947-45BD-B00D-8295A1B21875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24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C21C-31BC-4513-AF93-7E7FE1A3C5CC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6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1D79-2B6B-4E00-9328-B85D6D43F0BA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36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DCAD-4533-4004-8BF6-1B8E4A54CBD0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687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986-AD0E-48D9-9BCC-760C7020D770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08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F402F-3854-455F-9C4A-9FBCBCE6DFA0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12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0F99-011E-473E-AB5B-6C2462663888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94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A42EF-43D5-4175-A5F9-517B40DF86A8}" type="datetime1">
              <a:rPr lang="ru-RU" smtClean="0"/>
              <a:t>11.02.2023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F7049-5EE1-4E1A-91D9-D0CBA1A6264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88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irort.ru/ru/node/405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yadi.sk/i/oz3HU90Pv4jdI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rort.ru/ru/node/637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emf"/><Relationship Id="rId9" Type="http://schemas.openxmlformats.org/officeDocument/2006/relationships/hyperlink" Target="https://cloud.mail.ru/public/3uBE/4CyWX9iz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0" Type="http://schemas.openxmlformats.org/officeDocument/2006/relationships/image" Target="../media/image35.gif"/><Relationship Id="rId4" Type="http://schemas.openxmlformats.org/officeDocument/2006/relationships/image" Target="../media/image30.png"/><Relationship Id="rId9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jp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Relationship Id="rId1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hyperlink" Target="mailto:irort2011@gmail.com" TargetMode="External"/><Relationship Id="rId4" Type="http://schemas.openxmlformats.org/officeDocument/2006/relationships/hyperlink" Target="http://irort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0" y="147145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«ДЕТСТВО РАВНЫХ ВОЗМОЖНОСТЕЙ»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9869" y="2555584"/>
            <a:ext cx="94791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6260"/>
                </a:solidFill>
                <a:cs typeface="Calibri"/>
              </a:rPr>
              <a:t>Инклюзивное образование: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006260"/>
                </a:solidFill>
                <a:cs typeface="Calibri"/>
              </a:rPr>
              <a:t>региональный опыт и векторы развития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B08FF91-3745-44ED-9087-13883F5D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1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2AAA4-9315-425B-B449-6FF8FF447BBC}"/>
              </a:ext>
            </a:extLst>
          </p:cNvPr>
          <p:cNvSpPr txBox="1"/>
          <p:nvPr/>
        </p:nvSpPr>
        <p:spPr>
          <a:xfrm>
            <a:off x="2877972" y="4642605"/>
            <a:ext cx="6102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6260"/>
                </a:solidFill>
              </a:rPr>
              <a:t>Нугуманова Людмила Николаевна , </a:t>
            </a:r>
            <a:endParaRPr lang="ru-RU" dirty="0"/>
          </a:p>
          <a:p>
            <a:pPr algn="ctr">
              <a:defRPr/>
            </a:pPr>
            <a:r>
              <a:rPr lang="ru-RU" dirty="0">
                <a:solidFill>
                  <a:srgbClr val="006260"/>
                </a:solidFill>
              </a:rPr>
              <a:t>доктор педагогических наук,</a:t>
            </a:r>
          </a:p>
          <a:p>
            <a:pPr algn="ctr">
              <a:defRPr/>
            </a:pPr>
            <a:r>
              <a:rPr lang="ru-RU" dirty="0">
                <a:solidFill>
                  <a:srgbClr val="006260"/>
                </a:solidFill>
              </a:rPr>
              <a:t>ректор ГАОУ ДПО  «Институт развития образования Республики Татарстан»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401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EC4E6-91C4-4A3B-990D-5C99D0A56720}"/>
              </a:ext>
            </a:extLst>
          </p:cNvPr>
          <p:cNvSpPr txBox="1"/>
          <p:nvPr/>
        </p:nvSpPr>
        <p:spPr>
          <a:xfrm>
            <a:off x="86568" y="4882929"/>
            <a:ext cx="2978589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305 респондентов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(заместителей руководителей по воспитательной работе общеобразовательных организаций Республики Татарстан)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64C4F-9418-4E21-8389-C8B5CB9ACD8C}"/>
              </a:ext>
            </a:extLst>
          </p:cNvPr>
          <p:cNvSpPr txBox="1"/>
          <p:nvPr/>
        </p:nvSpPr>
        <p:spPr>
          <a:xfrm>
            <a:off x="8004945" y="1450892"/>
            <a:ext cx="4096188" cy="1477328"/>
          </a:xfrm>
          <a:prstGeom prst="rect">
            <a:avLst/>
          </a:prstGeom>
          <a:ln>
            <a:solidFill>
              <a:srgbClr val="006F6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6260"/>
                </a:solidFill>
                <a:effectLst/>
                <a:ea typeface="Calibri" panose="020F0502020204030204" pitchFamily="34" charset="0"/>
              </a:rPr>
              <a:t>Социологический мониторинг </a:t>
            </a:r>
          </a:p>
          <a:p>
            <a:pPr algn="ctr"/>
            <a:r>
              <a:rPr lang="ru-RU" dirty="0">
                <a:solidFill>
                  <a:srgbClr val="006260"/>
                </a:solidFill>
                <a:effectLst/>
                <a:ea typeface="Calibri" panose="020F0502020204030204" pitchFamily="34" charset="0"/>
              </a:rPr>
              <a:t>по направлению </a:t>
            </a:r>
          </a:p>
          <a:p>
            <a:pPr algn="ctr"/>
            <a:r>
              <a:rPr lang="ru-RU" dirty="0">
                <a:solidFill>
                  <a:srgbClr val="006260"/>
                </a:solidFill>
                <a:effectLst/>
                <a:ea typeface="Calibri" panose="020F0502020204030204" pitchFamily="34" charset="0"/>
              </a:rPr>
              <a:t>«Система работы по самоопределению и профессиональной ориентации обучающихся»</a:t>
            </a:r>
            <a:endParaRPr lang="ru-RU" dirty="0">
              <a:solidFill>
                <a:srgbClr val="006260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B2F5C5-95A7-4345-8745-6640F703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10</a:t>
            </a:fld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96750D-8D18-4794-A062-2740F8DC3687}"/>
              </a:ext>
            </a:extLst>
          </p:cNvPr>
          <p:cNvSpPr txBox="1"/>
          <p:nvPr/>
        </p:nvSpPr>
        <p:spPr bwMode="auto">
          <a:xfrm>
            <a:off x="286470" y="370570"/>
            <a:ext cx="10284694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Прикладные исследования </a:t>
            </a:r>
          </a:p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области инклюзивного образования</a:t>
            </a:r>
            <a:endParaRPr lang="ru-RU" altLang="ru-RU" sz="2200" cap="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542EEBCD-AA40-4118-9E4D-CAA75AF092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593266"/>
              </p:ext>
            </p:extLst>
          </p:nvPr>
        </p:nvGraphicFramePr>
        <p:xfrm>
          <a:off x="-106820" y="1364663"/>
          <a:ext cx="8687334" cy="5432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E244D5A-B389-44BF-97D9-F6F93EA2B3B1}"/>
              </a:ext>
            </a:extLst>
          </p:cNvPr>
          <p:cNvSpPr txBox="1"/>
          <p:nvPr/>
        </p:nvSpPr>
        <p:spPr>
          <a:xfrm>
            <a:off x="7087572" y="3221346"/>
            <a:ext cx="501207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effectLst/>
                <a:ea typeface="Courier New" panose="02070309020205020404" pitchFamily="49" charset="0"/>
              </a:rPr>
              <a:t>развитие наиболее универсальных умений, навыков и качеств, которые необходимы для профессиональной (трудовой) самореализации  (43 %);</a:t>
            </a:r>
            <a:endParaRPr lang="ru-RU" sz="16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effectLst/>
                <a:ea typeface="Courier New" panose="02070309020205020404" pitchFamily="49" charset="0"/>
              </a:rPr>
              <a:t>комплексная диагностическая оценка возможностей обучающегося овладеть теми или иными видами профессиональной деятельности (35 %);</a:t>
            </a:r>
            <a:endParaRPr lang="ru-RU" sz="16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effectLst/>
                <a:ea typeface="Courier New" panose="02070309020205020404" pitchFamily="49" charset="0"/>
              </a:rPr>
              <a:t>профориентация по специальности, рекомендуемой для каждой конкретной нозологии (26 %).</a:t>
            </a:r>
            <a:endParaRPr lang="ru-RU" sz="16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4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312607" y="403057"/>
            <a:ext cx="10079137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КЛЮЧЕВЫЕ ОРИЕНТИРЫ ПРОЕКТИРОВАНИЯ </a:t>
            </a:r>
          </a:p>
          <a:p>
            <a:pPr algn="ctr"/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/>
              </a:rPr>
              <a:t>ПРОГРАММ ПОВЫШЕНИЯ КВАЛИФИКАЦИИ ПЕДАГОГОВ</a:t>
            </a:r>
            <a:endParaRPr lang="ru-RU" sz="2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41ECD3A-F7C8-420D-AC2D-8F6A72AA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11</a:t>
            </a:fld>
            <a:endParaRPr lang="ru-RU" sz="2000" dirty="0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83F62F6-5A73-4C79-91BE-F9A8230F6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851" y="2049051"/>
            <a:ext cx="890689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buFontTx/>
              <a:buChar char="-"/>
            </a:pPr>
            <a:r>
              <a:rPr lang="ru-RU" sz="2000" b="1" dirty="0">
                <a:solidFill>
                  <a:srgbClr val="006F6C"/>
                </a:solidFill>
                <a:latin typeface="+mn-lt"/>
              </a:rPr>
              <a:t>отмечается выраженный дефицит кадров для работы с обучающимися </a:t>
            </a:r>
          </a:p>
          <a:p>
            <a:pPr eaLnBrk="1" hangingPunct="1"/>
            <a:r>
              <a:rPr lang="ru-RU" sz="2000" b="1" dirty="0">
                <a:solidFill>
                  <a:srgbClr val="006F6C"/>
                </a:solidFill>
                <a:latin typeface="+mn-lt"/>
              </a:rPr>
              <a:t>     с ОВЗ с инвалидностью различных нозологических групп;</a:t>
            </a:r>
          </a:p>
          <a:p>
            <a:pPr marL="285750" indent="-285750" eaLnBrk="1" hangingPunct="1">
              <a:buFontTx/>
              <a:buChar char="-"/>
            </a:pPr>
            <a:endParaRPr lang="ru-RU" sz="2000" b="1" dirty="0">
              <a:solidFill>
                <a:srgbClr val="006F6C"/>
              </a:solidFill>
              <a:latin typeface="+mn-lt"/>
            </a:endParaRPr>
          </a:p>
          <a:p>
            <a:pPr eaLnBrk="1" hangingPunct="1"/>
            <a:endParaRPr lang="ru-RU" sz="2000" b="1" dirty="0">
              <a:solidFill>
                <a:srgbClr val="006F6C"/>
              </a:solidFill>
              <a:latin typeface="+mn-lt"/>
            </a:endParaRPr>
          </a:p>
          <a:p>
            <a:pPr marL="285750" indent="-285750" eaLnBrk="1" hangingPunct="1">
              <a:buFontTx/>
              <a:buChar char="-"/>
            </a:pPr>
            <a:r>
              <a:rPr lang="ru-RU" sz="2000" b="1" dirty="0">
                <a:solidFill>
                  <a:srgbClr val="006F6C"/>
                </a:solidFill>
                <a:latin typeface="+mn-lt"/>
              </a:rPr>
              <a:t>существует запрос системы образования и родительской общественности на подготовку кадров новых профилей, обладающих широкими, </a:t>
            </a:r>
            <a:r>
              <a:rPr lang="ru-RU" sz="2000" b="1" dirty="0" err="1">
                <a:solidFill>
                  <a:srgbClr val="006F6C"/>
                </a:solidFill>
                <a:latin typeface="+mn-lt"/>
              </a:rPr>
              <a:t>межпрофильными</a:t>
            </a:r>
            <a:r>
              <a:rPr lang="ru-RU" sz="2000" b="1" dirty="0">
                <a:solidFill>
                  <a:srgbClr val="006F6C"/>
                </a:solidFill>
                <a:latin typeface="+mn-lt"/>
              </a:rPr>
              <a:t> компетенциями;</a:t>
            </a:r>
          </a:p>
          <a:p>
            <a:pPr marL="285750" indent="-285750" eaLnBrk="1" hangingPunct="1">
              <a:buFontTx/>
              <a:buChar char="-"/>
            </a:pPr>
            <a:endParaRPr lang="ru-RU" sz="2000" b="1" dirty="0">
              <a:solidFill>
                <a:srgbClr val="006F6C"/>
              </a:solidFill>
              <a:latin typeface="+mn-lt"/>
            </a:endParaRPr>
          </a:p>
          <a:p>
            <a:pPr eaLnBrk="1" hangingPunct="1"/>
            <a:endParaRPr lang="ru-RU" sz="2000" b="1" dirty="0">
              <a:solidFill>
                <a:srgbClr val="006F6C"/>
              </a:solidFill>
              <a:latin typeface="+mn-lt"/>
            </a:endParaRPr>
          </a:p>
          <a:p>
            <a:pPr marL="285750" indent="-285750" eaLnBrk="1" hangingPunct="1">
              <a:buFontTx/>
              <a:buChar char="-"/>
            </a:pPr>
            <a:r>
              <a:rPr lang="ru-RU" sz="2000" b="1" dirty="0">
                <a:solidFill>
                  <a:srgbClr val="006F6C"/>
                </a:solidFill>
                <a:latin typeface="+mn-lt"/>
              </a:rPr>
              <a:t>требуются педагогические кадры с компетенциями в области инклюзии, </a:t>
            </a:r>
          </a:p>
          <a:p>
            <a:pPr eaLnBrk="1" hangingPunct="1"/>
            <a:r>
              <a:rPr lang="ru-RU" sz="2000" b="1" dirty="0">
                <a:solidFill>
                  <a:srgbClr val="006F6C"/>
                </a:solidFill>
                <a:latin typeface="+mn-lt"/>
              </a:rPr>
              <a:t>     в том числе в отношении детей с ОВЗ, с инвалидностью.</a:t>
            </a:r>
            <a:endParaRPr lang="ru-RU" altLang="ru-RU" sz="2000" b="1" dirty="0">
              <a:solidFill>
                <a:srgbClr val="006F6C"/>
              </a:solidFill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5866BB-6B4B-4DA8-AFFA-F30951D480E7}"/>
              </a:ext>
            </a:extLst>
          </p:cNvPr>
          <p:cNvSpPr/>
          <p:nvPr/>
        </p:nvSpPr>
        <p:spPr>
          <a:xfrm>
            <a:off x="1244778" y="1720122"/>
            <a:ext cx="9294449" cy="123899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6D4D1A-EE21-4A8B-8854-D5BD183F3324}"/>
              </a:ext>
            </a:extLst>
          </p:cNvPr>
          <p:cNvSpPr/>
          <p:nvPr/>
        </p:nvSpPr>
        <p:spPr bwMode="auto">
          <a:xfrm>
            <a:off x="1244779" y="3180594"/>
            <a:ext cx="9294448" cy="11872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3D8E70-DC77-42EA-9395-338BD63C0873}"/>
              </a:ext>
            </a:extLst>
          </p:cNvPr>
          <p:cNvSpPr/>
          <p:nvPr/>
        </p:nvSpPr>
        <p:spPr bwMode="auto">
          <a:xfrm>
            <a:off x="1244779" y="4698491"/>
            <a:ext cx="9294448" cy="113384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04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26712" y="543033"/>
            <a:ext cx="9765078" cy="4357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altLang="ru-RU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ИНСТИТУТ РАЗВИТИЯ ОБРАЗОВАНИЯ РЕСПУБЛИКИ ТАТАРСТАН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6A47A72-9BE9-462D-A976-9FADE172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907" y="6374542"/>
            <a:ext cx="2733562" cy="365125"/>
          </a:xfrm>
        </p:spPr>
        <p:txBody>
          <a:bodyPr/>
          <a:lstStyle/>
          <a:p>
            <a:fld id="{DEEF7049-5EE1-4E1A-91D9-D0CBA1A62646}" type="slidenum">
              <a:rPr lang="ru-RU" sz="2000" smtClean="0"/>
              <a:t>12</a:t>
            </a:fld>
            <a:endParaRPr lang="ru-RU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137754-1AF9-453A-9C80-78B4E594D399}"/>
              </a:ext>
            </a:extLst>
          </p:cNvPr>
          <p:cNvSpPr/>
          <p:nvPr/>
        </p:nvSpPr>
        <p:spPr>
          <a:xfrm>
            <a:off x="1524000" y="2776873"/>
            <a:ext cx="9144000" cy="2241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1C1A383-134C-4700-8E3A-DA4B4F3BA7B7}"/>
              </a:ext>
            </a:extLst>
          </p:cNvPr>
          <p:cNvSpPr/>
          <p:nvPr/>
        </p:nvSpPr>
        <p:spPr>
          <a:xfrm>
            <a:off x="1867366" y="5378906"/>
            <a:ext cx="20447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1">
            <a:extLst>
              <a:ext uri="{FF2B5EF4-FFF2-40B4-BE49-F238E27FC236}">
                <a16:creationId xmlns:a16="http://schemas.microsoft.com/office/drawing/2014/main" id="{6524FC16-24CD-4879-9A2A-165D09BC4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12" y="1533309"/>
            <a:ext cx="4920573" cy="2891897"/>
          </a:xfrm>
          <a:prstGeom prst="rect">
            <a:avLst/>
          </a:prstGeom>
          <a:solidFill>
            <a:schemeClr val="bg1"/>
          </a:solidFill>
          <a:ln>
            <a:solidFill>
              <a:srgbClr val="006260"/>
            </a:solidFill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РЕАЛИЗАЦИЯ ПРОГРАММ ДОПОЛНИТЕЛЬНОГО ПРОФЕССИОНАЛЬНОГО ОБРАЗОВАНИЯ (ПОВЫШЕНИЕ КВАЛИФИКАЦИИ И ПЕРЕПОДГОТОВКА)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1600" dirty="0">
                <a:solidFill>
                  <a:srgbClr val="044E50"/>
                </a:solidFill>
                <a:latin typeface="+mn-lt"/>
              </a:rPr>
              <a:t>для работников организаций, оказывающих психолого-педагогическую и социальную помощь детям, испытывающим трудности в освоении основных общеобразовательных программ, развитии и социальной адаптации</a:t>
            </a:r>
          </a:p>
        </p:txBody>
      </p:sp>
      <p:sp>
        <p:nvSpPr>
          <p:cNvPr id="15" name="Прямоугольник 12">
            <a:extLst>
              <a:ext uri="{FF2B5EF4-FFF2-40B4-BE49-F238E27FC236}">
                <a16:creationId xmlns:a16="http://schemas.microsoft.com/office/drawing/2014/main" id="{12FF806C-A554-4462-B557-B7188859E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572" y="1559369"/>
            <a:ext cx="5747427" cy="2766826"/>
          </a:xfrm>
          <a:prstGeom prst="rect">
            <a:avLst/>
          </a:prstGeom>
          <a:solidFill>
            <a:schemeClr val="bg1"/>
          </a:solidFill>
          <a:ln>
            <a:solidFill>
              <a:srgbClr val="006260"/>
            </a:solidFill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altLang="ru-RU" sz="11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altLang="ru-RU" sz="16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НАУЧНО-МЕТОДИЧЕСКОЕ ОБЕСПЕЧЕНИЕ И СОПРОВОЖДЕНИЕ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1600" dirty="0">
                <a:solidFill>
                  <a:srgbClr val="044E5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инклюзивной образовательной среды в образовательных организациях РТ (разработка методических рекомендаций и пособий)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1600" dirty="0">
                <a:solidFill>
                  <a:srgbClr val="044E5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Трансляция  и интеграция  инновационного педагогического опыта инклюзивной практики проводятся  в формате конференций, вебинаров,  обучающих и проектных семинаров, виртуальных стажировок, круглых столов, мастер-классов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altLang="ru-RU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A0D5B7A6-7CD6-4C52-99A1-AE6E4227B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4" y="4541037"/>
            <a:ext cx="2844800" cy="218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4" descr="C:\Users\ИРО РТ\AppData\Local\Temp\Rar$DIa12136.30487\PHOTO-2019-06-26-17-58-34.jpg">
            <a:extLst>
              <a:ext uri="{FF2B5EF4-FFF2-40B4-BE49-F238E27FC236}">
                <a16:creationId xmlns:a16="http://schemas.microsoft.com/office/drawing/2014/main" id="{1BD40340-716D-4A42-A017-A8155B76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68" y="4559222"/>
            <a:ext cx="2882700" cy="218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3436467-E7A4-438F-A08D-1FBB5105F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890" y="4559223"/>
            <a:ext cx="2626327" cy="219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3C9FDD-345E-4AAA-8C23-B0BAB5697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040" y="1491305"/>
            <a:ext cx="895350" cy="8858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CC7622-A123-4D89-A204-10076D879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9222" y="3548906"/>
            <a:ext cx="8953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94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984920" y="380801"/>
            <a:ext cx="7927815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ОБУЧЕНИЕ ПЕДАГОГИЧЕСКИХ КАДРОВ </a:t>
            </a:r>
          </a:p>
          <a:p>
            <a:pPr algn="ctr"/>
            <a:r>
              <a:rPr lang="ru-RU" sz="2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СФЕРЕ ИНКЛЮЗИВНОГО ОБРАЗОВАНИЯ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454BA1D-A36E-43AB-B4E5-32E389186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7459479"/>
              </p:ext>
            </p:extLst>
          </p:nvPr>
        </p:nvGraphicFramePr>
        <p:xfrm>
          <a:off x="58722" y="1389671"/>
          <a:ext cx="6037278" cy="3867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881EB44-4589-4F84-A43A-D7C24C96F5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378164"/>
              </p:ext>
            </p:extLst>
          </p:nvPr>
        </p:nvGraphicFramePr>
        <p:xfrm>
          <a:off x="6163008" y="1455557"/>
          <a:ext cx="5970270" cy="4960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256B490-3AB6-4746-BCCA-E6EC9302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13</a:t>
            </a:fld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FB2793-9887-4928-BF15-32640574FBF3}"/>
              </a:ext>
            </a:extLst>
          </p:cNvPr>
          <p:cNvSpPr txBox="1"/>
          <p:nvPr/>
        </p:nvSpPr>
        <p:spPr>
          <a:xfrm>
            <a:off x="1215696" y="5287248"/>
            <a:ext cx="3975736" cy="16004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6260"/>
                </a:solidFill>
                <a:latin typeface="+mn-lt"/>
              </a:rPr>
              <a:t>КАТЕГОРИИ СЛУШАТЕЛЕЙ: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6260"/>
                </a:solidFill>
              </a:rPr>
              <a:t>Руководители ДОУ, ОО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6260"/>
                </a:solidFill>
              </a:rPr>
              <a:t>Заместители директоров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6260"/>
                </a:solidFill>
              </a:rPr>
              <a:t>Педагоги начальной школы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6260"/>
                </a:solidFill>
              </a:rPr>
              <a:t>Специалисты сопровождения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6260"/>
                </a:solidFill>
              </a:rPr>
              <a:t>Педагоги дополнительного образования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6260"/>
                </a:solidFill>
              </a:rPr>
              <a:t>Методисты</a:t>
            </a:r>
          </a:p>
        </p:txBody>
      </p:sp>
    </p:spTree>
    <p:extLst>
      <p:ext uri="{BB962C8B-B14F-4D97-AF65-F5344CB8AC3E}">
        <p14:creationId xmlns:p14="http://schemas.microsoft.com/office/powerpoint/2010/main" val="2303663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171587" y="359476"/>
            <a:ext cx="9765078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200" b="1" i="0" cap="all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Инклюзивное ОБРАЗОВАНИЕ В СИСТЕМЕ </a:t>
            </a:r>
          </a:p>
          <a:p>
            <a:pPr algn="ctr"/>
            <a:r>
              <a:rPr lang="ru-RU" sz="2200" b="1" i="0" cap="all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СРЕДНЕГО ПРОФЕССИОНАЛЬНОГО ОБРАЗОВАНИЯ РТ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C767E3-A6E6-4A09-B020-6FC8479B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14</a:t>
            </a:fld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B8A45C-63EA-4FC5-92A1-5201F4D2B2CB}"/>
              </a:ext>
            </a:extLst>
          </p:cNvPr>
          <p:cNvSpPr txBox="1"/>
          <p:nvPr/>
        </p:nvSpPr>
        <p:spPr>
          <a:xfrm>
            <a:off x="1472722" y="5463268"/>
            <a:ext cx="3118055" cy="1200329"/>
          </a:xfrm>
          <a:prstGeom prst="rect">
            <a:avLst/>
          </a:prstGeom>
          <a:noFill/>
          <a:ln>
            <a:solidFill>
              <a:srgbClr val="006F6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94A70"/>
                </a:solidFill>
                <a:effectLst/>
              </a:rPr>
              <a:t>Региональная система инклюзивного профессионального образования</a:t>
            </a:r>
            <a:endParaRPr lang="ru-RU" b="0" i="0" dirty="0">
              <a:solidFill>
                <a:srgbClr val="294A70"/>
              </a:solidFill>
              <a:effectLst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FA1A15-58C0-4B57-A759-D69F3035A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87" y="1491912"/>
            <a:ext cx="6006272" cy="383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51A4EC-F343-4D43-88D5-74C359EA2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980" y="1755903"/>
            <a:ext cx="2034397" cy="284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DEAE77-EBFB-475C-A890-2F93D61F5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731" y="4935888"/>
            <a:ext cx="2886075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28CE8F4-D4E9-465C-A7FB-02F20B0C5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1573" y="4845955"/>
            <a:ext cx="1872123" cy="18755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B8551E-E07D-43E6-953F-69FA83ABC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9607399" y="1739517"/>
            <a:ext cx="2240472" cy="294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32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26712" y="569777"/>
            <a:ext cx="9765078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200" b="1" cap="all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Цифровая образовательная среда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5AEA70E-8632-4D3E-BD69-7F07F2B7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15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EC4274-EB75-4A8D-B3E4-2E5E42A9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49" y="1478916"/>
            <a:ext cx="8004841" cy="200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5B873B1-455A-4903-AA97-AC0072FFE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7" y="1795616"/>
            <a:ext cx="120967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95DF6F-2B2B-49AE-A63F-3E63E1113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61" y="3757091"/>
            <a:ext cx="7893670" cy="25992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6BEDE2-9E8A-4F76-A153-82917E03F92C}"/>
              </a:ext>
            </a:extLst>
          </p:cNvPr>
          <p:cNvSpPr txBox="1"/>
          <p:nvPr/>
        </p:nvSpPr>
        <p:spPr>
          <a:xfrm>
            <a:off x="4851302" y="4589068"/>
            <a:ext cx="725163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1600" b="1" u="sng" strike="noStrike" dirty="0">
                <a:solidFill>
                  <a:srgbClr val="006F6C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Методические основы введения и реализации ФГОС для обучающихся с ограниченными возможностями здоровья</a:t>
            </a:r>
            <a:endParaRPr lang="ru-RU" sz="1600" b="1" u="sng" strike="noStrike" dirty="0">
              <a:solidFill>
                <a:srgbClr val="006F6C"/>
              </a:solidFill>
              <a:effectLst/>
              <a:latin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u="sng" strike="noStrike" dirty="0">
                <a:solidFill>
                  <a:srgbClr val="006F6C"/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Инклюзия. Что должны знать родители</a:t>
            </a:r>
            <a:endParaRPr lang="ru-RU" sz="1600" b="1" u="sng" strike="noStrike" dirty="0">
              <a:solidFill>
                <a:srgbClr val="006F6C"/>
              </a:solidFill>
              <a:effectLst/>
              <a:latin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u="sng" strike="noStrike" dirty="0">
                <a:solidFill>
                  <a:srgbClr val="006F6C"/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Инклюзивное образование: проблемы, решения, опыт</a:t>
            </a:r>
            <a:endParaRPr lang="ru-RU" sz="1600" b="1" u="sng" dirty="0">
              <a:solidFill>
                <a:srgbClr val="006F6C"/>
              </a:solidFill>
              <a:effectLst/>
              <a:latin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u="sng" strike="noStrike" dirty="0">
                <a:solidFill>
                  <a:srgbClr val="006F6C"/>
                </a:solidFill>
                <a:effectLst/>
                <a:latin typeface="Open Sans" panose="020B0606030504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«Инклюзивное образование: практика обеспечения качества»</a:t>
            </a:r>
            <a:endParaRPr lang="ru-RU" sz="1600" b="1" u="sng" dirty="0">
              <a:solidFill>
                <a:srgbClr val="006F6C"/>
              </a:solidFill>
              <a:effectLst/>
              <a:latin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6F6C"/>
                </a:solidFill>
                <a:effectLst/>
                <a:latin typeface="Open Sans" panose="020B0606030504020204" pitchFamily="34" charset="0"/>
              </a:rPr>
              <a:t>И др.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006F6C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70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7154" y="399618"/>
            <a:ext cx="9763999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ИНКЛЮЗИЯ ЧЕРЕЗ ПОНИМАНИЕ: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НАУЧНО-ПРАКТИЧЕСКИЕ КОНФЕРЕНЦИИ</a:t>
            </a:r>
            <a:endParaRPr lang="ru-RU" sz="2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161" y="1555043"/>
            <a:ext cx="91575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6666"/>
                </a:solidFill>
              </a:rPr>
              <a:t>Секция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«Наставничество для социальной адаптации и профессиональной ориентации подростков-сирот и детей с ограниченными возможностями здоровья» </a:t>
            </a:r>
            <a:r>
              <a:rPr lang="ru-RU" sz="1800" b="1" dirty="0">
                <a:solidFill>
                  <a:srgbClr val="006F6C"/>
                </a:solidFill>
              </a:rPr>
              <a:t>на </a:t>
            </a:r>
            <a:r>
              <a:rPr lang="ru-RU" b="1" dirty="0">
                <a:solidFill>
                  <a:srgbClr val="006F6C"/>
                </a:solidFill>
              </a:rPr>
              <a:t>Всероссийской конференции «НАСТАВНИЧЕСТВО В ОБРАЗОВАНИИ: СОВРЕМЕННАЯ ТЕОРИЯ И ИННОВАЦИОННАЯ ПРАКТИКА» </a:t>
            </a: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endParaRPr lang="ru-RU" b="1" dirty="0">
              <a:solidFill>
                <a:srgbClr val="006666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b="1" dirty="0">
                <a:solidFill>
                  <a:srgbClr val="006666"/>
                </a:solidFill>
              </a:rPr>
              <a:t>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Научно-практическая конференция </a:t>
            </a:r>
          </a:p>
          <a:p>
            <a:pPr>
              <a:defRPr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«Практика инклюзивного образования: профессиональное партнерство                  педагогов в реализации инклюзивного образования»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8535" t="25501" r="65620" b="40780"/>
          <a:stretch/>
        </p:blipFill>
        <p:spPr>
          <a:xfrm>
            <a:off x="4080790" y="2889434"/>
            <a:ext cx="3517963" cy="2105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Наставничество как образовательный тренд современности: обмен опытом на федеральном уров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7" r="17374" b="16999"/>
          <a:stretch/>
        </p:blipFill>
        <p:spPr bwMode="auto">
          <a:xfrm>
            <a:off x="202161" y="2887984"/>
            <a:ext cx="3563669" cy="2135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47550" r="15195"/>
          <a:stretch/>
        </p:blipFill>
        <p:spPr bwMode="auto">
          <a:xfrm>
            <a:off x="8113675" y="4403731"/>
            <a:ext cx="3814956" cy="1999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EA7E7-0189-49A3-9FE5-3783A8CA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16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E0E168-FF86-4F94-A4D8-8F587E0C9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8039" y="1774501"/>
            <a:ext cx="2178516" cy="216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37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408031" y="541020"/>
            <a:ext cx="9765078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200" b="1" cap="all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Научно-методическое сопровождение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C767E3-A6E6-4A09-B020-6FC8479B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17</a:t>
            </a:fld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A18C9A-6CCC-4324-852B-936AAF25D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40" y="1567491"/>
            <a:ext cx="3573071" cy="23648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CF7605-D840-431A-B1BF-08904B80C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61" y="4142527"/>
            <a:ext cx="1699466" cy="203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289C37-728F-4EE7-A7D1-32A619222C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50"/>
          <a:stretch/>
        </p:blipFill>
        <p:spPr>
          <a:xfrm>
            <a:off x="1896224" y="4754232"/>
            <a:ext cx="1525414" cy="203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E0BC6B3-517F-4F00-97F6-748D5F322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846" y="4698732"/>
            <a:ext cx="1657932" cy="209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E8F21FE-E798-496B-87B9-701F46D42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735" y="4142527"/>
            <a:ext cx="1608384" cy="2117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69F591D-7D4E-487A-A0F4-B050A09225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7974" y="1864138"/>
            <a:ext cx="1445192" cy="144885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C7EA3CD-5E57-4EEC-A95A-5F34EDCD7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1431" y="1600914"/>
            <a:ext cx="5175833" cy="352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4F5D5C5-7DB6-4944-B44C-38ADEBA4EA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6017" y="5201179"/>
            <a:ext cx="1490192" cy="14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49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t1NR7qthaOY.jpg"/>
          <p:cNvPicPr>
            <a:picLocks noChangeAspect="1"/>
          </p:cNvPicPr>
          <p:nvPr/>
        </p:nvPicPr>
        <p:blipFill rotWithShape="1">
          <a:blip r:embed="rId2" cstate="print"/>
          <a:srcRect l="20824" t="6856" r="32718"/>
          <a:stretch/>
        </p:blipFill>
        <p:spPr>
          <a:xfrm>
            <a:off x="5748963" y="4443191"/>
            <a:ext cx="1438385" cy="192296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5314" y="545434"/>
            <a:ext cx="9763999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ИННОВАЦИОННЫЕ ПРОЕКТЫ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0" t="29360" r="51956" b="53052"/>
          <a:stretch/>
        </p:blipFill>
        <p:spPr bwMode="auto">
          <a:xfrm>
            <a:off x="6701632" y="2564548"/>
            <a:ext cx="2931091" cy="139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90186" y="1364057"/>
            <a:ext cx="6120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Проект «Программа внедрения/сопровождения/апробации </a:t>
            </a:r>
          </a:p>
          <a:p>
            <a:r>
              <a:rPr lang="ru-RU" b="1" dirty="0">
                <a:solidFill>
                  <a:srgbClr val="008080"/>
                </a:solidFill>
              </a:rPr>
              <a:t>модульного принципа обновлённого </a:t>
            </a:r>
          </a:p>
          <a:p>
            <a:r>
              <a:rPr lang="ru-RU" b="1" dirty="0">
                <a:solidFill>
                  <a:srgbClr val="008080"/>
                </a:solidFill>
              </a:rPr>
              <a:t>содержания предметной области «Технология»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46591" y="3981747"/>
            <a:ext cx="1175685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5748963" y="1498060"/>
            <a:ext cx="1593040" cy="4747292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" descr="http://irort.ru/files/foto/1861219/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48" y="4132204"/>
            <a:ext cx="3027565" cy="17071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19" y="4524118"/>
            <a:ext cx="2589742" cy="194230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46591" y="40187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               Проект «Традиционная культура</a:t>
            </a:r>
          </a:p>
          <a:p>
            <a:r>
              <a:rPr lang="ru-RU" b="1" dirty="0">
                <a:solidFill>
                  <a:srgbClr val="008080"/>
                </a:solidFill>
              </a:rPr>
              <a:t>               и образовательное пространство»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4"/>
          <a:stretch/>
        </p:blipFill>
        <p:spPr bwMode="auto">
          <a:xfrm>
            <a:off x="2763745" y="4592417"/>
            <a:ext cx="2985218" cy="18966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09637" y="1419180"/>
            <a:ext cx="60805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8080"/>
                </a:solidFill>
              </a:rPr>
              <a:t>Проекты по проблемам цифровой трансформации образовательного пространства ДПО: </a:t>
            </a:r>
          </a:p>
          <a:p>
            <a:r>
              <a:rPr lang="ru-RU" sz="1600" i="1" dirty="0">
                <a:solidFill>
                  <a:srgbClr val="008080"/>
                </a:solidFill>
              </a:rPr>
              <a:t>«Учительский портал», «Виртуальная стажировка», выпуск журнала «Актуальная педагогика»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123825" y="2938734"/>
            <a:ext cx="29310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rgbClr val="008080"/>
                </a:solidFill>
              </a:rPr>
              <a:t>Информация о проекте: </a:t>
            </a:r>
          </a:p>
          <a:p>
            <a:pPr algn="r"/>
            <a:r>
              <a:rPr lang="ru-RU" sz="1400" i="1" dirty="0">
                <a:solidFill>
                  <a:srgbClr val="008080"/>
                </a:solidFill>
              </a:rPr>
              <a:t>специальный выпуск журнала  </a:t>
            </a:r>
          </a:p>
          <a:p>
            <a:pPr algn="r"/>
            <a:r>
              <a:rPr lang="ru-RU" sz="1400" i="1" dirty="0">
                <a:solidFill>
                  <a:srgbClr val="008080"/>
                </a:solidFill>
              </a:rPr>
              <a:t>«Актуальная педагогика» </a:t>
            </a:r>
          </a:p>
          <a:p>
            <a:endParaRPr lang="ru-RU" dirty="0"/>
          </a:p>
        </p:txBody>
      </p:sp>
      <p:pic>
        <p:nvPicPr>
          <p:cNvPr id="5132" name="Picture 12" descr="http://qrcoder.ru/code/?https%3A%2F%2Fvk.com%2Ffolktatar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2" y="4080360"/>
            <a:ext cx="887515" cy="8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qrcoder.ru/code/?http%3A%2F%2Fwww.irort.ru%2Fnode%2F1043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820" y="5577182"/>
            <a:ext cx="930365" cy="93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0201DD-C98E-4B09-B4C0-809547B4030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5707" t="27545" r="32956" b="55461"/>
          <a:stretch/>
        </p:blipFill>
        <p:spPr>
          <a:xfrm>
            <a:off x="109637" y="2595010"/>
            <a:ext cx="1519164" cy="12808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A978E3-C42E-484E-8914-88563310A0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452" t="49820" r="32781" b="34032"/>
          <a:stretch/>
        </p:blipFill>
        <p:spPr>
          <a:xfrm>
            <a:off x="1543678" y="2580935"/>
            <a:ext cx="3154595" cy="12585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3C45E9-356A-4488-B23B-4B58332B88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121" t="25106" r="37875" b="24692"/>
          <a:stretch/>
        </p:blipFill>
        <p:spPr>
          <a:xfrm>
            <a:off x="4606466" y="2533438"/>
            <a:ext cx="1829201" cy="12011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550A4CC-1CEE-49C5-8477-7147E615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18</a:t>
            </a:fld>
            <a:endParaRPr lang="ru-RU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01E2A3-07CB-41DB-9CBE-5BC932DD0591}"/>
              </a:ext>
            </a:extLst>
          </p:cNvPr>
          <p:cNvSpPr txBox="1"/>
          <p:nvPr/>
        </p:nvSpPr>
        <p:spPr>
          <a:xfrm>
            <a:off x="9972048" y="4018788"/>
            <a:ext cx="213569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rgbClr val="008080"/>
                </a:solidFill>
              </a:rPr>
              <a:t>Серия тематических вебинаров для классных руководителей, педагогов-психологов, родителей и других специалистов образовательных организаций.</a:t>
            </a:r>
            <a:r>
              <a:rPr lang="ru-RU" sz="1800" i="1" dirty="0">
                <a:solidFill>
                  <a:srgbClr val="008080"/>
                </a:solidFill>
              </a:rPr>
              <a:t>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2929BBF-CDC6-495C-93F4-D397F94641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63510" y="1755477"/>
            <a:ext cx="1044236" cy="10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31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 cap="al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Национальное образование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/>
          <p:cNvSpPr/>
          <p:nvPr/>
        </p:nvSpPr>
        <p:spPr bwMode="auto"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 extrusionOk="0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3"/>
          <p:cNvSpPr/>
          <p:nvPr/>
        </p:nvSpPr>
        <p:spPr bwMode="auto"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 extrusionOk="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0732644" y="2926934"/>
            <a:ext cx="144879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object 40">
            <a:extLst>
              <a:ext uri="{FF2B5EF4-FFF2-40B4-BE49-F238E27FC236}">
                <a16:creationId xmlns:a16="http://schemas.microsoft.com/office/drawing/2014/main" id="{8D5E3B93-31AC-4E58-B4A8-12FAB5F7254A}"/>
              </a:ext>
            </a:extLst>
          </p:cNvPr>
          <p:cNvSpPr/>
          <p:nvPr/>
        </p:nvSpPr>
        <p:spPr>
          <a:xfrm>
            <a:off x="609382" y="1556912"/>
            <a:ext cx="3839645" cy="2100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4">
            <a:extLst>
              <a:ext uri="{FF2B5EF4-FFF2-40B4-BE49-F238E27FC236}">
                <a16:creationId xmlns:a16="http://schemas.microsoft.com/office/drawing/2014/main" id="{400B3174-D50B-4D3F-9A44-B4A3E4E55D95}"/>
              </a:ext>
            </a:extLst>
          </p:cNvPr>
          <p:cNvSpPr/>
          <p:nvPr/>
        </p:nvSpPr>
        <p:spPr>
          <a:xfrm>
            <a:off x="257419" y="3954170"/>
            <a:ext cx="858337" cy="1123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5">
            <a:extLst>
              <a:ext uri="{FF2B5EF4-FFF2-40B4-BE49-F238E27FC236}">
                <a16:creationId xmlns:a16="http://schemas.microsoft.com/office/drawing/2014/main" id="{C7879F68-57C7-487E-9FEF-9DA2C51772DC}"/>
              </a:ext>
            </a:extLst>
          </p:cNvPr>
          <p:cNvSpPr/>
          <p:nvPr/>
        </p:nvSpPr>
        <p:spPr>
          <a:xfrm>
            <a:off x="1265994" y="3954170"/>
            <a:ext cx="858337" cy="1123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6">
            <a:extLst>
              <a:ext uri="{FF2B5EF4-FFF2-40B4-BE49-F238E27FC236}">
                <a16:creationId xmlns:a16="http://schemas.microsoft.com/office/drawing/2014/main" id="{14B471A0-FB8B-472E-AD01-8971377753E1}"/>
              </a:ext>
            </a:extLst>
          </p:cNvPr>
          <p:cNvSpPr/>
          <p:nvPr/>
        </p:nvSpPr>
        <p:spPr>
          <a:xfrm>
            <a:off x="2274569" y="3954170"/>
            <a:ext cx="858337" cy="11235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7">
            <a:extLst>
              <a:ext uri="{FF2B5EF4-FFF2-40B4-BE49-F238E27FC236}">
                <a16:creationId xmlns:a16="http://schemas.microsoft.com/office/drawing/2014/main" id="{F877591B-45B0-40D4-ADA4-08F9EA268202}"/>
              </a:ext>
            </a:extLst>
          </p:cNvPr>
          <p:cNvSpPr/>
          <p:nvPr/>
        </p:nvSpPr>
        <p:spPr>
          <a:xfrm>
            <a:off x="3283144" y="3954170"/>
            <a:ext cx="858337" cy="11235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58">
            <a:extLst>
              <a:ext uri="{FF2B5EF4-FFF2-40B4-BE49-F238E27FC236}">
                <a16:creationId xmlns:a16="http://schemas.microsoft.com/office/drawing/2014/main" id="{7F07C0F8-EFBE-404F-A5BB-98B9B983EBEA}"/>
              </a:ext>
            </a:extLst>
          </p:cNvPr>
          <p:cNvSpPr/>
          <p:nvPr/>
        </p:nvSpPr>
        <p:spPr>
          <a:xfrm>
            <a:off x="4291719" y="3954170"/>
            <a:ext cx="858337" cy="11235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138F5E54-2828-40D7-804C-376A0961715C}"/>
              </a:ext>
            </a:extLst>
          </p:cNvPr>
          <p:cNvSpPr/>
          <p:nvPr/>
        </p:nvSpPr>
        <p:spPr>
          <a:xfrm>
            <a:off x="2187897" y="5460901"/>
            <a:ext cx="1681224" cy="667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6A8D89CC-9FC3-4C25-B7FA-EEE72E6DCAE3}"/>
              </a:ext>
            </a:extLst>
          </p:cNvPr>
          <p:cNvSpPr/>
          <p:nvPr/>
        </p:nvSpPr>
        <p:spPr>
          <a:xfrm>
            <a:off x="609382" y="5140263"/>
            <a:ext cx="1155918" cy="10767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id="{EDE5E3B0-78C5-4C7E-8594-4D9E7954BDCE}"/>
              </a:ext>
            </a:extLst>
          </p:cNvPr>
          <p:cNvSpPr/>
          <p:nvPr/>
        </p:nvSpPr>
        <p:spPr>
          <a:xfrm>
            <a:off x="4247428" y="5153177"/>
            <a:ext cx="1148606" cy="10508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A15C45E8-0155-43BC-948C-E92D39598ED6}"/>
              </a:ext>
            </a:extLst>
          </p:cNvPr>
          <p:cNvSpPr/>
          <p:nvPr/>
        </p:nvSpPr>
        <p:spPr>
          <a:xfrm>
            <a:off x="8667736" y="5033087"/>
            <a:ext cx="2401538" cy="12910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0">
            <a:extLst>
              <a:ext uri="{FF2B5EF4-FFF2-40B4-BE49-F238E27FC236}">
                <a16:creationId xmlns:a16="http://schemas.microsoft.com/office/drawing/2014/main" id="{D7C2789C-C96B-4DE9-B9DA-99E7B65B2A4A}"/>
              </a:ext>
            </a:extLst>
          </p:cNvPr>
          <p:cNvSpPr/>
          <p:nvPr/>
        </p:nvSpPr>
        <p:spPr>
          <a:xfrm>
            <a:off x="8667736" y="3363289"/>
            <a:ext cx="2401538" cy="14880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0">
            <a:extLst>
              <a:ext uri="{FF2B5EF4-FFF2-40B4-BE49-F238E27FC236}">
                <a16:creationId xmlns:a16="http://schemas.microsoft.com/office/drawing/2014/main" id="{3C425925-BCC0-4281-9BDB-C99991AF7664}"/>
              </a:ext>
            </a:extLst>
          </p:cNvPr>
          <p:cNvSpPr/>
          <p:nvPr/>
        </p:nvSpPr>
        <p:spPr>
          <a:xfrm>
            <a:off x="8667736" y="1599552"/>
            <a:ext cx="2313453" cy="1605647"/>
          </a:xfrm>
          <a:prstGeom prst="rect">
            <a:avLst/>
          </a:prstGeom>
          <a:blipFill>
            <a:blip r:embed="rId14" cstate="print"/>
            <a:stretch>
              <a:fillRect b="-3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2BCCA3-5FC1-4900-A404-B623594560A5}"/>
              </a:ext>
            </a:extLst>
          </p:cNvPr>
          <p:cNvSpPr txBox="1"/>
          <p:nvPr/>
        </p:nvSpPr>
        <p:spPr>
          <a:xfrm>
            <a:off x="4695004" y="2038525"/>
            <a:ext cx="3972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ВКЛЮЧЕНЫ В ФЕДЕРАЛЬНЫЙ ПЕРЕЧЕНЬ УЧЕБНИКОВ</a:t>
            </a:r>
          </a:p>
          <a:p>
            <a:r>
              <a:rPr lang="ru-RU" sz="2400" b="1" dirty="0"/>
              <a:t>   1–4 классы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8215A-9DD3-4AE9-BEDE-57D4A9289051}"/>
              </a:ext>
            </a:extLst>
          </p:cNvPr>
          <p:cNvSpPr txBox="1"/>
          <p:nvPr/>
        </p:nvSpPr>
        <p:spPr>
          <a:xfrm>
            <a:off x="5396033" y="3564622"/>
            <a:ext cx="2964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5–9 классы –</a:t>
            </a:r>
          </a:p>
          <a:p>
            <a:r>
              <a:rPr lang="ru-RU" b="1" dirty="0"/>
              <a:t>ПОСОБИЯ разработаны.</a:t>
            </a:r>
          </a:p>
          <a:p>
            <a:r>
              <a:rPr lang="ru-RU" b="1" dirty="0"/>
              <a:t>Идет федеральная</a:t>
            </a:r>
          </a:p>
          <a:p>
            <a:r>
              <a:rPr lang="ru-RU" b="1" dirty="0"/>
              <a:t>профессиональная</a:t>
            </a:r>
          </a:p>
          <a:p>
            <a:r>
              <a:rPr lang="ru-RU" b="1" dirty="0"/>
              <a:t>экспертиза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8EDD2-450E-44DF-957C-F198258099A0}"/>
              </a:ext>
            </a:extLst>
          </p:cNvPr>
          <p:cNvSpPr txBox="1"/>
          <p:nvPr/>
        </p:nvSpPr>
        <p:spPr>
          <a:xfrm>
            <a:off x="6157520" y="5244489"/>
            <a:ext cx="1719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10–11 классы – </a:t>
            </a:r>
          </a:p>
          <a:p>
            <a:r>
              <a:rPr lang="ru-RU" b="1" dirty="0"/>
              <a:t>завершается</a:t>
            </a:r>
          </a:p>
          <a:p>
            <a:r>
              <a:rPr lang="ru-RU" b="1" dirty="0"/>
              <a:t>разработка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6595CD-6169-43BD-8FE6-2CCB4966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795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Рисунок 6">
            <a:extLst>
              <a:ext uri="{FF2B5EF4-FFF2-40B4-BE49-F238E27FC236}">
                <a16:creationId xmlns:a16="http://schemas.microsoft.com/office/drawing/2014/main" id="{F1D63C08-DD1E-4514-80E2-8065E48D2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r="51291" b="73586"/>
          <a:stretch/>
        </p:blipFill>
        <p:spPr bwMode="auto">
          <a:xfrm>
            <a:off x="4963213" y="2276327"/>
            <a:ext cx="6961974" cy="438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30609" y="572602"/>
            <a:ext cx="948546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chemeClr val="bg1"/>
                </a:solidFill>
              </a:rPr>
              <a:t>ОБРАЗОВАНИЕ ДЛЯ ВСЕХ – МИР БЕЗ ГРАНИЦ!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2F9C7F-6719-49C6-99FC-8ECD23ED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z="2000" smtClean="0"/>
              <a:t>2</a:t>
            </a:fld>
            <a:endParaRPr lang="ru-RU" sz="20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A4551F2-A05E-4F10-90E1-35AFCF136708}"/>
              </a:ext>
            </a:extLst>
          </p:cNvPr>
          <p:cNvSpPr/>
          <p:nvPr/>
        </p:nvSpPr>
        <p:spPr>
          <a:xfrm>
            <a:off x="3879790" y="3065530"/>
            <a:ext cx="8521009" cy="2429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2" descr="https://avatars.mds.yandex.net/get-pdb/1065903/5207240e-a2bc-419a-ba0b-17c152a799fe/s1200">
            <a:extLst>
              <a:ext uri="{FF2B5EF4-FFF2-40B4-BE49-F238E27FC236}">
                <a16:creationId xmlns:a16="http://schemas.microsoft.com/office/drawing/2014/main" id="{0B850A0F-CF39-4443-8AC1-039F25C7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95" y="1640916"/>
            <a:ext cx="3928598" cy="407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26E6E9-3A94-4B63-9116-56BBD59423AA}"/>
              </a:ext>
            </a:extLst>
          </p:cNvPr>
          <p:cNvSpPr txBox="1"/>
          <p:nvPr/>
        </p:nvSpPr>
        <p:spPr>
          <a:xfrm>
            <a:off x="6979442" y="3219653"/>
            <a:ext cx="2130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AC2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 И Р 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AC2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БЕЗ ГРАНИЦ</a:t>
            </a:r>
          </a:p>
        </p:txBody>
      </p:sp>
      <p:sp>
        <p:nvSpPr>
          <p:cNvPr id="24" name="Номер слайда 2">
            <a:extLst>
              <a:ext uri="{FF2B5EF4-FFF2-40B4-BE49-F238E27FC236}">
                <a16:creationId xmlns:a16="http://schemas.microsoft.com/office/drawing/2014/main" id="{76B26889-B607-40B4-84F9-07BD6DD158CB}"/>
              </a:ext>
            </a:extLst>
          </p:cNvPr>
          <p:cNvSpPr txBox="1">
            <a:spLocks/>
          </p:cNvSpPr>
          <p:nvPr/>
        </p:nvSpPr>
        <p:spPr>
          <a:xfrm>
            <a:off x="10621355" y="6397700"/>
            <a:ext cx="2650981" cy="395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EF7049-5EE1-4E1A-91D9-D0CBA1A6264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90802-0E2C-4631-82B5-A05166D835F3}"/>
              </a:ext>
            </a:extLst>
          </p:cNvPr>
          <p:cNvSpPr txBox="1"/>
          <p:nvPr/>
        </p:nvSpPr>
        <p:spPr>
          <a:xfrm>
            <a:off x="664989" y="2648139"/>
            <a:ext cx="4288268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6260"/>
                </a:solidFill>
                <a:effectLst/>
                <a:ea typeface="Times New Roman" panose="02020603050405020304" pitchFamily="18" charset="0"/>
              </a:rPr>
              <a:t>Инклюзивное образование - обеспечение равного доступа к образованию для всех обучающихся с учетом разнообразия особых образовательных потребностей и индивидуальных возможностей</a:t>
            </a:r>
          </a:p>
          <a:p>
            <a:r>
              <a:rPr lang="ru-RU" dirty="0">
                <a:solidFill>
                  <a:srgbClr val="006260"/>
                </a:solidFill>
              </a:rPr>
              <a:t>(</a:t>
            </a:r>
            <a:r>
              <a:rPr lang="ru-RU" dirty="0"/>
              <a:t>Федеральный закон № 273-ФЗ</a:t>
            </a:r>
          </a:p>
          <a:p>
            <a:r>
              <a:rPr lang="ru-RU" dirty="0"/>
              <a:t>«Об образовании в Российской Федерации» </a:t>
            </a:r>
          </a:p>
          <a:p>
            <a:r>
              <a:rPr lang="ru-RU" dirty="0"/>
              <a:t>об образовании детей с ОВЗ</a:t>
            </a:r>
            <a:r>
              <a:rPr lang="ru-RU" dirty="0">
                <a:solidFill>
                  <a:srgbClr val="0062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2150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31334A5-57D1-4EAB-B757-04EDCC13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6B192-CE83-4DCA-98B0-CCD953914A7C}" type="slidenum">
              <a:rPr lang="ru-RU" smtClean="0"/>
              <a:t>20</a:t>
            </a:fld>
            <a:endParaRPr lang="ru-RU" dirty="0"/>
          </a:p>
        </p:txBody>
      </p:sp>
      <p:sp>
        <p:nvSpPr>
          <p:cNvPr id="20" name="Прямоугольник 3">
            <a:extLst>
              <a:ext uri="{FF2B5EF4-FFF2-40B4-BE49-F238E27FC236}">
                <a16:creationId xmlns:a16="http://schemas.microsoft.com/office/drawing/2014/main" id="{D6226E1C-6C5E-4836-86A9-2B44D60B965D}"/>
              </a:ext>
            </a:extLst>
          </p:cNvPr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 cap="all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Маркеры инклюзивного пространства ИРО РТ</a:t>
            </a:r>
          </a:p>
        </p:txBody>
      </p:sp>
      <p:sp>
        <p:nvSpPr>
          <p:cNvPr id="23" name="Прямоугольник 3">
            <a:extLst>
              <a:ext uri="{FF2B5EF4-FFF2-40B4-BE49-F238E27FC236}">
                <a16:creationId xmlns:a16="http://schemas.microsoft.com/office/drawing/2014/main" id="{A62B609F-865A-4D7E-9864-5E4EA061990F}"/>
              </a:ext>
            </a:extLst>
          </p:cNvPr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E1A01F-DC79-4914-80C7-FFE7E640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29" name="Прямоугольник 3">
            <a:extLst>
              <a:ext uri="{FF2B5EF4-FFF2-40B4-BE49-F238E27FC236}">
                <a16:creationId xmlns:a16="http://schemas.microsoft.com/office/drawing/2014/main" id="{0F0E02A7-DFF1-4C76-ADB0-2B85852BF878}"/>
              </a:ext>
            </a:extLst>
          </p:cNvPr>
          <p:cNvSpPr/>
          <p:nvPr/>
        </p:nvSpPr>
        <p:spPr bwMode="auto"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 extrusionOk="0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3">
            <a:extLst>
              <a:ext uri="{FF2B5EF4-FFF2-40B4-BE49-F238E27FC236}">
                <a16:creationId xmlns:a16="http://schemas.microsoft.com/office/drawing/2014/main" id="{E3E83ACD-394D-44A6-A952-37D43C14C7BC}"/>
              </a:ext>
            </a:extLst>
          </p:cNvPr>
          <p:cNvSpPr/>
          <p:nvPr/>
        </p:nvSpPr>
        <p:spPr bwMode="auto"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 extrusionOk="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190BD1-455E-4B42-9CAE-9F77D37C6BBD}"/>
              </a:ext>
            </a:extLst>
          </p:cNvPr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74F575-4EE9-455C-978F-4F51026CE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51"/>
          <a:stretch/>
        </p:blipFill>
        <p:spPr>
          <a:xfrm>
            <a:off x="83078" y="1395392"/>
            <a:ext cx="3627885" cy="31958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6A9D2E-9054-4881-B85E-949F604A4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240" y="1398057"/>
            <a:ext cx="3519623" cy="276851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008011C-15F4-449F-9A7E-D42999C26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167" y="4957724"/>
            <a:ext cx="1736521" cy="121861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5C07C23-5A60-47D0-AB6E-F6B80408E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949" y="4957724"/>
            <a:ext cx="1824203" cy="12883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4DB8FD-0F7A-444E-94AA-FFD9F4398B10}"/>
              </a:ext>
            </a:extLst>
          </p:cNvPr>
          <p:cNvSpPr txBox="1"/>
          <p:nvPr/>
        </p:nvSpPr>
        <p:spPr>
          <a:xfrm>
            <a:off x="7466970" y="1784923"/>
            <a:ext cx="4624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6F6C"/>
                </a:solidFill>
                <a:effectLst/>
              </a:rPr>
              <a:t>Дефектологический кабинет Института развития образования Республики Татарстан (г. Казань, ул. Проточная, 8) аккумулирует образцы инновационных дидактических материалов, необходимых для обучения детей с ОВЗ.</a:t>
            </a:r>
            <a:endParaRPr lang="ru-RU" sz="1600" dirty="0">
              <a:solidFill>
                <a:srgbClr val="006F6C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919BBF-4507-4394-B0F8-352FCC8F4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1407" y="4246326"/>
            <a:ext cx="2967172" cy="22191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FEE871-3C06-483D-99D7-8F82517A1F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5412" y="3403627"/>
            <a:ext cx="2174002" cy="308404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37435E-1668-463C-B692-85B9B6C9FA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0514" y="4957724"/>
            <a:ext cx="2357307" cy="11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72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B2AB0A-87EB-42CC-ACC5-1B0D89985FCC}"/>
              </a:ext>
            </a:extLst>
          </p:cNvPr>
          <p:cNvSpPr/>
          <p:nvPr/>
        </p:nvSpPr>
        <p:spPr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6591" y="603702"/>
            <a:ext cx="9763999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sz="20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C4DE5-831D-44FD-B9CC-18159C9EA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C6F6FDDB-194D-4340-B38F-E7F90D09A6E3}"/>
              </a:ext>
            </a:extLst>
          </p:cNvPr>
          <p:cNvSpPr/>
          <p:nvPr/>
        </p:nvSpPr>
        <p:spPr>
          <a:xfrm flipH="1" flipV="1">
            <a:off x="2763745" y="6529840"/>
            <a:ext cx="9432033" cy="336258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670288 w 8326240"/>
              <a:gd name="connsiteY0" fmla="*/ 101502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70288 w 8326240"/>
              <a:gd name="connsiteY4" fmla="*/ 101502 h 333399"/>
              <a:gd name="connsiteX0" fmla="*/ 664509 w 8326240"/>
              <a:gd name="connsiteY0" fmla="*/ 7094 h 333399"/>
              <a:gd name="connsiteX1" fmla="*/ 8326240 w 8326240"/>
              <a:gd name="connsiteY1" fmla="*/ 0 h 333399"/>
              <a:gd name="connsiteX2" fmla="*/ 8120057 w 8326240"/>
              <a:gd name="connsiteY2" fmla="*/ 329990 h 333399"/>
              <a:gd name="connsiteX3" fmla="*/ 38 w 8326240"/>
              <a:gd name="connsiteY3" fmla="*/ 333399 h 333399"/>
              <a:gd name="connsiteX4" fmla="*/ 664509 w 8326240"/>
              <a:gd name="connsiteY4" fmla="*/ 7094 h 333399"/>
              <a:gd name="connsiteX0" fmla="*/ 4856 w 7666587"/>
              <a:gd name="connsiteY0" fmla="*/ 7094 h 330776"/>
              <a:gd name="connsiteX1" fmla="*/ 7666587 w 7666587"/>
              <a:gd name="connsiteY1" fmla="*/ 0 h 330776"/>
              <a:gd name="connsiteX2" fmla="*/ 7460404 w 7666587"/>
              <a:gd name="connsiteY2" fmla="*/ 329990 h 330776"/>
              <a:gd name="connsiteX3" fmla="*/ 2017 w 7666587"/>
              <a:gd name="connsiteY3" fmla="*/ 330776 h 330776"/>
              <a:gd name="connsiteX4" fmla="*/ 4856 w 7666587"/>
              <a:gd name="connsiteY4" fmla="*/ 7094 h 330776"/>
              <a:gd name="connsiteX0" fmla="*/ 179218 w 7664706"/>
              <a:gd name="connsiteY0" fmla="*/ 164441 h 330776"/>
              <a:gd name="connsiteX1" fmla="*/ 7664706 w 7664706"/>
              <a:gd name="connsiteY1" fmla="*/ 0 h 330776"/>
              <a:gd name="connsiteX2" fmla="*/ 7458523 w 7664706"/>
              <a:gd name="connsiteY2" fmla="*/ 329990 h 330776"/>
              <a:gd name="connsiteX3" fmla="*/ 136 w 7664706"/>
              <a:gd name="connsiteY3" fmla="*/ 330776 h 330776"/>
              <a:gd name="connsiteX4" fmla="*/ 179218 w 7664706"/>
              <a:gd name="connsiteY4" fmla="*/ 164441 h 330776"/>
              <a:gd name="connsiteX0" fmla="*/ 4855 w 7666585"/>
              <a:gd name="connsiteY0" fmla="*/ 7094 h 330776"/>
              <a:gd name="connsiteX1" fmla="*/ 7666585 w 7666585"/>
              <a:gd name="connsiteY1" fmla="*/ 0 h 330776"/>
              <a:gd name="connsiteX2" fmla="*/ 7460402 w 7666585"/>
              <a:gd name="connsiteY2" fmla="*/ 329990 h 330776"/>
              <a:gd name="connsiteX3" fmla="*/ 2015 w 7666585"/>
              <a:gd name="connsiteY3" fmla="*/ 330776 h 330776"/>
              <a:gd name="connsiteX4" fmla="*/ 4855 w 7666585"/>
              <a:gd name="connsiteY4" fmla="*/ 7094 h 330776"/>
              <a:gd name="connsiteX0" fmla="*/ 2555 w 7667173"/>
              <a:gd name="connsiteY0" fmla="*/ 9717 h 330776"/>
              <a:gd name="connsiteX1" fmla="*/ 7667173 w 7667173"/>
              <a:gd name="connsiteY1" fmla="*/ 0 h 330776"/>
              <a:gd name="connsiteX2" fmla="*/ 7460990 w 7667173"/>
              <a:gd name="connsiteY2" fmla="*/ 329990 h 330776"/>
              <a:gd name="connsiteX3" fmla="*/ 2603 w 7667173"/>
              <a:gd name="connsiteY3" fmla="*/ 330776 h 330776"/>
              <a:gd name="connsiteX4" fmla="*/ 2555 w 7667173"/>
              <a:gd name="connsiteY4" fmla="*/ 9717 h 330776"/>
              <a:gd name="connsiteX0" fmla="*/ 173447 w 7664710"/>
              <a:gd name="connsiteY0" fmla="*/ 119859 h 330776"/>
              <a:gd name="connsiteX1" fmla="*/ 7664710 w 7664710"/>
              <a:gd name="connsiteY1" fmla="*/ 0 h 330776"/>
              <a:gd name="connsiteX2" fmla="*/ 7458527 w 7664710"/>
              <a:gd name="connsiteY2" fmla="*/ 329990 h 330776"/>
              <a:gd name="connsiteX3" fmla="*/ 140 w 7664710"/>
              <a:gd name="connsiteY3" fmla="*/ 330776 h 330776"/>
              <a:gd name="connsiteX4" fmla="*/ 173447 w 7664710"/>
              <a:gd name="connsiteY4" fmla="*/ 119859 h 330776"/>
              <a:gd name="connsiteX0" fmla="*/ 4858 w 7666585"/>
              <a:gd name="connsiteY0" fmla="*/ 0 h 331549"/>
              <a:gd name="connsiteX1" fmla="*/ 7666585 w 7666585"/>
              <a:gd name="connsiteY1" fmla="*/ 773 h 331549"/>
              <a:gd name="connsiteX2" fmla="*/ 7460402 w 7666585"/>
              <a:gd name="connsiteY2" fmla="*/ 330763 h 331549"/>
              <a:gd name="connsiteX3" fmla="*/ 2015 w 7666585"/>
              <a:gd name="connsiteY3" fmla="*/ 331549 h 331549"/>
              <a:gd name="connsiteX4" fmla="*/ 4858 w 7666585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2843 w 7664570"/>
              <a:gd name="connsiteY0" fmla="*/ 68439 h 399988"/>
              <a:gd name="connsiteX1" fmla="*/ 7664570 w 7664570"/>
              <a:gd name="connsiteY1" fmla="*/ 69212 h 399988"/>
              <a:gd name="connsiteX2" fmla="*/ 7458387 w 7664570"/>
              <a:gd name="connsiteY2" fmla="*/ 399202 h 399988"/>
              <a:gd name="connsiteX3" fmla="*/ 0 w 7664570"/>
              <a:gd name="connsiteY3" fmla="*/ 399988 h 399988"/>
              <a:gd name="connsiteX4" fmla="*/ 2843 w 7664570"/>
              <a:gd name="connsiteY4" fmla="*/ 68439 h 399988"/>
              <a:gd name="connsiteX0" fmla="*/ 2843 w 7664570"/>
              <a:gd name="connsiteY0" fmla="*/ 0 h 331549"/>
              <a:gd name="connsiteX1" fmla="*/ 7664570 w 7664570"/>
              <a:gd name="connsiteY1" fmla="*/ 773 h 331549"/>
              <a:gd name="connsiteX2" fmla="*/ 7458387 w 7664570"/>
              <a:gd name="connsiteY2" fmla="*/ 330763 h 331549"/>
              <a:gd name="connsiteX3" fmla="*/ 0 w 7664570"/>
              <a:gd name="connsiteY3" fmla="*/ 331549 h 331549"/>
              <a:gd name="connsiteX4" fmla="*/ 2843 w 7664570"/>
              <a:gd name="connsiteY4" fmla="*/ 0 h 331549"/>
              <a:gd name="connsiteX0" fmla="*/ 101076 w 7664570"/>
              <a:gd name="connsiteY0" fmla="*/ 77899 h 330776"/>
              <a:gd name="connsiteX1" fmla="*/ 7664570 w 7664570"/>
              <a:gd name="connsiteY1" fmla="*/ 0 h 330776"/>
              <a:gd name="connsiteX2" fmla="*/ 7458387 w 7664570"/>
              <a:gd name="connsiteY2" fmla="*/ 329990 h 330776"/>
              <a:gd name="connsiteX3" fmla="*/ 0 w 7664570"/>
              <a:gd name="connsiteY3" fmla="*/ 330776 h 330776"/>
              <a:gd name="connsiteX4" fmla="*/ 101076 w 7664570"/>
              <a:gd name="connsiteY4" fmla="*/ 77899 h 330776"/>
              <a:gd name="connsiteX0" fmla="*/ 2034 w 7666651"/>
              <a:gd name="connsiteY0" fmla="*/ 4471 h 330776"/>
              <a:gd name="connsiteX1" fmla="*/ 7666651 w 7666651"/>
              <a:gd name="connsiteY1" fmla="*/ 0 h 330776"/>
              <a:gd name="connsiteX2" fmla="*/ 7460468 w 7666651"/>
              <a:gd name="connsiteY2" fmla="*/ 329990 h 330776"/>
              <a:gd name="connsiteX3" fmla="*/ 2081 w 7666651"/>
              <a:gd name="connsiteY3" fmla="*/ 330776 h 330776"/>
              <a:gd name="connsiteX4" fmla="*/ 2034 w 7666651"/>
              <a:gd name="connsiteY4" fmla="*/ 4471 h 33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651" h="330776">
                <a:moveTo>
                  <a:pt x="2034" y="4471"/>
                </a:moveTo>
                <a:lnTo>
                  <a:pt x="7666651" y="0"/>
                </a:lnTo>
                <a:lnTo>
                  <a:pt x="7460468" y="329990"/>
                </a:lnTo>
                <a:lnTo>
                  <a:pt x="2081" y="330776"/>
                </a:lnTo>
                <a:cubicBezTo>
                  <a:pt x="4919" y="162438"/>
                  <a:pt x="-3745" y="52023"/>
                  <a:pt x="2034" y="4471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DDDB21C2-2F58-4ABE-BBC0-776B202ED99A}"/>
              </a:ext>
            </a:extLst>
          </p:cNvPr>
          <p:cNvSpPr/>
          <p:nvPr/>
        </p:nvSpPr>
        <p:spPr>
          <a:xfrm flipH="1" flipV="1">
            <a:off x="11471162" y="359476"/>
            <a:ext cx="724615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39BDFF64-1BD3-4759-B3CF-0B4663E08CA9}"/>
              </a:ext>
            </a:extLst>
          </p:cNvPr>
          <p:cNvSpPr/>
          <p:nvPr/>
        </p:nvSpPr>
        <p:spPr>
          <a:xfrm>
            <a:off x="-5951" y="6527175"/>
            <a:ext cx="990869" cy="335459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92430 w 8868793"/>
              <a:gd name="connsiteY0" fmla="*/ 672438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92430 w 8868793"/>
              <a:gd name="connsiteY4" fmla="*/ 672438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88034"/>
              <a:gd name="connsiteY0" fmla="*/ 838364 h 1140307"/>
              <a:gd name="connsiteX1" fmla="*/ 8888034 w 8888034"/>
              <a:gd name="connsiteY1" fmla="*/ 0 h 1140307"/>
              <a:gd name="connsiteX2" fmla="*/ 8133432 w 8888034"/>
              <a:gd name="connsiteY2" fmla="*/ 1140307 h 1140307"/>
              <a:gd name="connsiteX3" fmla="*/ 19241 w 8888034"/>
              <a:gd name="connsiteY3" fmla="*/ 1122552 h 1140307"/>
              <a:gd name="connsiteX4" fmla="*/ 0 w 8888034"/>
              <a:gd name="connsiteY4" fmla="*/ 838364 h 1140307"/>
              <a:gd name="connsiteX0" fmla="*/ 0 w 8878412"/>
              <a:gd name="connsiteY0" fmla="*/ 820899 h 1140307"/>
              <a:gd name="connsiteX1" fmla="*/ 8878412 w 8878412"/>
              <a:gd name="connsiteY1" fmla="*/ 0 h 1140307"/>
              <a:gd name="connsiteX2" fmla="*/ 8123810 w 8878412"/>
              <a:gd name="connsiteY2" fmla="*/ 1140307 h 1140307"/>
              <a:gd name="connsiteX3" fmla="*/ 9619 w 8878412"/>
              <a:gd name="connsiteY3" fmla="*/ 1122552 h 1140307"/>
              <a:gd name="connsiteX4" fmla="*/ 0 w 8878412"/>
              <a:gd name="connsiteY4" fmla="*/ 820899 h 1140307"/>
              <a:gd name="connsiteX0" fmla="*/ 0 w 8329993"/>
              <a:gd name="connsiteY0" fmla="*/ 0 h 319408"/>
              <a:gd name="connsiteX1" fmla="*/ 8329993 w 8329993"/>
              <a:gd name="connsiteY1" fmla="*/ 0 h 319408"/>
              <a:gd name="connsiteX2" fmla="*/ 8123810 w 8329993"/>
              <a:gd name="connsiteY2" fmla="*/ 319408 h 319408"/>
              <a:gd name="connsiteX3" fmla="*/ 9619 w 8329993"/>
              <a:gd name="connsiteY3" fmla="*/ 301653 h 319408"/>
              <a:gd name="connsiteX4" fmla="*/ 0 w 8329993"/>
              <a:gd name="connsiteY4" fmla="*/ 0 h 319408"/>
              <a:gd name="connsiteX0" fmla="*/ 3 w 8320374"/>
              <a:gd name="connsiteY0" fmla="*/ 0 h 328140"/>
              <a:gd name="connsiteX1" fmla="*/ 8320374 w 8320374"/>
              <a:gd name="connsiteY1" fmla="*/ 8732 h 328140"/>
              <a:gd name="connsiteX2" fmla="*/ 8114191 w 8320374"/>
              <a:gd name="connsiteY2" fmla="*/ 328140 h 328140"/>
              <a:gd name="connsiteX3" fmla="*/ 0 w 8320374"/>
              <a:gd name="connsiteY3" fmla="*/ 310385 h 328140"/>
              <a:gd name="connsiteX4" fmla="*/ 3 w 8320374"/>
              <a:gd name="connsiteY4" fmla="*/ 0 h 328140"/>
              <a:gd name="connsiteX0" fmla="*/ 3 w 8320374"/>
              <a:gd name="connsiteY0" fmla="*/ 1850 h 329990"/>
              <a:gd name="connsiteX1" fmla="*/ 8320374 w 8320374"/>
              <a:gd name="connsiteY1" fmla="*/ 0 h 329990"/>
              <a:gd name="connsiteX2" fmla="*/ 8114191 w 8320374"/>
              <a:gd name="connsiteY2" fmla="*/ 329990 h 329990"/>
              <a:gd name="connsiteX3" fmla="*/ 0 w 8320374"/>
              <a:gd name="connsiteY3" fmla="*/ 312235 h 329990"/>
              <a:gd name="connsiteX4" fmla="*/ 3 w 8320374"/>
              <a:gd name="connsiteY4" fmla="*/ 1850 h 329990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582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0 w 8320371"/>
              <a:gd name="connsiteY0" fmla="*/ 1850 h 333399"/>
              <a:gd name="connsiteX1" fmla="*/ 8320371 w 8320371"/>
              <a:gd name="connsiteY1" fmla="*/ 0 h 333399"/>
              <a:gd name="connsiteX2" fmla="*/ 8114188 w 8320371"/>
              <a:gd name="connsiteY2" fmla="*/ 329990 h 333399"/>
              <a:gd name="connsiteX3" fmla="*/ 11657 w 8320371"/>
              <a:gd name="connsiteY3" fmla="*/ 333399 h 333399"/>
              <a:gd name="connsiteX4" fmla="*/ 0 w 8320371"/>
              <a:gd name="connsiteY4" fmla="*/ 1850 h 333399"/>
              <a:gd name="connsiteX0" fmla="*/ 7463 w 8327834"/>
              <a:gd name="connsiteY0" fmla="*/ 1850 h 333399"/>
              <a:gd name="connsiteX1" fmla="*/ 8327834 w 8327834"/>
              <a:gd name="connsiteY1" fmla="*/ 0 h 333399"/>
              <a:gd name="connsiteX2" fmla="*/ 8121651 w 8327834"/>
              <a:gd name="connsiteY2" fmla="*/ 329990 h 333399"/>
              <a:gd name="connsiteX3" fmla="*/ 1632 w 8327834"/>
              <a:gd name="connsiteY3" fmla="*/ 333399 h 333399"/>
              <a:gd name="connsiteX4" fmla="*/ 7463 w 8327834"/>
              <a:gd name="connsiteY4" fmla="*/ 1850 h 333399"/>
              <a:gd name="connsiteX0" fmla="*/ 0 w 8332030"/>
              <a:gd name="connsiteY0" fmla="*/ 1850 h 333399"/>
              <a:gd name="connsiteX1" fmla="*/ 8332030 w 8332030"/>
              <a:gd name="connsiteY1" fmla="*/ 0 h 333399"/>
              <a:gd name="connsiteX2" fmla="*/ 8125847 w 8332030"/>
              <a:gd name="connsiteY2" fmla="*/ 329990 h 333399"/>
              <a:gd name="connsiteX3" fmla="*/ 5828 w 8332030"/>
              <a:gd name="connsiteY3" fmla="*/ 333399 h 333399"/>
              <a:gd name="connsiteX4" fmla="*/ 0 w 8332030"/>
              <a:gd name="connsiteY4" fmla="*/ 1850 h 333399"/>
              <a:gd name="connsiteX0" fmla="*/ 7560904 w 8326206"/>
              <a:gd name="connsiteY0" fmla="*/ 0 h 340918"/>
              <a:gd name="connsiteX1" fmla="*/ 8326206 w 8326206"/>
              <a:gd name="connsiteY1" fmla="*/ 7519 h 340918"/>
              <a:gd name="connsiteX2" fmla="*/ 8120023 w 8326206"/>
              <a:gd name="connsiteY2" fmla="*/ 337509 h 340918"/>
              <a:gd name="connsiteX3" fmla="*/ 4 w 8326206"/>
              <a:gd name="connsiteY3" fmla="*/ 340918 h 340918"/>
              <a:gd name="connsiteX4" fmla="*/ 7560904 w 8326206"/>
              <a:gd name="connsiteY4" fmla="*/ 0 h 340918"/>
              <a:gd name="connsiteX0" fmla="*/ 211070 w 976372"/>
              <a:gd name="connsiteY0" fmla="*/ 0 h 359657"/>
              <a:gd name="connsiteX1" fmla="*/ 976372 w 976372"/>
              <a:gd name="connsiteY1" fmla="*/ 7519 h 359657"/>
              <a:gd name="connsiteX2" fmla="*/ 770189 w 976372"/>
              <a:gd name="connsiteY2" fmla="*/ 337509 h 359657"/>
              <a:gd name="connsiteX3" fmla="*/ 116 w 976372"/>
              <a:gd name="connsiteY3" fmla="*/ 359657 h 359657"/>
              <a:gd name="connsiteX4" fmla="*/ 211070 w 976372"/>
              <a:gd name="connsiteY4" fmla="*/ 0 h 359657"/>
              <a:gd name="connsiteX0" fmla="*/ 0 w 765302"/>
              <a:gd name="connsiteY0" fmla="*/ 0 h 337509"/>
              <a:gd name="connsiteX1" fmla="*/ 765302 w 765302"/>
              <a:gd name="connsiteY1" fmla="*/ 7519 h 337509"/>
              <a:gd name="connsiteX2" fmla="*/ 559119 w 765302"/>
              <a:gd name="connsiteY2" fmla="*/ 337509 h 337509"/>
              <a:gd name="connsiteX3" fmla="*/ 81842 w 765302"/>
              <a:gd name="connsiteY3" fmla="*/ 277885 h 337509"/>
              <a:gd name="connsiteX4" fmla="*/ 0 w 765302"/>
              <a:gd name="connsiteY4" fmla="*/ 0 h 337509"/>
              <a:gd name="connsiteX0" fmla="*/ 42525 w 807827"/>
              <a:gd name="connsiteY0" fmla="*/ 0 h 344325"/>
              <a:gd name="connsiteX1" fmla="*/ 807827 w 807827"/>
              <a:gd name="connsiteY1" fmla="*/ 7519 h 344325"/>
              <a:gd name="connsiteX2" fmla="*/ 601644 w 807827"/>
              <a:gd name="connsiteY2" fmla="*/ 337509 h 344325"/>
              <a:gd name="connsiteX3" fmla="*/ 492 w 807827"/>
              <a:gd name="connsiteY3" fmla="*/ 344325 h 344325"/>
              <a:gd name="connsiteX4" fmla="*/ 42525 w 807827"/>
              <a:gd name="connsiteY4" fmla="*/ 0 h 344325"/>
              <a:gd name="connsiteX0" fmla="*/ 14958 w 808413"/>
              <a:gd name="connsiteY0" fmla="*/ 7814 h 336806"/>
              <a:gd name="connsiteX1" fmla="*/ 808413 w 808413"/>
              <a:gd name="connsiteY1" fmla="*/ 0 h 336806"/>
              <a:gd name="connsiteX2" fmla="*/ 602230 w 808413"/>
              <a:gd name="connsiteY2" fmla="*/ 329990 h 336806"/>
              <a:gd name="connsiteX3" fmla="*/ 1078 w 808413"/>
              <a:gd name="connsiteY3" fmla="*/ 336806 h 336806"/>
              <a:gd name="connsiteX4" fmla="*/ 14958 w 808413"/>
              <a:gd name="connsiteY4" fmla="*/ 7814 h 336806"/>
              <a:gd name="connsiteX0" fmla="*/ 638927 w 807375"/>
              <a:gd name="connsiteY0" fmla="*/ 0 h 666301"/>
              <a:gd name="connsiteX1" fmla="*/ 807375 w 807375"/>
              <a:gd name="connsiteY1" fmla="*/ 329495 h 666301"/>
              <a:gd name="connsiteX2" fmla="*/ 601192 w 807375"/>
              <a:gd name="connsiteY2" fmla="*/ 659485 h 666301"/>
              <a:gd name="connsiteX3" fmla="*/ 40 w 807375"/>
              <a:gd name="connsiteY3" fmla="*/ 666301 h 666301"/>
              <a:gd name="connsiteX4" fmla="*/ 638927 w 807375"/>
              <a:gd name="connsiteY4" fmla="*/ 0 h 666301"/>
              <a:gd name="connsiteX0" fmla="*/ 9663 w 808749"/>
              <a:gd name="connsiteY0" fmla="*/ 0 h 344324"/>
              <a:gd name="connsiteX1" fmla="*/ 808749 w 808749"/>
              <a:gd name="connsiteY1" fmla="*/ 7518 h 344324"/>
              <a:gd name="connsiteX2" fmla="*/ 602566 w 808749"/>
              <a:gd name="connsiteY2" fmla="*/ 337508 h 344324"/>
              <a:gd name="connsiteX3" fmla="*/ 1414 w 808749"/>
              <a:gd name="connsiteY3" fmla="*/ 344324 h 344324"/>
              <a:gd name="connsiteX4" fmla="*/ 9663 w 808749"/>
              <a:gd name="connsiteY4" fmla="*/ 0 h 344324"/>
              <a:gd name="connsiteX0" fmla="*/ 9663 w 808749"/>
              <a:gd name="connsiteY0" fmla="*/ 58922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58922 h 336806"/>
              <a:gd name="connsiteX0" fmla="*/ 9663 w 808749"/>
              <a:gd name="connsiteY0" fmla="*/ 7815 h 336806"/>
              <a:gd name="connsiteX1" fmla="*/ 808749 w 808749"/>
              <a:gd name="connsiteY1" fmla="*/ 0 h 336806"/>
              <a:gd name="connsiteX2" fmla="*/ 602566 w 808749"/>
              <a:gd name="connsiteY2" fmla="*/ 329990 h 336806"/>
              <a:gd name="connsiteX3" fmla="*/ 1414 w 808749"/>
              <a:gd name="connsiteY3" fmla="*/ 336806 h 336806"/>
              <a:gd name="connsiteX4" fmla="*/ 9663 w 808749"/>
              <a:gd name="connsiteY4" fmla="*/ 7815 h 336806"/>
              <a:gd name="connsiteX0" fmla="*/ 9663 w 808749"/>
              <a:gd name="connsiteY0" fmla="*/ 0 h 441427"/>
              <a:gd name="connsiteX1" fmla="*/ 808749 w 808749"/>
              <a:gd name="connsiteY1" fmla="*/ 104621 h 441427"/>
              <a:gd name="connsiteX2" fmla="*/ 602566 w 808749"/>
              <a:gd name="connsiteY2" fmla="*/ 434611 h 441427"/>
              <a:gd name="connsiteX3" fmla="*/ 1414 w 808749"/>
              <a:gd name="connsiteY3" fmla="*/ 441427 h 441427"/>
              <a:gd name="connsiteX4" fmla="*/ 9663 w 808749"/>
              <a:gd name="connsiteY4" fmla="*/ 0 h 441427"/>
              <a:gd name="connsiteX0" fmla="*/ 9663 w 808749"/>
              <a:gd name="connsiteY0" fmla="*/ 0 h 339212"/>
              <a:gd name="connsiteX1" fmla="*/ 808749 w 808749"/>
              <a:gd name="connsiteY1" fmla="*/ 2406 h 339212"/>
              <a:gd name="connsiteX2" fmla="*/ 602566 w 808749"/>
              <a:gd name="connsiteY2" fmla="*/ 332396 h 339212"/>
              <a:gd name="connsiteX3" fmla="*/ 1414 w 808749"/>
              <a:gd name="connsiteY3" fmla="*/ 339212 h 339212"/>
              <a:gd name="connsiteX4" fmla="*/ 9663 w 808749"/>
              <a:gd name="connsiteY4" fmla="*/ 0 h 339212"/>
              <a:gd name="connsiteX0" fmla="*/ 177306 w 807472"/>
              <a:gd name="connsiteY0" fmla="*/ 84476 h 336806"/>
              <a:gd name="connsiteX1" fmla="*/ 807472 w 807472"/>
              <a:gd name="connsiteY1" fmla="*/ 0 h 336806"/>
              <a:gd name="connsiteX2" fmla="*/ 601289 w 807472"/>
              <a:gd name="connsiteY2" fmla="*/ 329990 h 336806"/>
              <a:gd name="connsiteX3" fmla="*/ 137 w 807472"/>
              <a:gd name="connsiteY3" fmla="*/ 336806 h 336806"/>
              <a:gd name="connsiteX4" fmla="*/ 177306 w 807472"/>
              <a:gd name="connsiteY4" fmla="*/ 84476 h 336806"/>
              <a:gd name="connsiteX0" fmla="*/ 4669 w 809386"/>
              <a:gd name="connsiteY0" fmla="*/ 2704 h 336806"/>
              <a:gd name="connsiteX1" fmla="*/ 809386 w 809386"/>
              <a:gd name="connsiteY1" fmla="*/ 0 h 336806"/>
              <a:gd name="connsiteX2" fmla="*/ 603203 w 809386"/>
              <a:gd name="connsiteY2" fmla="*/ 329990 h 336806"/>
              <a:gd name="connsiteX3" fmla="*/ 2051 w 809386"/>
              <a:gd name="connsiteY3" fmla="*/ 336806 h 336806"/>
              <a:gd name="connsiteX4" fmla="*/ 4669 w 809386"/>
              <a:gd name="connsiteY4" fmla="*/ 2704 h 336806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66302 w 804717"/>
              <a:gd name="connsiteY3" fmla="*/ 224369 h 329990"/>
              <a:gd name="connsiteX4" fmla="*/ 0 w 804717"/>
              <a:gd name="connsiteY4" fmla="*/ 2704 h 329990"/>
              <a:gd name="connsiteX0" fmla="*/ 20383 w 825100"/>
              <a:gd name="connsiteY0" fmla="*/ 2704 h 329990"/>
              <a:gd name="connsiteX1" fmla="*/ 825100 w 825100"/>
              <a:gd name="connsiteY1" fmla="*/ 0 h 329990"/>
              <a:gd name="connsiteX2" fmla="*/ 618917 w 825100"/>
              <a:gd name="connsiteY2" fmla="*/ 329990 h 329990"/>
              <a:gd name="connsiteX3" fmla="*/ 872 w 825100"/>
              <a:gd name="connsiteY3" fmla="*/ 321474 h 329990"/>
              <a:gd name="connsiteX4" fmla="*/ 20383 w 825100"/>
              <a:gd name="connsiteY4" fmla="*/ 2704 h 329990"/>
              <a:gd name="connsiteX0" fmla="*/ 0 w 804717"/>
              <a:gd name="connsiteY0" fmla="*/ 2704 h 329990"/>
              <a:gd name="connsiteX1" fmla="*/ 804717 w 804717"/>
              <a:gd name="connsiteY1" fmla="*/ 0 h 329990"/>
              <a:gd name="connsiteX2" fmla="*/ 598534 w 804717"/>
              <a:gd name="connsiteY2" fmla="*/ 329990 h 329990"/>
              <a:gd name="connsiteX3" fmla="*/ 109878 w 804717"/>
              <a:gd name="connsiteY3" fmla="*/ 289445 h 329990"/>
              <a:gd name="connsiteX4" fmla="*/ 0 w 804717"/>
              <a:gd name="connsiteY4" fmla="*/ 2704 h 329990"/>
              <a:gd name="connsiteX0" fmla="*/ 267 w 804984"/>
              <a:gd name="connsiteY0" fmla="*/ 2704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4 h 329990"/>
              <a:gd name="connsiteX0" fmla="*/ 9204 w 802158"/>
              <a:gd name="connsiteY0" fmla="*/ 2704 h 329990"/>
              <a:gd name="connsiteX1" fmla="*/ 802158 w 802158"/>
              <a:gd name="connsiteY1" fmla="*/ 0 h 329990"/>
              <a:gd name="connsiteX2" fmla="*/ 595975 w 802158"/>
              <a:gd name="connsiteY2" fmla="*/ 329990 h 329990"/>
              <a:gd name="connsiteX3" fmla="*/ 1455 w 802158"/>
              <a:gd name="connsiteY3" fmla="*/ 326813 h 329990"/>
              <a:gd name="connsiteX4" fmla="*/ 9204 w 802158"/>
              <a:gd name="connsiteY4" fmla="*/ 2704 h 329990"/>
              <a:gd name="connsiteX0" fmla="*/ 6555 w 802450"/>
              <a:gd name="connsiteY0" fmla="*/ 35 h 329990"/>
              <a:gd name="connsiteX1" fmla="*/ 802450 w 802450"/>
              <a:gd name="connsiteY1" fmla="*/ 0 h 329990"/>
              <a:gd name="connsiteX2" fmla="*/ 596267 w 802450"/>
              <a:gd name="connsiteY2" fmla="*/ 329990 h 329990"/>
              <a:gd name="connsiteX3" fmla="*/ 1747 w 802450"/>
              <a:gd name="connsiteY3" fmla="*/ 326813 h 329990"/>
              <a:gd name="connsiteX4" fmla="*/ 6555 w 802450"/>
              <a:gd name="connsiteY4" fmla="*/ 35 h 329990"/>
              <a:gd name="connsiteX0" fmla="*/ 267 w 804984"/>
              <a:gd name="connsiteY0" fmla="*/ 2705 h 329990"/>
              <a:gd name="connsiteX1" fmla="*/ 804984 w 804984"/>
              <a:gd name="connsiteY1" fmla="*/ 0 h 329990"/>
              <a:gd name="connsiteX2" fmla="*/ 598801 w 804984"/>
              <a:gd name="connsiteY2" fmla="*/ 329990 h 329990"/>
              <a:gd name="connsiteX3" fmla="*/ 4281 w 804984"/>
              <a:gd name="connsiteY3" fmla="*/ 326813 h 329990"/>
              <a:gd name="connsiteX4" fmla="*/ 267 w 804984"/>
              <a:gd name="connsiteY4" fmla="*/ 2705 h 329990"/>
              <a:gd name="connsiteX0" fmla="*/ 613566 w 800744"/>
              <a:gd name="connsiteY0" fmla="*/ 0 h 412697"/>
              <a:gd name="connsiteX1" fmla="*/ 800744 w 800744"/>
              <a:gd name="connsiteY1" fmla="*/ 82707 h 412697"/>
              <a:gd name="connsiteX2" fmla="*/ 594561 w 800744"/>
              <a:gd name="connsiteY2" fmla="*/ 412697 h 412697"/>
              <a:gd name="connsiteX3" fmla="*/ 41 w 800744"/>
              <a:gd name="connsiteY3" fmla="*/ 409520 h 412697"/>
              <a:gd name="connsiteX4" fmla="*/ 613566 w 800744"/>
              <a:gd name="connsiteY4" fmla="*/ 0 h 412697"/>
              <a:gd name="connsiteX0" fmla="*/ 9202 w 802157"/>
              <a:gd name="connsiteY0" fmla="*/ 0 h 337962"/>
              <a:gd name="connsiteX1" fmla="*/ 802157 w 802157"/>
              <a:gd name="connsiteY1" fmla="*/ 7972 h 337962"/>
              <a:gd name="connsiteX2" fmla="*/ 595974 w 802157"/>
              <a:gd name="connsiteY2" fmla="*/ 337962 h 337962"/>
              <a:gd name="connsiteX3" fmla="*/ 1454 w 802157"/>
              <a:gd name="connsiteY3" fmla="*/ 334785 h 337962"/>
              <a:gd name="connsiteX4" fmla="*/ 9202 w 802157"/>
              <a:gd name="connsiteY4" fmla="*/ 0 h 337962"/>
              <a:gd name="connsiteX0" fmla="*/ 79962 w 800989"/>
              <a:gd name="connsiteY0" fmla="*/ 91166 h 329990"/>
              <a:gd name="connsiteX1" fmla="*/ 800989 w 800989"/>
              <a:gd name="connsiteY1" fmla="*/ 0 h 329990"/>
              <a:gd name="connsiteX2" fmla="*/ 594806 w 800989"/>
              <a:gd name="connsiteY2" fmla="*/ 329990 h 329990"/>
              <a:gd name="connsiteX3" fmla="*/ 286 w 800989"/>
              <a:gd name="connsiteY3" fmla="*/ 326813 h 329990"/>
              <a:gd name="connsiteX4" fmla="*/ 79962 w 800989"/>
              <a:gd name="connsiteY4" fmla="*/ 91166 h 329990"/>
              <a:gd name="connsiteX0" fmla="*/ 1 w 806276"/>
              <a:gd name="connsiteY0" fmla="*/ 0 h 333126"/>
              <a:gd name="connsiteX1" fmla="*/ 806276 w 806276"/>
              <a:gd name="connsiteY1" fmla="*/ 3136 h 333126"/>
              <a:gd name="connsiteX2" fmla="*/ 600093 w 806276"/>
              <a:gd name="connsiteY2" fmla="*/ 333126 h 333126"/>
              <a:gd name="connsiteX3" fmla="*/ 5573 w 806276"/>
              <a:gd name="connsiteY3" fmla="*/ 329949 h 333126"/>
              <a:gd name="connsiteX4" fmla="*/ 1 w 806276"/>
              <a:gd name="connsiteY4" fmla="*/ 0 h 333126"/>
              <a:gd name="connsiteX0" fmla="*/ 103877 w 800928"/>
              <a:gd name="connsiteY0" fmla="*/ 0 h 395993"/>
              <a:gd name="connsiteX1" fmla="*/ 800928 w 800928"/>
              <a:gd name="connsiteY1" fmla="*/ 66003 h 395993"/>
              <a:gd name="connsiteX2" fmla="*/ 594745 w 800928"/>
              <a:gd name="connsiteY2" fmla="*/ 395993 h 395993"/>
              <a:gd name="connsiteX3" fmla="*/ 225 w 800928"/>
              <a:gd name="connsiteY3" fmla="*/ 392816 h 395993"/>
              <a:gd name="connsiteX4" fmla="*/ 103877 w 800928"/>
              <a:gd name="connsiteY4" fmla="*/ 0 h 395993"/>
              <a:gd name="connsiteX0" fmla="*/ 1 w 806276"/>
              <a:gd name="connsiteY0" fmla="*/ 1700 h 329990"/>
              <a:gd name="connsiteX1" fmla="*/ 806276 w 806276"/>
              <a:gd name="connsiteY1" fmla="*/ 0 h 329990"/>
              <a:gd name="connsiteX2" fmla="*/ 600093 w 806276"/>
              <a:gd name="connsiteY2" fmla="*/ 329990 h 329990"/>
              <a:gd name="connsiteX3" fmla="*/ 5573 w 806276"/>
              <a:gd name="connsiteY3" fmla="*/ 326813 h 329990"/>
              <a:gd name="connsiteX4" fmla="*/ 1 w 806276"/>
              <a:gd name="connsiteY4" fmla="*/ 1700 h 329990"/>
              <a:gd name="connsiteX0" fmla="*/ 2292 w 803406"/>
              <a:gd name="connsiteY0" fmla="*/ 1700 h 329990"/>
              <a:gd name="connsiteX1" fmla="*/ 803406 w 803406"/>
              <a:gd name="connsiteY1" fmla="*/ 0 h 329990"/>
              <a:gd name="connsiteX2" fmla="*/ 597223 w 803406"/>
              <a:gd name="connsiteY2" fmla="*/ 329990 h 329990"/>
              <a:gd name="connsiteX3" fmla="*/ 2703 w 803406"/>
              <a:gd name="connsiteY3" fmla="*/ 326813 h 329990"/>
              <a:gd name="connsiteX4" fmla="*/ 2292 w 803406"/>
              <a:gd name="connsiteY4" fmla="*/ 1700 h 329990"/>
              <a:gd name="connsiteX0" fmla="*/ 0 w 801114"/>
              <a:gd name="connsiteY0" fmla="*/ 1700 h 329990"/>
              <a:gd name="connsiteX1" fmla="*/ 801114 w 801114"/>
              <a:gd name="connsiteY1" fmla="*/ 0 h 329990"/>
              <a:gd name="connsiteX2" fmla="*/ 594931 w 801114"/>
              <a:gd name="connsiteY2" fmla="*/ 329990 h 329990"/>
              <a:gd name="connsiteX3" fmla="*/ 77834 w 801114"/>
              <a:gd name="connsiteY3" fmla="*/ 270594 h 329990"/>
              <a:gd name="connsiteX4" fmla="*/ 0 w 801114"/>
              <a:gd name="connsiteY4" fmla="*/ 1700 h 329990"/>
              <a:gd name="connsiteX0" fmla="*/ 690 w 801804"/>
              <a:gd name="connsiteY0" fmla="*/ 1700 h 329990"/>
              <a:gd name="connsiteX1" fmla="*/ 801804 w 801804"/>
              <a:gd name="connsiteY1" fmla="*/ 0 h 329990"/>
              <a:gd name="connsiteX2" fmla="*/ 595621 w 801804"/>
              <a:gd name="connsiteY2" fmla="*/ 329990 h 329990"/>
              <a:gd name="connsiteX3" fmla="*/ 3682 w 801804"/>
              <a:gd name="connsiteY3" fmla="*/ 322127 h 329990"/>
              <a:gd name="connsiteX4" fmla="*/ 690 w 801804"/>
              <a:gd name="connsiteY4" fmla="*/ 1700 h 329990"/>
              <a:gd name="connsiteX0" fmla="*/ 4296 w 805410"/>
              <a:gd name="connsiteY0" fmla="*/ 1700 h 329990"/>
              <a:gd name="connsiteX1" fmla="*/ 805410 w 805410"/>
              <a:gd name="connsiteY1" fmla="*/ 0 h 329990"/>
              <a:gd name="connsiteX2" fmla="*/ 599227 w 805410"/>
              <a:gd name="connsiteY2" fmla="*/ 329990 h 329990"/>
              <a:gd name="connsiteX3" fmla="*/ 2127 w 805410"/>
              <a:gd name="connsiteY3" fmla="*/ 326813 h 329990"/>
              <a:gd name="connsiteX4" fmla="*/ 4296 w 805410"/>
              <a:gd name="connsiteY4" fmla="*/ 1700 h 32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0" h="329990">
                <a:moveTo>
                  <a:pt x="4296" y="1700"/>
                </a:moveTo>
                <a:lnTo>
                  <a:pt x="805410" y="0"/>
                </a:lnTo>
                <a:lnTo>
                  <a:pt x="599227" y="329990"/>
                </a:lnTo>
                <a:lnTo>
                  <a:pt x="2127" y="326813"/>
                </a:lnTo>
                <a:cubicBezTo>
                  <a:pt x="-3703" y="100781"/>
                  <a:pt x="4296" y="70231"/>
                  <a:pt x="4296" y="170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508D7-325E-4FE4-9E40-A756D4757D09}"/>
              </a:ext>
            </a:extLst>
          </p:cNvPr>
          <p:cNvSpPr txBox="1"/>
          <p:nvPr/>
        </p:nvSpPr>
        <p:spPr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solidFill>
                  <a:srgbClr val="206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4143" y="2324038"/>
            <a:ext cx="64009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62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Благодарю за внимание!</a:t>
            </a:r>
          </a:p>
        </p:txBody>
      </p:sp>
      <p:pic>
        <p:nvPicPr>
          <p:cNvPr id="11" name="Рисунок 8">
            <a:extLst>
              <a:ext uri="{FF2B5EF4-FFF2-40B4-BE49-F238E27FC236}">
                <a16:creationId xmlns:a16="http://schemas.microsoft.com/office/drawing/2014/main" id="{8E7B2AAF-F027-40CB-9009-5E924C8B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21" y="5235418"/>
            <a:ext cx="9111644" cy="125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50732" y="4038669"/>
            <a:ext cx="596574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A7E82"/>
                </a:solidFill>
              </a:rPr>
              <a:t>Государственное автономное образовательное учреждение </a:t>
            </a:r>
          </a:p>
          <a:p>
            <a:r>
              <a:rPr lang="ru-RU" sz="1200" dirty="0">
                <a:solidFill>
                  <a:srgbClr val="2A7E82"/>
                </a:solidFill>
              </a:rPr>
              <a:t>дополнительного профессионального образования </a:t>
            </a:r>
          </a:p>
          <a:p>
            <a:r>
              <a:rPr lang="ru-RU" sz="1200" dirty="0">
                <a:solidFill>
                  <a:srgbClr val="2A7E82"/>
                </a:solidFill>
              </a:rPr>
              <a:t>«Институт развития образования Республики Татарстан»</a:t>
            </a:r>
          </a:p>
          <a:p>
            <a:r>
              <a:rPr lang="ru-RU" sz="1200" dirty="0">
                <a:solidFill>
                  <a:srgbClr val="2A7E82"/>
                </a:solidFill>
              </a:rPr>
              <a:t>Адрес: РТ, 420015, г. Казань, ул. Большая Красная, 68</a:t>
            </a:r>
            <a:br>
              <a:rPr lang="ru-RU" sz="1200" dirty="0">
                <a:solidFill>
                  <a:srgbClr val="2A7E82"/>
                </a:solidFill>
              </a:rPr>
            </a:br>
            <a:r>
              <a:rPr lang="ru-RU" sz="1200" dirty="0">
                <a:solidFill>
                  <a:srgbClr val="2A7E82"/>
                </a:solidFill>
              </a:rPr>
              <a:t>Телефон: (843) 236-62-42</a:t>
            </a:r>
            <a:br>
              <a:rPr lang="ru-RU" sz="1200" dirty="0"/>
            </a:br>
            <a:r>
              <a:rPr lang="ru-RU" sz="1200" dirty="0">
                <a:solidFill>
                  <a:srgbClr val="2A7E82"/>
                </a:solidFill>
              </a:rPr>
              <a:t>Сайт института: </a:t>
            </a:r>
            <a:r>
              <a:rPr lang="ru-RU" sz="1200" dirty="0">
                <a:hlinkClick r:id="rId4"/>
              </a:rPr>
              <a:t>http://irort.ru</a:t>
            </a:r>
            <a:br>
              <a:rPr lang="ru-RU" sz="1200" dirty="0"/>
            </a:br>
            <a:r>
              <a:rPr lang="ru-RU" sz="1200" dirty="0">
                <a:solidFill>
                  <a:srgbClr val="2A7E82"/>
                </a:solidFill>
              </a:rPr>
              <a:t>E-mail: </a:t>
            </a:r>
            <a:r>
              <a:rPr lang="ru-RU" sz="1200" dirty="0">
                <a:hlinkClick r:id="rId5"/>
              </a:rPr>
              <a:t>irort2011@gmail.com</a:t>
            </a:r>
            <a:endParaRPr lang="ru-RU" sz="1200" dirty="0"/>
          </a:p>
          <a:p>
            <a:pPr algn="ctr"/>
            <a:endParaRPr lang="ru-RU" dirty="0"/>
          </a:p>
          <a:p>
            <a:pPr algn="ctr"/>
            <a:endParaRPr lang="en-US" sz="1050" dirty="0">
              <a:solidFill>
                <a:srgbClr val="28767A"/>
              </a:solidFill>
            </a:endParaRPr>
          </a:p>
        </p:txBody>
      </p:sp>
      <p:pic>
        <p:nvPicPr>
          <p:cNvPr id="13" name="Picture 6" descr="http://qrcoder.ru/code/?http%3A%2F%2Firort.ru%2Fru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3" y="1583612"/>
            <a:ext cx="2257720" cy="225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A25051A-F83F-40CD-A9BB-12FB3AD2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92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532382" y="558397"/>
            <a:ext cx="9765078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ДЕТСТВО РАВНЫХ ВОЗМОЖНОСТЕЙ </a:t>
            </a:r>
            <a:endParaRPr lang="ru-RU" sz="2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241464-FD88-461D-B6D2-0A33BAE5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3</a:t>
            </a:fld>
            <a:endParaRPr lang="ru-RU" sz="2000" dirty="0"/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183B3505-D74C-4C1B-8B3C-DB7E4B1F4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048" y="3927069"/>
            <a:ext cx="659883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>
                <a:solidFill>
                  <a:srgbClr val="044E50"/>
                </a:solidFill>
              </a:rPr>
              <a:t> </a:t>
            </a:r>
            <a:r>
              <a:rPr lang="ru-RU" altLang="ru-RU" sz="1600" dirty="0">
                <a:solidFill>
                  <a:srgbClr val="044E50"/>
                </a:solidFill>
                <a:latin typeface="+mn-lt"/>
              </a:rPr>
              <a:t>п.</a:t>
            </a:r>
            <a:r>
              <a:rPr lang="ru-RU" altLang="ru-RU" sz="1600" b="1" dirty="0">
                <a:solidFill>
                  <a:srgbClr val="044E50"/>
                </a:solidFill>
                <a:latin typeface="+mn-lt"/>
              </a:rPr>
              <a:t>3.1.3.  </a:t>
            </a:r>
            <a:r>
              <a:rPr lang="ru-RU" altLang="ru-RU" sz="1600" dirty="0">
                <a:solidFill>
                  <a:srgbClr val="044E50"/>
                </a:solidFill>
                <a:latin typeface="+mn-lt"/>
              </a:rPr>
              <a:t>Освоение и применение психолого-педагогических технологий (в том числе </a:t>
            </a:r>
            <a:r>
              <a:rPr lang="ru-RU" altLang="ru-RU" sz="1600" b="1" dirty="0">
                <a:solidFill>
                  <a:srgbClr val="044E50"/>
                </a:solidFill>
                <a:latin typeface="+mn-lt"/>
              </a:rPr>
              <a:t>инклюзивных</a:t>
            </a:r>
            <a:r>
              <a:rPr lang="ru-RU" altLang="ru-RU" sz="1600" dirty="0">
                <a:solidFill>
                  <a:srgbClr val="044E50"/>
                </a:solidFill>
                <a:latin typeface="+mn-lt"/>
              </a:rPr>
              <a:t>), необходимых для адресной работы с различными контингентами учащихся: одаренные дети, социально уязвимые дети, дети, попавшие в трудные жизненные ситуации, дети-мигранты, дети-сироты, </a:t>
            </a:r>
            <a:r>
              <a:rPr lang="ru-RU" altLang="ru-RU" sz="1600" b="1" dirty="0">
                <a:solidFill>
                  <a:srgbClr val="044E50"/>
                </a:solidFill>
                <a:latin typeface="+mn-lt"/>
              </a:rPr>
              <a:t>дети с особыми образовательными потребностями (аутисты, дети с синдромом дефицита внимания и гиперактивностью и др.</a:t>
            </a:r>
            <a:r>
              <a:rPr lang="ru-RU" altLang="ru-RU" sz="1600" dirty="0">
                <a:solidFill>
                  <a:srgbClr val="044E50"/>
                </a:solidFill>
                <a:latin typeface="+mn-lt"/>
              </a:rPr>
              <a:t>), дети с ограниченными возможностями здоровья, дети с девиациями поведения, дети с зависимостью.</a:t>
            </a:r>
            <a:endParaRPr lang="ru-RU" altLang="ru-RU" sz="1600" dirty="0">
              <a:solidFill>
                <a:srgbClr val="044E5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8235F1-AB7A-4934-B557-787749A14F61}"/>
              </a:ext>
            </a:extLst>
          </p:cNvPr>
          <p:cNvSpPr txBox="1"/>
          <p:nvPr/>
        </p:nvSpPr>
        <p:spPr>
          <a:xfrm>
            <a:off x="5302048" y="1779153"/>
            <a:ext cx="55641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</a:rPr>
              <a:t>Приказ Министерства труда и социальной защиты РФ </a:t>
            </a:r>
          </a:p>
          <a:p>
            <a:pPr algn="just"/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</a:rPr>
              <a:t>от 18 октября 2013 г. № 544н «Об утверждении профессионального стандарта "Педагог (педагогическая деятельность в сфере дошкольного, начального общего, основного общего, среднего общего образования) (воспитатель, учитель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</a:rPr>
              <a:t>"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altLang="ru-RU" sz="1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45C717-9D13-4B67-8757-9A6D6984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09" y="2322744"/>
            <a:ext cx="4819292" cy="32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7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906010" y="340801"/>
            <a:ext cx="9202724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Мониторинг и прогнозирование профессиональных дефицитов  в области инклюзивной практики</a:t>
            </a:r>
            <a:endParaRPr lang="ru-RU" altLang="ru-RU" sz="2200" cap="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01437B51-C60E-4F23-8BC2-F15A675B1830}"/>
              </a:ext>
            </a:extLst>
          </p:cNvPr>
          <p:cNvSpPr/>
          <p:nvPr/>
        </p:nvSpPr>
        <p:spPr>
          <a:xfrm>
            <a:off x="8399180" y="3065432"/>
            <a:ext cx="3622244" cy="2046912"/>
          </a:xfrm>
          <a:prstGeom prst="roundRect">
            <a:avLst/>
          </a:prstGeom>
          <a:ln>
            <a:solidFill>
              <a:srgbClr val="006F6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044E50"/>
                </a:solidFill>
              </a:rPr>
              <a:t>ПРОФЕССИОНАЛЬНАЯ И ПСИХОЛОГИЧЕСКАЯ ГОТОВНОСТЬ ПЕДАГОГОВ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b="1" dirty="0">
                <a:solidFill>
                  <a:srgbClr val="044E50"/>
                </a:solidFill>
              </a:rPr>
              <a:t>В ИНКЛЮЗИВНОМ ОБРАЗОВАНИИ</a:t>
            </a:r>
            <a:r>
              <a:rPr lang="ru-RU" sz="2000" kern="0" dirty="0">
                <a:solidFill>
                  <a:sysClr val="window" lastClr="FFFFFF"/>
                </a:solidFill>
                <a:ea typeface="Calibri"/>
                <a:cs typeface="Times New Roman"/>
              </a:rPr>
              <a:t> 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89C22C-F2AF-4824-8A58-B2AE7921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4</a:t>
            </a:fld>
            <a:endParaRPr lang="ru-RU" sz="2000" dirty="0"/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66089046-7133-4DFB-A9B5-8EF8D818F3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561903"/>
              </p:ext>
            </p:extLst>
          </p:nvPr>
        </p:nvGraphicFramePr>
        <p:xfrm>
          <a:off x="58723" y="1786168"/>
          <a:ext cx="8340457" cy="4702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47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09934" y="334171"/>
            <a:ext cx="9765078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Прикладные исследования </a:t>
            </a:r>
          </a:p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области инклюзивного образования</a:t>
            </a:r>
            <a:endParaRPr lang="ru-RU" altLang="ru-RU" sz="2200" cap="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4AE04-0A73-4D4A-9AAA-9A7BCBCA74EA}"/>
              </a:ext>
            </a:extLst>
          </p:cNvPr>
          <p:cNvSpPr txBox="1"/>
          <p:nvPr/>
        </p:nvSpPr>
        <p:spPr bwMode="auto">
          <a:xfrm>
            <a:off x="7924800" y="2192728"/>
            <a:ext cx="39392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solidFill>
                  <a:srgbClr val="006260"/>
                </a:solidFill>
              </a:rPr>
              <a:t>1886 респондентов:</a:t>
            </a:r>
          </a:p>
          <a:p>
            <a:pPr algn="ctr"/>
            <a:endParaRPr lang="ru-RU" sz="2000" dirty="0">
              <a:solidFill>
                <a:srgbClr val="006260"/>
              </a:solidFill>
            </a:endParaRPr>
          </a:p>
          <a:p>
            <a:pPr algn="ctr"/>
            <a:r>
              <a:rPr lang="ru-RU" sz="2000" dirty="0">
                <a:solidFill>
                  <a:srgbClr val="006260"/>
                </a:solidFill>
              </a:rPr>
              <a:t>709 руководителей ОО и ДОО </a:t>
            </a:r>
          </a:p>
          <a:p>
            <a:pPr algn="ctr"/>
            <a:r>
              <a:rPr lang="ru-RU" sz="2000" dirty="0">
                <a:solidFill>
                  <a:srgbClr val="006260"/>
                </a:solidFill>
              </a:rPr>
              <a:t>(2022 г.);</a:t>
            </a:r>
          </a:p>
          <a:p>
            <a:pPr algn="ctr"/>
            <a:endParaRPr lang="ru-RU" sz="2000" dirty="0">
              <a:solidFill>
                <a:srgbClr val="006260"/>
              </a:solidFill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305 заместителей руководителей по воспитательной работе ОО (2022 г.);</a:t>
            </a:r>
          </a:p>
          <a:p>
            <a:pPr algn="ctr"/>
            <a:endParaRPr lang="ru-RU" sz="20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872 учителя-предметника (русский язык и литература) </a:t>
            </a:r>
          </a:p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(2023 г.)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F126E8F-A1B5-430D-B43C-A010DD1F54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0568378"/>
              </p:ext>
            </p:extLst>
          </p:nvPr>
        </p:nvGraphicFramePr>
        <p:xfrm>
          <a:off x="327922" y="1563329"/>
          <a:ext cx="7134762" cy="4527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89C22C-F2AF-4824-8A58-B2AE7921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5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5349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01545" y="334171"/>
            <a:ext cx="10284694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Прикладные исследования </a:t>
            </a:r>
          </a:p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области инклюзивного образования</a:t>
            </a:r>
            <a:endParaRPr lang="ru-RU" altLang="ru-RU" sz="2200" cap="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053BDE4-2169-4B42-8FF1-2328A609C6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588844"/>
              </p:ext>
            </p:extLst>
          </p:nvPr>
        </p:nvGraphicFramePr>
        <p:xfrm>
          <a:off x="240874" y="1387017"/>
          <a:ext cx="8134940" cy="5442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C7EF7F-3421-4657-9CE8-55CD66A96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6</a:t>
            </a:fld>
            <a:endParaRPr lang="ru-R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9DE73E-C397-4CFF-B3CD-0DDA504AB3FC}"/>
              </a:ext>
            </a:extLst>
          </p:cNvPr>
          <p:cNvSpPr txBox="1"/>
          <p:nvPr/>
        </p:nvSpPr>
        <p:spPr bwMode="auto">
          <a:xfrm>
            <a:off x="8406580" y="2695310"/>
            <a:ext cx="36219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6260"/>
                </a:solidFill>
              </a:rPr>
              <a:t>Опрос 709 руководителей ДОО (заведующих дошкольными образовательными организациями, директоров прогимназий, заместителей директоров общеобразовательных организаций по дошкольному образованию) </a:t>
            </a:r>
          </a:p>
        </p:txBody>
      </p:sp>
    </p:spTree>
    <p:extLst>
      <p:ext uri="{BB962C8B-B14F-4D97-AF65-F5344CB8AC3E}">
        <p14:creationId xmlns:p14="http://schemas.microsoft.com/office/powerpoint/2010/main" val="3316834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09934" y="400167"/>
            <a:ext cx="10284694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Прикладные исследования </a:t>
            </a:r>
          </a:p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области инклюзивного образования</a:t>
            </a:r>
            <a:endParaRPr lang="ru-RU" altLang="ru-RU" sz="2200" cap="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3D11C-4628-482E-AEDD-A21834D52E9E}"/>
              </a:ext>
            </a:extLst>
          </p:cNvPr>
          <p:cNvSpPr txBox="1"/>
          <p:nvPr/>
        </p:nvSpPr>
        <p:spPr>
          <a:xfrm>
            <a:off x="670027" y="1679768"/>
            <a:ext cx="10746528" cy="45037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учреждении п</a:t>
            </a:r>
            <a:r>
              <a:rPr lang="ru-RU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редставлены следующие аспекты реализации инклюзивного дошкольного образования: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ru-RU" sz="2000" dirty="0">
                <a:solidFill>
                  <a:srgbClr val="002060"/>
                </a:solidFill>
                <a:effectLst/>
                <a:ea typeface="Courier New" panose="02070309020205020404" pitchFamily="49" charset="0"/>
              </a:rPr>
              <a:t>адаптивность образовательного процесса	 (29 %);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endParaRPr lang="ru-RU" sz="2000" dirty="0">
              <a:solidFill>
                <a:srgbClr val="002060"/>
              </a:solidFill>
              <a:effectLst/>
              <a:ea typeface="Courier New" panose="02070309020205020404" pitchFamily="49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ru-RU" sz="2000" dirty="0">
                <a:solidFill>
                  <a:srgbClr val="002060"/>
                </a:solidFill>
                <a:effectLst/>
                <a:ea typeface="Courier New" panose="02070309020205020404" pitchFamily="49" charset="0"/>
              </a:rPr>
              <a:t>командное взаимодействие педагогов, организующих процесс обучения и социализации, его психолого-педагогическое сопровождение	(18 %);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endParaRPr lang="ru-RU" sz="2000" dirty="0">
              <a:solidFill>
                <a:srgbClr val="002060"/>
              </a:solidFill>
              <a:effectLst/>
              <a:ea typeface="Courier New" panose="02070309020205020404" pitchFamily="49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ru-RU" sz="2000" dirty="0">
                <a:solidFill>
                  <a:srgbClr val="002060"/>
                </a:solidFill>
                <a:effectLst/>
                <a:ea typeface="Courier New" panose="02070309020205020404" pitchFamily="49" charset="0"/>
              </a:rPr>
              <a:t>сотрудничество с родительской общественностью (17 %);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endParaRPr lang="ru-RU" sz="2000" dirty="0">
              <a:solidFill>
                <a:srgbClr val="002060"/>
              </a:solidFill>
              <a:effectLst/>
              <a:ea typeface="Courier New" panose="02070309020205020404" pitchFamily="49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ru-RU" sz="2000" dirty="0">
                <a:solidFill>
                  <a:srgbClr val="002060"/>
                </a:solidFill>
                <a:effectLst/>
                <a:ea typeface="Courier New" panose="02070309020205020404" pitchFamily="49" charset="0"/>
              </a:rPr>
              <a:t>развитие толерантного взаимодействия участников образовательного процесса (17 %);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endParaRPr lang="ru-RU" sz="2000" dirty="0">
              <a:solidFill>
                <a:srgbClr val="002060"/>
              </a:solidFill>
              <a:effectLst/>
              <a:ea typeface="Courier New" panose="02070309020205020404" pitchFamily="49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ru-RU" sz="2000" dirty="0">
                <a:solidFill>
                  <a:srgbClr val="002060"/>
                </a:solidFill>
                <a:effectLst/>
                <a:ea typeface="Courier New" panose="02070309020205020404" pitchFamily="49" charset="0"/>
              </a:rPr>
              <a:t>адаптивность образовательной среды (9 %);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endParaRPr lang="ru-RU" sz="2000" dirty="0">
              <a:solidFill>
                <a:srgbClr val="002060"/>
              </a:solidFill>
              <a:effectLst/>
              <a:ea typeface="Courier New" panose="02070309020205020404" pitchFamily="49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ru-RU" sz="2000" dirty="0">
                <a:solidFill>
                  <a:srgbClr val="002060"/>
                </a:solidFill>
                <a:effectLst/>
                <a:ea typeface="Courier New" panose="02070309020205020404" pitchFamily="49" charset="0"/>
              </a:rPr>
              <a:t>вариативность подходов, методов и форм адаптации и реабилитации (10 %).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C7EF7F-3421-4657-9CE8-55CD66A96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7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66402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-8575" y="198087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984920" y="6489072"/>
            <a:ext cx="182420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06A75"/>
                </a:solidFill>
                <a:latin typeface="Open Sans"/>
                <a:ea typeface="Open Sans"/>
                <a:cs typeface="Open Sans"/>
              </a:rPr>
              <a:t>irort.ru</a:t>
            </a:r>
            <a:endParaRPr lang="ru-RU" sz="2000" b="1" dirty="0">
              <a:solidFill>
                <a:srgbClr val="206A75"/>
              </a:solidFill>
              <a:latin typeface="Open Sans"/>
              <a:ea typeface="Open Sans"/>
              <a:cs typeface="Open Sans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1580566-56EA-4A12-90E4-85DB40BFFA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6631817"/>
              </p:ext>
            </p:extLst>
          </p:nvPr>
        </p:nvGraphicFramePr>
        <p:xfrm>
          <a:off x="1222389" y="1573430"/>
          <a:ext cx="5514874" cy="485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4224687-DEC5-4293-9264-46287DDD4BC1}"/>
              </a:ext>
            </a:extLst>
          </p:cNvPr>
          <p:cNvSpPr txBox="1"/>
          <p:nvPr/>
        </p:nvSpPr>
        <p:spPr>
          <a:xfrm>
            <a:off x="7787730" y="4715243"/>
            <a:ext cx="3181881" cy="1205458"/>
          </a:xfrm>
          <a:prstGeom prst="rect">
            <a:avLst/>
          </a:prstGeom>
          <a:ln>
            <a:solidFill>
              <a:srgbClr val="0062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i="1" dirty="0">
                <a:solidFill>
                  <a:srgbClr val="44546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Основания для материального стимулирования педагогов,</a:t>
            </a:r>
            <a:r>
              <a:rPr lang="ru-RU" sz="1600" dirty="0">
                <a:effectLst/>
                <a:ea typeface="Calibri" panose="020F0502020204030204" pitchFamily="34" charset="0"/>
              </a:rPr>
              <a:t> </a:t>
            </a:r>
            <a:r>
              <a:rPr lang="ru-RU" sz="1600" i="1" dirty="0">
                <a:solidFill>
                  <a:srgbClr val="44546A"/>
                </a:solidFill>
                <a:cs typeface="Times New Roman" panose="02020603050405020304" pitchFamily="18" charset="0"/>
              </a:rPr>
              <a:t>в % к числу опрошенных</a:t>
            </a:r>
          </a:p>
          <a:p>
            <a:pPr algn="ctr">
              <a:spcAft>
                <a:spcPts val="1000"/>
              </a:spcAft>
            </a:pPr>
            <a:r>
              <a:rPr lang="ru-RU" sz="1600" i="1" dirty="0">
                <a:solidFill>
                  <a:srgbClr val="44546A"/>
                </a:solidFill>
                <a:cs typeface="Times New Roman" panose="02020603050405020304" pitchFamily="18" charset="0"/>
              </a:rPr>
              <a:t> (872 респондента)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2A05B0-B179-4838-9E43-63CD655A0DA9}"/>
              </a:ext>
            </a:extLst>
          </p:cNvPr>
          <p:cNvSpPr/>
          <p:nvPr/>
        </p:nvSpPr>
        <p:spPr>
          <a:xfrm>
            <a:off x="1222389" y="5908638"/>
            <a:ext cx="2726422" cy="447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0E6248-4396-4EC5-AF05-31A519FA70B5}"/>
              </a:ext>
            </a:extLst>
          </p:cNvPr>
          <p:cNvSpPr txBox="1"/>
          <p:nvPr/>
        </p:nvSpPr>
        <p:spPr>
          <a:xfrm>
            <a:off x="7528884" y="2057619"/>
            <a:ext cx="36124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6260"/>
                </a:solidFill>
                <a:effectLst/>
                <a:ea typeface="Calibri" panose="020F0502020204030204" pitchFamily="34" charset="0"/>
              </a:rPr>
              <a:t>Социологический </a:t>
            </a:r>
            <a:r>
              <a:rPr lang="ru-RU" dirty="0">
                <a:solidFill>
                  <a:srgbClr val="006260"/>
                </a:solidFill>
                <a:ea typeface="Calibri" panose="020F0502020204030204" pitchFamily="34" charset="0"/>
              </a:rPr>
              <a:t>опрос </a:t>
            </a:r>
          </a:p>
          <a:p>
            <a:pPr algn="ctr"/>
            <a:r>
              <a:rPr lang="ru-RU" dirty="0">
                <a:solidFill>
                  <a:srgbClr val="006260"/>
                </a:solidFill>
                <a:ea typeface="Calibri" panose="020F0502020204030204" pitchFamily="34" charset="0"/>
              </a:rPr>
              <a:t>среди учителей русского языка </a:t>
            </a:r>
          </a:p>
          <a:p>
            <a:pPr algn="ctr"/>
            <a:r>
              <a:rPr lang="ru-RU" dirty="0">
                <a:solidFill>
                  <a:srgbClr val="006260"/>
                </a:solidFill>
                <a:ea typeface="Calibri" panose="020F0502020204030204" pitchFamily="34" charset="0"/>
              </a:rPr>
              <a:t>и литературы </a:t>
            </a:r>
          </a:p>
          <a:p>
            <a:pPr algn="ctr"/>
            <a:r>
              <a:rPr lang="ru-RU" b="1" dirty="0">
                <a:solidFill>
                  <a:srgbClr val="006260"/>
                </a:solidFill>
                <a:effectLst/>
                <a:ea typeface="Calibri" panose="020F0502020204030204" pitchFamily="34" charset="0"/>
              </a:rPr>
              <a:t>«Современный учитель русского языка и литературы: профессионализм и компетентность»</a:t>
            </a:r>
            <a:endParaRPr lang="ru-RU" b="1" dirty="0">
              <a:solidFill>
                <a:srgbClr val="006260"/>
              </a:solidFill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9E079B5E-F98A-41BB-9802-252DE123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z="2000" smtClean="0"/>
              <a:t>8</a:t>
            </a:fld>
            <a:endParaRPr lang="ru-RU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F708D4-6AD7-4AB5-AE76-86ABBE20AF9E}"/>
              </a:ext>
            </a:extLst>
          </p:cNvPr>
          <p:cNvSpPr txBox="1"/>
          <p:nvPr/>
        </p:nvSpPr>
        <p:spPr bwMode="auto">
          <a:xfrm>
            <a:off x="167989" y="369739"/>
            <a:ext cx="10284694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Прикладные исследования </a:t>
            </a:r>
          </a:p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области инклюзивного образования</a:t>
            </a:r>
            <a:endParaRPr lang="ru-RU" altLang="ru-RU" sz="2200" cap="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09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198086"/>
            <a:ext cx="10910988" cy="115920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8793" h="1140307" extrusionOk="0">
                <a:moveTo>
                  <a:pt x="1" y="0"/>
                </a:moveTo>
                <a:lnTo>
                  <a:pt x="8868793" y="0"/>
                </a:lnTo>
                <a:lnTo>
                  <a:pt x="8114191" y="1140307"/>
                </a:lnTo>
                <a:lnTo>
                  <a:pt x="0" y="1130442"/>
                </a:lnTo>
                <a:cubicBezTo>
                  <a:pt x="0" y="756258"/>
                  <a:pt x="1" y="374184"/>
                  <a:pt x="1" y="0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866209" y="400167"/>
            <a:ext cx="550346" cy="799032"/>
          </a:xfrm>
          <a:prstGeom prst="rect">
            <a:avLst/>
          </a:prstGeom>
        </p:spPr>
      </p:pic>
      <p:sp>
        <p:nvSpPr>
          <p:cNvPr id="16" name="Прямоугольник 3"/>
          <p:cNvSpPr/>
          <p:nvPr/>
        </p:nvSpPr>
        <p:spPr bwMode="auto">
          <a:xfrm flipH="1" flipV="1">
            <a:off x="11471162" y="359476"/>
            <a:ext cx="724614" cy="997812"/>
          </a:xfrm>
          <a:custGeom>
            <a:avLst/>
            <a:gdLst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4572000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4572000"/>
              <a:gd name="connsiteY0" fmla="*/ 0 h 1140307"/>
              <a:gd name="connsiteX1" fmla="*/ 4572000 w 4572000"/>
              <a:gd name="connsiteY1" fmla="*/ 0 h 1140307"/>
              <a:gd name="connsiteX2" fmla="*/ 3817398 w 4572000"/>
              <a:gd name="connsiteY2" fmla="*/ 1140307 h 1140307"/>
              <a:gd name="connsiteX3" fmla="*/ 0 w 4572000"/>
              <a:gd name="connsiteY3" fmla="*/ 1140307 h 1140307"/>
              <a:gd name="connsiteX4" fmla="*/ 0 w 4572000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4350058 w 8922058"/>
              <a:gd name="connsiteY3" fmla="*/ 1140307 h 1140307"/>
              <a:gd name="connsiteX4" fmla="*/ 0 w 8922058"/>
              <a:gd name="connsiteY4" fmla="*/ 0 h 1140307"/>
              <a:gd name="connsiteX0" fmla="*/ 0 w 8922058"/>
              <a:gd name="connsiteY0" fmla="*/ 0 h 1140307"/>
              <a:gd name="connsiteX1" fmla="*/ 8922058 w 8922058"/>
              <a:gd name="connsiteY1" fmla="*/ 0 h 1140307"/>
              <a:gd name="connsiteX2" fmla="*/ 8167456 w 8922058"/>
              <a:gd name="connsiteY2" fmla="*/ 1140307 h 1140307"/>
              <a:gd name="connsiteX3" fmla="*/ 88776 w 8922058"/>
              <a:gd name="connsiteY3" fmla="*/ 1131429 h 1140307"/>
              <a:gd name="connsiteX4" fmla="*/ 0 w 8922058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35510 w 8868792"/>
              <a:gd name="connsiteY3" fmla="*/ 1131429 h 1140307"/>
              <a:gd name="connsiteX4" fmla="*/ 0 w 8868792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22552 h 1140307"/>
              <a:gd name="connsiteX4" fmla="*/ 1 w 8868793"/>
              <a:gd name="connsiteY4" fmla="*/ 0 h 1140307"/>
              <a:gd name="connsiteX0" fmla="*/ 0 w 8868792"/>
              <a:gd name="connsiteY0" fmla="*/ 0 h 1248797"/>
              <a:gd name="connsiteX1" fmla="*/ 8868792 w 8868792"/>
              <a:gd name="connsiteY1" fmla="*/ 0 h 1248797"/>
              <a:gd name="connsiteX2" fmla="*/ 8114190 w 8868792"/>
              <a:gd name="connsiteY2" fmla="*/ 1140307 h 1248797"/>
              <a:gd name="connsiteX3" fmla="*/ 312948 w 8868792"/>
              <a:gd name="connsiteY3" fmla="*/ 1248797 h 1248797"/>
              <a:gd name="connsiteX4" fmla="*/ 0 w 8868792"/>
              <a:gd name="connsiteY4" fmla="*/ 0 h 1248797"/>
              <a:gd name="connsiteX0" fmla="*/ 1 w 8868793"/>
              <a:gd name="connsiteY0" fmla="*/ 0 h 1140307"/>
              <a:gd name="connsiteX1" fmla="*/ 8868793 w 8868793"/>
              <a:gd name="connsiteY1" fmla="*/ 0 h 1140307"/>
              <a:gd name="connsiteX2" fmla="*/ 8114191 w 8868793"/>
              <a:gd name="connsiteY2" fmla="*/ 1140307 h 1140307"/>
              <a:gd name="connsiteX3" fmla="*/ 0 w 8868793"/>
              <a:gd name="connsiteY3" fmla="*/ 1130442 h 1140307"/>
              <a:gd name="connsiteX4" fmla="*/ 1 w 8868793"/>
              <a:gd name="connsiteY4" fmla="*/ 0 h 1140307"/>
              <a:gd name="connsiteX0" fmla="*/ 0 w 8868792"/>
              <a:gd name="connsiteY0" fmla="*/ 0 h 1140307"/>
              <a:gd name="connsiteX1" fmla="*/ 8868792 w 8868792"/>
              <a:gd name="connsiteY1" fmla="*/ 0 h 1140307"/>
              <a:gd name="connsiteX2" fmla="*/ 8114190 w 8868792"/>
              <a:gd name="connsiteY2" fmla="*/ 1140307 h 1140307"/>
              <a:gd name="connsiteX3" fmla="*/ 7630730 w 8868792"/>
              <a:gd name="connsiteY3" fmla="*/ 874432 h 1140307"/>
              <a:gd name="connsiteX4" fmla="*/ 0 w 886879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483460 w 1238062"/>
              <a:gd name="connsiteY2" fmla="*/ 1140307 h 1140307"/>
              <a:gd name="connsiteX3" fmla="*/ 0 w 1238062"/>
              <a:gd name="connsiteY3" fmla="*/ 874432 h 1140307"/>
              <a:gd name="connsiteX4" fmla="*/ 663211 w 1238062"/>
              <a:gd name="connsiteY4" fmla="*/ 0 h 1140307"/>
              <a:gd name="connsiteX0" fmla="*/ 663211 w 1238062"/>
              <a:gd name="connsiteY0" fmla="*/ 0 h 1140307"/>
              <a:gd name="connsiteX1" fmla="*/ 1238062 w 1238062"/>
              <a:gd name="connsiteY1" fmla="*/ 0 h 1140307"/>
              <a:gd name="connsiteX2" fmla="*/ 649073 w 1238062"/>
              <a:gd name="connsiteY2" fmla="*/ 885418 h 1140307"/>
              <a:gd name="connsiteX3" fmla="*/ 483460 w 1238062"/>
              <a:gd name="connsiteY3" fmla="*/ 1140307 h 1140307"/>
              <a:gd name="connsiteX4" fmla="*/ 0 w 1238062"/>
              <a:gd name="connsiteY4" fmla="*/ 874432 h 1140307"/>
              <a:gd name="connsiteX5" fmla="*/ 663211 w 1238062"/>
              <a:gd name="connsiteY5" fmla="*/ 0 h 1140307"/>
              <a:gd name="connsiteX0" fmla="*/ 663211 w 1238062"/>
              <a:gd name="connsiteY0" fmla="*/ 0 h 885418"/>
              <a:gd name="connsiteX1" fmla="*/ 1238062 w 1238062"/>
              <a:gd name="connsiteY1" fmla="*/ 0 h 885418"/>
              <a:gd name="connsiteX2" fmla="*/ 649073 w 1238062"/>
              <a:gd name="connsiteY2" fmla="*/ 885418 h 885418"/>
              <a:gd name="connsiteX3" fmla="*/ 0 w 1238062"/>
              <a:gd name="connsiteY3" fmla="*/ 874432 h 885418"/>
              <a:gd name="connsiteX4" fmla="*/ 663211 w 1238062"/>
              <a:gd name="connsiteY4" fmla="*/ 0 h 885418"/>
              <a:gd name="connsiteX0" fmla="*/ 14138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14138 w 588989"/>
              <a:gd name="connsiteY3" fmla="*/ 0 h 885418"/>
              <a:gd name="connsiteX0" fmla="*/ 9904 w 588989"/>
              <a:gd name="connsiteY0" fmla="*/ 0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9904 w 588989"/>
              <a:gd name="connsiteY3" fmla="*/ 0 h 885418"/>
              <a:gd name="connsiteX0" fmla="*/ 7322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7322 w 588989"/>
              <a:gd name="connsiteY3" fmla="*/ 2342 h 885418"/>
              <a:gd name="connsiteX0" fmla="*/ 2161 w 588989"/>
              <a:gd name="connsiteY0" fmla="*/ 2342 h 885418"/>
              <a:gd name="connsiteX1" fmla="*/ 588989 w 588989"/>
              <a:gd name="connsiteY1" fmla="*/ 0 h 885418"/>
              <a:gd name="connsiteX2" fmla="*/ 0 w 588989"/>
              <a:gd name="connsiteY2" fmla="*/ 885418 h 885418"/>
              <a:gd name="connsiteX3" fmla="*/ 2161 w 588989"/>
              <a:gd name="connsiteY3" fmla="*/ 2342 h 88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89" h="885418" extrusionOk="0">
                <a:moveTo>
                  <a:pt x="2161" y="2342"/>
                </a:moveTo>
                <a:lnTo>
                  <a:pt x="588989" y="0"/>
                </a:lnTo>
                <a:lnTo>
                  <a:pt x="0" y="885418"/>
                </a:lnTo>
                <a:cubicBezTo>
                  <a:pt x="2441" y="591059"/>
                  <a:pt x="-280" y="296701"/>
                  <a:pt x="2161" y="2342"/>
                </a:cubicBezTo>
                <a:close/>
              </a:path>
            </a:pathLst>
          </a:custGeom>
          <a:solidFill>
            <a:srgbClr val="20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9E079B5E-F98A-41BB-9802-252DE123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F7049-5EE1-4E1A-91D9-D0CBA1A62646}" type="slidenum">
              <a:rPr lang="ru-RU" smtClean="0"/>
              <a:t>9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F708D4-6AD7-4AB5-AE76-86ABBE20AF9E}"/>
              </a:ext>
            </a:extLst>
          </p:cNvPr>
          <p:cNvSpPr txBox="1"/>
          <p:nvPr/>
        </p:nvSpPr>
        <p:spPr bwMode="auto">
          <a:xfrm>
            <a:off x="230395" y="398802"/>
            <a:ext cx="10284694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Прикладные исследования </a:t>
            </a:r>
          </a:p>
          <a:p>
            <a:pPr algn="ctr"/>
            <a:r>
              <a:rPr lang="ru-RU" altLang="ru-RU" sz="2200" b="1" cap="all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области инклюзивного образования</a:t>
            </a:r>
            <a:endParaRPr lang="ru-RU" altLang="ru-RU" sz="2200" cap="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117035F-1C5C-4767-A281-0439A626E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359918"/>
              </p:ext>
            </p:extLst>
          </p:nvPr>
        </p:nvGraphicFramePr>
        <p:xfrm>
          <a:off x="230395" y="1401280"/>
          <a:ext cx="11610509" cy="5432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01548">
                  <a:extLst>
                    <a:ext uri="{9D8B030D-6E8A-4147-A177-3AD203B41FA5}">
                      <a16:colId xmlns:a16="http://schemas.microsoft.com/office/drawing/2014/main" val="3398410435"/>
                    </a:ext>
                  </a:extLst>
                </a:gridCol>
                <a:gridCol w="2908961">
                  <a:extLst>
                    <a:ext uri="{9D8B030D-6E8A-4147-A177-3AD203B41FA5}">
                      <a16:colId xmlns:a16="http://schemas.microsoft.com/office/drawing/2014/main" val="253516031"/>
                    </a:ext>
                  </a:extLst>
                </a:gridCol>
              </a:tblGrid>
              <a:tr h="5049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6F6C"/>
                          </a:solidFill>
                          <a:effectLst/>
                        </a:rPr>
                        <a:t>Тематические направления курсов повышения квалификации, пройденные педагогами за последние 3 года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6F6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31" marR="5133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Доля респондентов, в % от числа опрошенных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31" marR="5133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04558"/>
                  </a:ext>
                </a:extLst>
              </a:tr>
              <a:tr h="77579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ru-RU" sz="1800" b="0" baseline="0" dirty="0">
                          <a:solidFill>
                            <a:srgbClr val="002060"/>
                          </a:solidFill>
                          <a:effectLst/>
                        </a:rPr>
                        <a:t>формирование профессиональной компетентности учителя русского языка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baseline="0" dirty="0">
                          <a:solidFill>
                            <a:srgbClr val="002060"/>
                          </a:solidFill>
                          <a:effectLst/>
                        </a:rPr>
                        <a:t>и литературы в условиях реализации ФГОС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baseline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b="0" baseline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80,5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653034"/>
                  </a:ext>
                </a:extLst>
              </a:tr>
              <a:tr h="100984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 обучение и воспитание детей с ОВЗ в условиях инклюзивного образования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и актуальные вопросы преподавания русского языка и литературы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30,6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662067"/>
                  </a:ext>
                </a:extLst>
              </a:tr>
              <a:tr h="100984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 особенности подготовки обучающихся к государственной итоговой аттестации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(ОГЭ, ЕГЭ)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26,3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736816"/>
                  </a:ext>
                </a:extLst>
              </a:tr>
              <a:tr h="75738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 работа с одаренными детьми на уроках русского языка и литературы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12,4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296155"/>
                  </a:ext>
                </a:extLst>
              </a:tr>
              <a:tr h="100984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 инструменты оценки учебных достижений обучающихся на уроках русского языка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и литературы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effectLst/>
                        </a:rPr>
                        <a:t>9,5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915854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CA0E47F-3CA3-4CBC-96C7-B45D28394A3B}"/>
              </a:ext>
            </a:extLst>
          </p:cNvPr>
          <p:cNvSpPr/>
          <p:nvPr/>
        </p:nvSpPr>
        <p:spPr bwMode="auto">
          <a:xfrm>
            <a:off x="230395" y="3196154"/>
            <a:ext cx="11755128" cy="8940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988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5887</TotalTime>
  <Words>1190</Words>
  <Application>Microsoft Office PowerPoint</Application>
  <PresentationFormat>Широкоэкранный</PresentationFormat>
  <Paragraphs>219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Open Sans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hp</cp:lastModifiedBy>
  <cp:revision>821</cp:revision>
  <cp:lastPrinted>2022-02-10T13:36:16Z</cp:lastPrinted>
  <dcterms:created xsi:type="dcterms:W3CDTF">2021-11-16T15:19:19Z</dcterms:created>
  <dcterms:modified xsi:type="dcterms:W3CDTF">2023-02-11T11:49:36Z</dcterms:modified>
</cp:coreProperties>
</file>