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76" r:id="rId4"/>
    <p:sldId id="277" r:id="rId5"/>
    <p:sldId id="275" r:id="rId6"/>
    <p:sldId id="279" r:id="rId7"/>
    <p:sldId id="280" r:id="rId8"/>
    <p:sldId id="281" r:id="rId9"/>
    <p:sldId id="282" r:id="rId10"/>
    <p:sldId id="27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4" r:id="rId19"/>
    <p:sldId id="265" r:id="rId20"/>
    <p:sldId id="283" r:id="rId21"/>
    <p:sldId id="284" r:id="rId22"/>
    <p:sldId id="258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5"/>
  </p:normalViewPr>
  <p:slideViewPr>
    <p:cSldViewPr snapToGrid="0">
      <p:cViewPr varScale="1">
        <p:scale>
          <a:sx n="149" d="100"/>
          <a:sy n="149" d="100"/>
        </p:scale>
        <p:origin x="5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1590-189F-054E-879F-C5D88BDB4404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643DB-674A-0C40-9E47-ABE3F41F9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9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643DB-674A-0C40-9E47-ABE3F41F930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6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643DB-674A-0C40-9E47-ABE3F41F930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2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643DB-674A-0C40-9E47-ABE3F41F930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1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1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4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3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1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8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7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2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9782-F2E0-43DA-A45F-3C5AE27C138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9C26-E0DF-4A3D-824E-FC8BA9C9C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8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ikp-rao.ru/metodicheskie-rekomendacii/soderzhanie-1/2021-1-7/" TargetMode="External"/><Relationship Id="rId13" Type="http://schemas.openxmlformats.org/officeDocument/2006/relationships/image" Target="../media/image3.jpeg"/><Relationship Id="rId3" Type="http://schemas.openxmlformats.org/officeDocument/2006/relationships/image" Target="../media/image2.jpg"/><Relationship Id="rId7" Type="http://schemas.openxmlformats.org/officeDocument/2006/relationships/hyperlink" Target="https://ikp-rao.ru/metodicheskie-rekomendacii/soderzhanie-1/2021-1-6/" TargetMode="External"/><Relationship Id="rId12" Type="http://schemas.openxmlformats.org/officeDocument/2006/relationships/hyperlink" Target="https://ikp-rao.ru/metodicheskie-rekomendacii/metodichka-1-202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kp-rao.ru/metodicheskie-rekomendacii/soderzhanie-1/2021-1-4/" TargetMode="External"/><Relationship Id="rId11" Type="http://schemas.openxmlformats.org/officeDocument/2006/relationships/hyperlink" Target="https://ikp-rao.ru/metodicheskie-rekomendacii/soderzhanie-1/2021-1-10/" TargetMode="External"/><Relationship Id="rId5" Type="http://schemas.openxmlformats.org/officeDocument/2006/relationships/hyperlink" Target="https://ikp-rao.ru/metodicheskie-rekomendacii/soderzhanie-1/2021-1-2" TargetMode="External"/><Relationship Id="rId10" Type="http://schemas.openxmlformats.org/officeDocument/2006/relationships/hyperlink" Target="https://ikp-rao.ru/metodicheskie-rekomendacii/soderzhanie-1/2021-1-9/" TargetMode="External"/><Relationship Id="rId4" Type="http://schemas.openxmlformats.org/officeDocument/2006/relationships/hyperlink" Target="https://ikp-rao.ru/metodicheskie-rekomendacii/soderzhanie-1/2021-1-1" TargetMode="External"/><Relationship Id="rId9" Type="http://schemas.openxmlformats.org/officeDocument/2006/relationships/hyperlink" Target="https://ikp-rao.ru/metodicheskie-rekomendacii/soderzhanie-1/2021-1-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912" y="1974080"/>
            <a:ext cx="46108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ФЕДЕРАЛЬНЫЕ АДАПТИРОВАННЫЕ ОСНОВНЫЕ ОБРАЗОВАТЕЛЬНЫЕ ПРОГРАММЫ ДЛЯ ОБУЧАЮЩИХСЯ С ОВЗ: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СПЕЦИФИКА ПРОГРАММ ДЛЯ ОБУЧАЮЩИХСЯ С РАССТРОЙСТВАМИ 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АУТИСТИЧЕСКОГО СПЕКТРА 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 </a:t>
            </a:r>
            <a:br>
              <a:rPr lang="ru-RU" b="1" dirty="0">
                <a:solidFill>
                  <a:srgbClr val="0070C0"/>
                </a:solidFill>
                <a:ea typeface="Times New Roman" charset="0"/>
                <a:cs typeface="Times New Roman" charset="0"/>
              </a:rPr>
            </a:br>
            <a:endParaRPr lang="ru-RU" dirty="0">
              <a:solidFill>
                <a:schemeClr val="bg1">
                  <a:lumMod val="95000"/>
                </a:schemeClr>
              </a:solidFill>
              <a:latin typeface="Montserrat Medium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4538" y="2417243"/>
            <a:ext cx="3212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200" b="1" dirty="0" err="1">
                <a:solidFill>
                  <a:schemeClr val="bg1">
                    <a:lumMod val="95000"/>
                  </a:schemeClr>
                </a:solidFill>
              </a:rPr>
              <a:t>Либлинг</a:t>
            </a:r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 Мария Михайловна</a:t>
            </a:r>
          </a:p>
          <a:p>
            <a:pPr>
              <a:spcBef>
                <a:spcPts val="0"/>
              </a:spcBef>
            </a:pPr>
            <a:r>
              <a:rPr lang="ru-RU" sz="1100" b="1" dirty="0" err="1">
                <a:solidFill>
                  <a:schemeClr val="bg1">
                    <a:lumMod val="95000"/>
                  </a:schemeClr>
                </a:solidFill>
              </a:rPr>
              <a:t>к.психол.н</a:t>
            </a:r>
            <a:r>
              <a:rPr lang="ru-RU" sz="1100" b="1" dirty="0">
                <a:solidFill>
                  <a:schemeClr val="bg1">
                    <a:lumMod val="95000"/>
                  </a:schemeClr>
                </a:solidFill>
              </a:rPr>
              <a:t>., заведующий лабораторией образования 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bg1">
                    <a:lumMod val="95000"/>
                  </a:schemeClr>
                </a:solidFill>
              </a:rPr>
              <a:t>и комплексной </a:t>
            </a:r>
            <a:r>
              <a:rPr lang="ru-RU" sz="1100" b="1" dirty="0" err="1">
                <a:solidFill>
                  <a:schemeClr val="bg1">
                    <a:lumMod val="95000"/>
                  </a:schemeClr>
                </a:solidFill>
              </a:rPr>
              <a:t>абилитации</a:t>
            </a:r>
            <a:r>
              <a:rPr lang="ru-RU" sz="1100" b="1" dirty="0">
                <a:solidFill>
                  <a:schemeClr val="bg1">
                    <a:lumMod val="95000"/>
                  </a:schemeClr>
                </a:solidFill>
              </a:rPr>
              <a:t> детей с аутизмом ФГБНУ ИКП 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143421" y="2182015"/>
            <a:ext cx="64394" cy="1551905"/>
          </a:xfrm>
          <a:prstGeom prst="rightBrace">
            <a:avLst/>
          </a:prstGeom>
          <a:solidFill>
            <a:srgbClr val="8B3C67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42543"/>
            <a:ext cx="9144000" cy="1600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2840" y="675118"/>
            <a:ext cx="9176840" cy="1619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6723" y="-29271"/>
            <a:ext cx="1017495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ООО ОБУЧАЮЩИХСЯ С РАС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136733" y="675118"/>
            <a:ext cx="890545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Федеральная адаптированная основная общеобразовательная программа (ФАООП) основного общего образования обучающихся с расстройствами аутистического спектра (РАС) – это образовательная программа, адаптированная для этой категории обучающихся с учетом особенностей их психофизического развития, индивидуальных возможностей, особых образовательных потребностей, обеспечивающая коррекцию нарушений развития и социальную адаптацию. </a:t>
            </a:r>
            <a:br>
              <a:rPr lang="en-US" sz="1600" dirty="0">
                <a:effectLst/>
                <a:ea typeface="Times New Roman" panose="02020603050405020304" pitchFamily="18" charset="0"/>
              </a:rPr>
            </a:br>
            <a:endParaRPr lang="ru-RU" sz="16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Структура ФАООП основного общего образования обучающихся с РАС соответствует требованиям Федерального государственного образовательного стандарта основного общего образования, содержит все необходимые разделы: целевой, содержательный и организационный. </a:t>
            </a:r>
            <a:br>
              <a:rPr lang="en-US" sz="1600" dirty="0">
                <a:effectLst/>
                <a:ea typeface="Times New Roman" panose="02020603050405020304" pitchFamily="18" charset="0"/>
              </a:rPr>
            </a:br>
            <a:endParaRPr lang="ru-RU" sz="1600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ФАООП основного общего образования обучающихся с РАС являются основой для самостоятельной разработки образовательной организацией адаптированной основной общеобразовательной программы основного общего образования для обучающихся этой категории. </a:t>
            </a:r>
          </a:p>
          <a:p>
            <a:pPr>
              <a:buClr>
                <a:srgbClr val="8B3C67"/>
              </a:buClr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0459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009647"/>
            <a:ext cx="9144000" cy="9689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2840" y="675118"/>
            <a:ext cx="9176840" cy="77217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B3C6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136734" y="717510"/>
            <a:ext cx="8785076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2 варианта федеральной адаптированной основной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общеобразовательной программы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для обучающихся с РАС:</a:t>
            </a:r>
            <a:endParaRPr lang="ru-RU" sz="18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8B3C6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ФАООП ООО обучающихся с РАС - вариант 1 - предназначена для освоения обучающимися, успешно освоившими адаптированную основную общеобразовательную программу начального общего образования (ФАООП НОО обучающихся с РАС, вариант 8.1) </a:t>
            </a:r>
            <a:b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НОО обучающихся с ограниченными возможностями здоровья.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8B3C6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Соответственно, вариант 2 предназначен для освоения обучающимися, успешно освоившими   ФАООП НОО обучающихся с РАС - вариант 8.2.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6723" y="-29271"/>
            <a:ext cx="1017495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ООО ОБУЧАЮЩИХСЯ С РАС </a:t>
            </a:r>
          </a:p>
        </p:txBody>
      </p:sp>
    </p:spTree>
    <p:extLst>
      <p:ext uri="{BB962C8B-B14F-4D97-AF65-F5344CB8AC3E}">
        <p14:creationId xmlns:p14="http://schemas.microsoft.com/office/powerpoint/2010/main" val="347321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2840" y="878065"/>
            <a:ext cx="9176840" cy="1217183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136734" y="675118"/>
            <a:ext cx="8785076" cy="350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Структура</a:t>
            </a:r>
            <a:r>
              <a:rPr lang="ru-RU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ФАООП основного общего образования обучающихся </a:t>
            </a:r>
            <a:br>
              <a:rPr lang="en-US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с РАС соответствует требованиям</a:t>
            </a:r>
            <a:r>
              <a:rPr lang="ru-RU" sz="16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 Федерального государственного образовательного стандарта основного общего образования, содержит все необходимые разделы: </a:t>
            </a:r>
            <a:br>
              <a:rPr lang="en-US" sz="16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</a:br>
            <a:r>
              <a:rPr lang="ru-RU" sz="1600" b="1" i="1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целевой, содержательный и организационный. 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программе описаны психолого-педагогические особенности обучающихся с РАС: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b="1" i="1" dirty="0">
                <a:solidFill>
                  <a:srgbClr val="8B3C6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эмоционально-волевой и личностной сферы</a:t>
            </a:r>
            <a:endParaRPr lang="ru-RU" sz="1600" dirty="0">
              <a:solidFill>
                <a:srgbClr val="8B3C6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b="1" i="1" dirty="0">
                <a:solidFill>
                  <a:srgbClr val="8B3C6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коммуникации и социального взаимодействия</a:t>
            </a:r>
            <a:endParaRPr lang="ru-RU" sz="1600" dirty="0">
              <a:solidFill>
                <a:srgbClr val="8B3C6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b="1" i="1" dirty="0">
                <a:solidFill>
                  <a:srgbClr val="8B3C6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когнитивной сферы</a:t>
            </a:r>
            <a:endParaRPr lang="ru-RU" sz="1600" dirty="0">
              <a:solidFill>
                <a:srgbClr val="8B3C6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6723" y="116065"/>
            <a:ext cx="1017495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ООО ОБУЧАЮЩИХСЯ С РАС </a:t>
            </a:r>
          </a:p>
        </p:txBody>
      </p:sp>
    </p:spTree>
    <p:extLst>
      <p:ext uri="{BB962C8B-B14F-4D97-AF65-F5344CB8AC3E}">
        <p14:creationId xmlns:p14="http://schemas.microsoft.com/office/powerpoint/2010/main" val="2704099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6420" y="1562352"/>
            <a:ext cx="9144000" cy="288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2840" y="878065"/>
            <a:ext cx="9176840" cy="68428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136733" y="987067"/>
            <a:ext cx="8870534" cy="433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Особые образовательные потребности обучающихся с расстройствами аутистического спектра:</a:t>
            </a:r>
            <a:endParaRPr lang="ru-RU" sz="1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en-US" sz="14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8B3C6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ГРУППА ПОТРЕБНОСТЕЙ</a:t>
            </a:r>
            <a:r>
              <a:rPr lang="ru-RU" sz="1400" dirty="0">
                <a:solidFill>
                  <a:srgbClr val="8B3C6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потребности, связанные с организацией образовательного процесса, направленного на преодоление патологических форм аутистической защиты и на развитие активных форм взаимодействия с окружающей средой.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rgbClr val="8B3C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solidFill>
                  <a:srgbClr val="8B3C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1400" dirty="0">
                <a:solidFill>
                  <a:srgbClr val="8B3C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потребности, связанные с освоением адаптированной образовательной программы. </a:t>
            </a:r>
            <a:b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Вследствие стойких особенностей у обучающихся с РАС, а также вследствие их специфического жизненного опыта возникает необходимость как адаптации содержания основной общеобразовательной программы, </a:t>
            </a:r>
            <a:b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 и подбора педагогических методов и средств для успешного ее освоения обучающимся.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rgbClr val="8B3C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solidFill>
                  <a:srgbClr val="8B3C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1400" dirty="0">
                <a:solidFill>
                  <a:srgbClr val="8B3C6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потребности, связанные с преодолением трудностей в развитии эмоционально-волевой сферы и в социальной адаптации обучающегося с РАС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6723" y="116065"/>
            <a:ext cx="1017495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ООО ОБУЧАЮЩИХСЯ С РАС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8003" y="2628143"/>
            <a:ext cx="8205377" cy="0"/>
          </a:xfrm>
          <a:prstGeom prst="line">
            <a:avLst/>
          </a:prstGeom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8002" y="3743388"/>
            <a:ext cx="8205377" cy="0"/>
          </a:xfrm>
          <a:prstGeom prst="line">
            <a:avLst/>
          </a:prstGeom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22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6420" y="1307999"/>
            <a:ext cx="9144000" cy="3306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32840" y="678217"/>
            <a:ext cx="9176840" cy="58135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136733" y="666104"/>
            <a:ext cx="8870534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spcAft>
                <a:spcPts val="1000"/>
              </a:spcAft>
            </a:pPr>
            <a:r>
              <a:rPr lang="ru-RU" sz="1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Федеральная адаптированная основная общеобразовательная программа</a:t>
            </a:r>
            <a:br>
              <a:rPr lang="en-US" sz="1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с РАС включает следующие документы:</a:t>
            </a:r>
          </a:p>
          <a:p>
            <a:pPr marL="285750" indent="-285750">
              <a:spcAft>
                <a:spcPts val="400"/>
              </a:spcAft>
              <a:buClr>
                <a:srgbClr val="8B3C67"/>
              </a:buClr>
              <a:buFont typeface="Wingdings" pitchFamily="2" charset="2"/>
              <a:buChar char="Ø"/>
            </a:pP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учебных курсов (в том числе внеурочной деятельности), </a:t>
            </a:r>
            <a:b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учебных   модулей;</a:t>
            </a:r>
          </a:p>
          <a:p>
            <a:pPr marL="285750" indent="-285750">
              <a:spcAft>
                <a:spcPts val="400"/>
              </a:spcAft>
              <a:buClr>
                <a:srgbClr val="8B3C67"/>
              </a:buClr>
              <a:buFont typeface="Wingdings" pitchFamily="2" charset="2"/>
              <a:buChar char="Ø"/>
            </a:pP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программу формирования универсальных учебных действий обучающихся с РАС;</a:t>
            </a:r>
          </a:p>
          <a:p>
            <a:pPr marL="285750" indent="-285750">
              <a:spcAft>
                <a:spcPts val="400"/>
              </a:spcAft>
              <a:buClr>
                <a:srgbClr val="8B3C67"/>
              </a:buClr>
              <a:buFont typeface="Wingdings" pitchFamily="2" charset="2"/>
              <a:buChar char="Ø"/>
            </a:pP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рабочую программу воспитания;</a:t>
            </a:r>
          </a:p>
          <a:p>
            <a:pPr marL="285750" indent="-285750">
              <a:spcAft>
                <a:spcPts val="400"/>
              </a:spcAft>
              <a:buClr>
                <a:srgbClr val="8B3C67"/>
              </a:buClr>
              <a:buFont typeface="Wingdings" pitchFamily="2" charset="2"/>
              <a:buChar char="Ø"/>
            </a:pP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программу коррекционной работы;</a:t>
            </a:r>
          </a:p>
          <a:p>
            <a:pPr marL="285750" indent="-285750">
              <a:spcAft>
                <a:spcPts val="400"/>
              </a:spcAft>
              <a:buClr>
                <a:srgbClr val="8B3C67"/>
              </a:buClr>
              <a:buFont typeface="Wingdings" pitchFamily="2" charset="2"/>
              <a:buChar char="Ø"/>
            </a:pP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учебный план;</a:t>
            </a:r>
          </a:p>
          <a:p>
            <a:pPr marL="285750" indent="-285750">
              <a:spcAft>
                <a:spcPts val="400"/>
              </a:spcAft>
              <a:buClr>
                <a:srgbClr val="8B3C67"/>
              </a:buClr>
              <a:buFont typeface="Wingdings" pitchFamily="2" charset="2"/>
              <a:buChar char="Ø"/>
            </a:pP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деятельности;</a:t>
            </a:r>
          </a:p>
          <a:p>
            <a:pPr marL="285750" indent="-285750">
              <a:spcAft>
                <a:spcPts val="400"/>
              </a:spcAft>
              <a:buClr>
                <a:srgbClr val="8B3C67"/>
              </a:buClr>
              <a:buFont typeface="Wingdings" pitchFamily="2" charset="2"/>
              <a:buChar char="Ø"/>
            </a:pP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график;</a:t>
            </a:r>
          </a:p>
          <a:p>
            <a:pPr marL="285750" indent="-285750">
              <a:spcAft>
                <a:spcPts val="400"/>
              </a:spcAft>
              <a:buClr>
                <a:srgbClr val="8B3C67"/>
              </a:buClr>
              <a:buFont typeface="Wingdings" pitchFamily="2" charset="2"/>
              <a:buChar char="Ø"/>
            </a:pP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работы (содержащий перечень событий и мероприятий воспитательной направленности, которые организуются и проводятся Организацией или в которых Организация принимает участие в учебном году или периоде обучения);</a:t>
            </a:r>
          </a:p>
          <a:p>
            <a:pPr marL="285750" indent="-285750">
              <a:spcAft>
                <a:spcPts val="400"/>
              </a:spcAft>
              <a:buClr>
                <a:srgbClr val="8B3C67"/>
              </a:buClr>
              <a:buFont typeface="Wingdings" pitchFamily="2" charset="2"/>
              <a:buChar char="Ø"/>
            </a:pP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характеристику условий реализации адаптированной основной общеобразовательной программы </a:t>
            </a:r>
            <a:b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 обучающихся с РАС в соответствии с требованиями ФГОС ООО.</a:t>
            </a:r>
          </a:p>
          <a:p>
            <a:pPr indent="450215">
              <a:spcAft>
                <a:spcPts val="1000"/>
              </a:spcAft>
            </a:pPr>
            <a:r>
              <a:rPr lang="ru-RU" sz="1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6723" y="116065"/>
            <a:ext cx="1017495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ООО ОБУЧАЮЩИХСЯ С РАС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0784" y="1726848"/>
            <a:ext cx="8205377" cy="0"/>
          </a:xfrm>
          <a:prstGeom prst="line">
            <a:avLst/>
          </a:prstGeom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0784" y="1999352"/>
            <a:ext cx="8205377" cy="0"/>
          </a:xfrm>
          <a:prstGeom prst="line">
            <a:avLst/>
          </a:prstGeom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0783" y="2266808"/>
            <a:ext cx="8205377" cy="0"/>
          </a:xfrm>
          <a:prstGeom prst="line">
            <a:avLst/>
          </a:prstGeom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0783" y="2539312"/>
            <a:ext cx="8205377" cy="0"/>
          </a:xfrm>
          <a:prstGeom prst="line">
            <a:avLst/>
          </a:prstGeom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0782" y="2793648"/>
            <a:ext cx="8205377" cy="0"/>
          </a:xfrm>
          <a:prstGeom prst="line">
            <a:avLst/>
          </a:prstGeom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0782" y="3066152"/>
            <a:ext cx="8205377" cy="0"/>
          </a:xfrm>
          <a:prstGeom prst="line">
            <a:avLst/>
          </a:prstGeom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0784" y="3326544"/>
            <a:ext cx="8205377" cy="0"/>
          </a:xfrm>
          <a:prstGeom prst="line">
            <a:avLst/>
          </a:prstGeom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0784" y="4016912"/>
            <a:ext cx="8205377" cy="0"/>
          </a:xfrm>
          <a:prstGeom prst="line">
            <a:avLst/>
          </a:prstGeom>
          <a:ln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445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3621264"/>
            <a:ext cx="9144000" cy="1883299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6420" y="1707685"/>
            <a:ext cx="9144000" cy="1913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32840" y="678217"/>
            <a:ext cx="9176840" cy="1023415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296722" y="696393"/>
            <a:ext cx="8550555" cy="494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ru-RU" sz="1600" b="1" dirty="0">
                <a:solidFill>
                  <a:schemeClr val="bg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Система оценки достижения планируемых результатов освоения федеральной адаптированной основной общеобразовательной программы основного общего образования включает процедуры внутренней и внешней оценки</a:t>
            </a:r>
            <a:endParaRPr lang="ru-RU" sz="16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400"/>
              </a:spcAft>
            </a:pPr>
            <a:endParaRPr lang="en-US" sz="6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400"/>
              </a:spcAft>
            </a:pPr>
            <a:r>
              <a:rPr lang="ru-RU" sz="1400" b="1" dirty="0">
                <a:solidFill>
                  <a:srgbClr val="8B3C6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ВНУТРЕННЯЯ ОЦЕНКА ВКЛЮЧАЕТ:</a:t>
            </a: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стартовую диагностику;</a:t>
            </a: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текущую и тематическую оценку;</a:t>
            </a: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портфолио;</a:t>
            </a: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внутришкольный</a:t>
            </a:r>
            <a:r>
              <a:rPr lang="ru-RU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мониторинг образовательных достижений;</a:t>
            </a: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промежуточную и итоговую аттестацию обучающихся.</a:t>
            </a:r>
            <a:endParaRPr lang="en-US" sz="14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Wingdings" pitchFamily="2" charset="2"/>
              <a:buChar char="ü"/>
            </a:pPr>
            <a:endParaRPr lang="ru-RU" sz="4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400"/>
              </a:spcAft>
            </a:pPr>
            <a:r>
              <a:rPr lang="ru-RU" sz="1400" b="1" dirty="0">
                <a:solidFill>
                  <a:srgbClr val="8B3C6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 ВНЕШНИМ ПРОЦЕДУРАМ ОЦЕНКИ ОТНОСЯТСЯ</a:t>
            </a: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аттестация,</a:t>
            </a: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независимая оценка качества образования и</a:t>
            </a: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мониторинговые исследования муниципального, регионального и федерального уровней.</a:t>
            </a:r>
          </a:p>
          <a:p>
            <a:pPr indent="450215" algn="just">
              <a:spcAft>
                <a:spcPts val="400"/>
              </a:spcAft>
            </a:pPr>
            <a:r>
              <a:rPr lang="ru-RU" sz="1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6723" y="116065"/>
            <a:ext cx="1017495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ООО ОБУЧАЮЩИХСЯ С РАС </a:t>
            </a:r>
          </a:p>
        </p:txBody>
      </p:sp>
    </p:spTree>
    <p:extLst>
      <p:ext uri="{BB962C8B-B14F-4D97-AF65-F5344CB8AC3E}">
        <p14:creationId xmlns:p14="http://schemas.microsoft.com/office/powerpoint/2010/main" val="149524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924869"/>
            <a:ext cx="9144000" cy="2579695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32840" y="968891"/>
            <a:ext cx="9176840" cy="56922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280254" y="909449"/>
            <a:ext cx="8633632" cy="446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400"/>
              </a:spcAft>
            </a:pPr>
            <a:r>
              <a:rPr lang="ru-RU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оценки достижения личностных результатов</a:t>
            </a:r>
            <a:r>
              <a:rPr lang="ru-RU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обучающегося с РАС используются следующие методы: </a:t>
            </a: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наблюдения (учителями, специалистами, членами семьи, </a:t>
            </a:r>
            <a:r>
              <a:rPr lang="ru-RU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тьюторами</a:t>
            </a: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экспертная оценка (заключение психолого-педагогического консилиума образовательной организации), </a:t>
            </a: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анализ продуктов деятельности (творческих работ, проектов и т.д.). 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силу особенностей познавательного и личностного развития обучающихся с РАС применение стандартизированных и проективных методик имеет ряд ограничений. </a:t>
            </a:r>
            <a:b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при отборе инструментария для проведения обследования нужно выбирать специализированные методики психолого-педагогической диагностики и использовать методы и приемы обследования, разработанные для детей с РАС.</a:t>
            </a:r>
          </a:p>
          <a:p>
            <a:pPr indent="450215" algn="just">
              <a:spcAft>
                <a:spcPts val="400"/>
              </a:spcAft>
            </a:pPr>
            <a:r>
              <a:rPr lang="ru-RU" sz="9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6723" y="116065"/>
            <a:ext cx="1017495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ООО ОБУЧАЮЩИХСЯ С РАС </a:t>
            </a:r>
          </a:p>
        </p:txBody>
      </p:sp>
    </p:spTree>
    <p:extLst>
      <p:ext uri="{BB962C8B-B14F-4D97-AF65-F5344CB8AC3E}">
        <p14:creationId xmlns:p14="http://schemas.microsoft.com/office/powerpoint/2010/main" val="14313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6420" y="1538120"/>
            <a:ext cx="9144000" cy="2591819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129939"/>
            <a:ext cx="9144000" cy="1374625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32840" y="968891"/>
            <a:ext cx="9176840" cy="56922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205099" y="1031664"/>
            <a:ext cx="8870535" cy="4017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ru-RU" sz="1600" b="1" dirty="0">
                <a:solidFill>
                  <a:schemeClr val="bg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СОДЕРЖАТЕЛЬНЫЙ РАЗДЕЛ ФАООП ООО ОБУЧАЮЩИХСЯ С РАС ВКЛЮЧАЕТ В СЕБЯ:</a:t>
            </a:r>
            <a:endParaRPr lang="en-US" sz="1600" b="1" dirty="0">
              <a:solidFill>
                <a:schemeClr val="bg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400"/>
              </a:spcAft>
            </a:pPr>
            <a:endParaRPr lang="ru-RU" sz="1400" i="1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rgbClr val="8B3C67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ФЕДЕРАЛЬНЫЕ РАБОЧИЕ ПРОГРАММЫ УЧЕБНЫХ ПРЕДМЕТОВ</a:t>
            </a:r>
            <a:endParaRPr lang="ru-RU" sz="1400" dirty="0">
              <a:solidFill>
                <a:srgbClr val="8B3C6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rgbClr val="8B3C67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ПРОГРАММА КОРРЕКЦИОННОЙ РАБОТЫ </a:t>
            </a:r>
            <a:r>
              <a:rPr lang="ru-RU" sz="1400" b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разрабатывается на период получения основного общего образования и включает следующие разделы: </a:t>
            </a: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Цели,</a:t>
            </a:r>
            <a:r>
              <a:rPr lang="ru-RU" sz="1400" b="1" spc="-8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400" b="1" spc="-8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spc="-8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lang="ru-RU" sz="1400" b="1" spc="-8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построения</a:t>
            </a:r>
            <a:r>
              <a:rPr lang="ru-RU" sz="1400" b="1" spc="-8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400" b="1" spc="-8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коррекционной работы</a:t>
            </a: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1400" b="1" spc="-6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spc="-6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1400" b="1" spc="-5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направлений</a:t>
            </a:r>
            <a:r>
              <a:rPr lang="ru-RU" sz="1400" b="1" spc="-6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1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Механизмы</a:t>
            </a:r>
            <a:r>
              <a:rPr lang="ru-RU" sz="1400" b="1" spc="3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sz="1400" b="1" spc="4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1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sz="1400" b="1" spc="9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sz="1400" b="1" spc="9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1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</a:t>
            </a:r>
            <a:r>
              <a:rPr lang="ru-RU" sz="1400" b="1" spc="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400" b="1" spc="3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sz="1400" b="1" spc="3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1400" b="1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400"/>
              </a:spcAft>
            </a:pPr>
            <a:endParaRPr lang="ru-RU" sz="900" b="1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400"/>
              </a:spcAft>
            </a:pPr>
            <a:r>
              <a:rPr lang="ru-RU" sz="1400" b="1" i="1" dirty="0">
                <a:solidFill>
                  <a:srgbClr val="8B3C67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ОРГАНИЗАЦИОННЫЙ РАЗДЕЛ </a:t>
            </a:r>
            <a:endParaRPr lang="ru-RU" sz="1400" i="1" dirty="0">
              <a:solidFill>
                <a:srgbClr val="8B3C67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b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ФЕДЕРАЛЬНЫЙ УЧЕБНЫЙ ПЛАН ФАООП ООО ОБУЧАЮЩИХСЯ С РАС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b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ПЛАН ВНЕУРОЧНОЙ ДЕЯТЕЛЬНОСТИ</a:t>
            </a:r>
            <a:endParaRPr lang="ru-RU" sz="1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6723" y="116065"/>
            <a:ext cx="1017495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ООО ОБУЧАЮЩИХСЯ С РАС </a:t>
            </a:r>
          </a:p>
        </p:txBody>
      </p:sp>
    </p:spTree>
    <p:extLst>
      <p:ext uri="{BB962C8B-B14F-4D97-AF65-F5344CB8AC3E}">
        <p14:creationId xmlns:p14="http://schemas.microsoft.com/office/powerpoint/2010/main" val="2419253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0783" y="3174158"/>
            <a:ext cx="8060208" cy="1320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0783" y="1762187"/>
            <a:ext cx="8060208" cy="1320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4351" y="702639"/>
            <a:ext cx="6256640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24351" y="1258240"/>
            <a:ext cx="6256640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2550" y="33746"/>
            <a:ext cx="7349024" cy="456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solidFill>
                  <a:srgbClr val="8B3C67"/>
                </a:solidFill>
                <a:latin typeface="+mn-lt"/>
              </a:rPr>
              <a:t>ОСОБЕННОСТИ РАЗРАБОТКИ И РЕАЛИЗАЦИИ ФАООП ООО</a:t>
            </a:r>
          </a:p>
          <a:p>
            <a:pPr algn="l">
              <a:lnSpc>
                <a:spcPct val="100000"/>
              </a:lnSpc>
            </a:pPr>
            <a:r>
              <a:rPr lang="ru-RU" sz="1800" b="1" dirty="0">
                <a:solidFill>
                  <a:srgbClr val="8B3C67"/>
                </a:solidFill>
                <a:latin typeface="+mn-lt"/>
              </a:rPr>
              <a:t>ОБУЧАЮЩИХСЯ С РАС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D89C0AA-D8DD-EE4D-AEF7-64092D1CBC48}"/>
              </a:ext>
            </a:extLst>
          </p:cNvPr>
          <p:cNvSpPr txBox="1">
            <a:spLocks/>
          </p:cNvSpPr>
          <p:nvPr/>
        </p:nvSpPr>
        <p:spPr>
          <a:xfrm>
            <a:off x="461473" y="1786411"/>
            <a:ext cx="8161233" cy="327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400"/>
              </a:spcBef>
            </a:pPr>
            <a:r>
              <a:rPr lang="ru-RU" sz="1400" b="1" dirty="0">
                <a:solidFill>
                  <a:srgbClr val="8B3C67"/>
                </a:solidFill>
              </a:rPr>
              <a:t>БАЗОВАЯ ЧАСТЬ УЧЕБНОГО ПЛАНА, В ЦЕЛОМ, </a:t>
            </a:r>
            <a:br>
              <a:rPr lang="ru-RU" sz="1400" b="1" dirty="0">
                <a:solidFill>
                  <a:srgbClr val="8B3C67"/>
                </a:solidFill>
              </a:rPr>
            </a:br>
            <a:r>
              <a:rPr lang="ru-RU" sz="1400" b="1" dirty="0">
                <a:solidFill>
                  <a:srgbClr val="8B3C67"/>
                </a:solidFill>
              </a:rPr>
              <a:t>СОВПАДАЕТ С ПРИМЕРНЫМ УЧЕБНЫМ ПЛАНОМ ООП ООО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</a:rPr>
              <a:t>в содержательном разделе ФАООП ООО обучающихся с РАС , раздел «Рабочие программы учебных предметов, курсов» указаны  краткие методические рекомендации преподавания предмета для обучающихся с РАС</a:t>
            </a: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r>
              <a:rPr lang="ru-RU" sz="1400" b="1" dirty="0">
                <a:solidFill>
                  <a:srgbClr val="8B3C67"/>
                </a:solidFill>
              </a:rPr>
              <a:t>В ПЛАН ВНЕУРОЧНОЙ ДЕЯТЕЛЬНОСТИ В  РАЗДЕЛ «КОРРЕКЦИОННО-РАЗВИВАЮЩИЕ КУРСЫ» </a:t>
            </a:r>
            <a:br>
              <a:rPr lang="ru-RU" sz="1400" b="1" dirty="0">
                <a:solidFill>
                  <a:srgbClr val="8B3C67"/>
                </a:solidFill>
              </a:rPr>
            </a:br>
            <a:r>
              <a:rPr lang="ru-RU" sz="1400" b="1" dirty="0">
                <a:solidFill>
                  <a:srgbClr val="8B3C67"/>
                </a:solidFill>
              </a:rPr>
              <a:t>ВВЕДЕНЫ ОБЯЗАТЕЛЬНЫЕ КОРРЕКЦИОННЫЕ КУРСЫ: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«Развитие коммуникативного поведения обучающихся с РАС»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«Развитие познавательной деятельности обучающихся с РАС»</a:t>
            </a:r>
          </a:p>
          <a:p>
            <a:pPr algn="l"/>
            <a:endParaRPr lang="ru-RU" sz="105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06767" y="723405"/>
            <a:ext cx="548942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8B3C67"/>
                </a:solidFill>
              </a:rPr>
              <a:t>1 ВАРИАНТ </a:t>
            </a:r>
            <a:r>
              <a:rPr lang="ru-RU" sz="1200" dirty="0"/>
              <a:t>– сроки обучения на уровне  основного общего образования - </a:t>
            </a:r>
            <a:r>
              <a:rPr lang="ru-RU" sz="1200" b="1" dirty="0">
                <a:solidFill>
                  <a:srgbClr val="8B3C67"/>
                </a:solidFill>
              </a:rPr>
              <a:t>5 лет</a:t>
            </a:r>
            <a:endParaRPr lang="en-US" sz="1200" b="1" dirty="0">
              <a:solidFill>
                <a:srgbClr val="8B3C67"/>
              </a:solidFill>
            </a:endParaRPr>
          </a:p>
          <a:p>
            <a:br>
              <a:rPr lang="ru-RU" sz="600" b="1" dirty="0">
                <a:solidFill>
                  <a:srgbClr val="8B3C67"/>
                </a:solidFill>
              </a:rPr>
            </a:br>
            <a:r>
              <a:rPr lang="ru-RU" sz="1200" b="1" dirty="0">
                <a:solidFill>
                  <a:srgbClr val="8B3C67"/>
                </a:solidFill>
              </a:rPr>
              <a:t>2 ВАРИАНТ </a:t>
            </a:r>
            <a:r>
              <a:rPr lang="ru-RU" sz="1200" dirty="0"/>
              <a:t>– пролонгация обучения на </a:t>
            </a:r>
            <a:r>
              <a:rPr lang="ru-RU" sz="1200" b="1" dirty="0">
                <a:solidFill>
                  <a:srgbClr val="8B3C67"/>
                </a:solidFill>
              </a:rPr>
              <a:t>1 год</a:t>
            </a:r>
            <a:r>
              <a:rPr lang="ru-RU" sz="1200" dirty="0"/>
              <a:t>; </a:t>
            </a:r>
          </a:p>
          <a:p>
            <a:br>
              <a:rPr lang="ru-RU" sz="400" dirty="0"/>
            </a:br>
            <a:r>
              <a:rPr lang="ru-RU" sz="1200" dirty="0"/>
              <a:t>Сроки</a:t>
            </a:r>
            <a:r>
              <a:rPr lang="en-US" sz="1200" dirty="0"/>
              <a:t> </a:t>
            </a:r>
            <a:r>
              <a:rPr lang="ru-RU" sz="1200" dirty="0"/>
              <a:t>обучения на уровне основного общего образования - </a:t>
            </a:r>
            <a:r>
              <a:rPr lang="ru-RU" sz="1200" b="1" dirty="0">
                <a:solidFill>
                  <a:srgbClr val="8B3C67"/>
                </a:solidFill>
              </a:rPr>
              <a:t>6 лет</a:t>
            </a:r>
            <a:r>
              <a:rPr lang="en-US" sz="1200" b="1" dirty="0">
                <a:solidFill>
                  <a:srgbClr val="8B3C67"/>
                </a:solidFill>
              </a:rPr>
              <a:t>   </a:t>
            </a:r>
            <a:endParaRPr lang="ru-RU" sz="1200" b="1" dirty="0">
              <a:solidFill>
                <a:srgbClr val="8B3C6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473" y="702639"/>
            <a:ext cx="159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</a:pPr>
            <a:r>
              <a:rPr lang="ru-RU" b="1" dirty="0">
                <a:solidFill>
                  <a:srgbClr val="8B3C67"/>
                </a:solidFill>
              </a:rPr>
              <a:t>Два варианта </a:t>
            </a:r>
            <a:br>
              <a:rPr lang="ru-RU" b="1" dirty="0">
                <a:solidFill>
                  <a:srgbClr val="8B3C67"/>
                </a:solidFill>
              </a:rPr>
            </a:br>
            <a:r>
              <a:rPr lang="ru-RU" b="1" dirty="0">
                <a:solidFill>
                  <a:srgbClr val="8B3C67"/>
                </a:solidFill>
              </a:rPr>
              <a:t>программы</a:t>
            </a:r>
            <a:r>
              <a:rPr lang="ru-RU" dirty="0">
                <a:solidFill>
                  <a:srgbClr val="8B3C67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661608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4422" y="1760434"/>
            <a:ext cx="5463989" cy="294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86771" y="1819516"/>
            <a:ext cx="9317125" cy="229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86771" y="4023765"/>
            <a:ext cx="9317125" cy="229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2011" y="0"/>
            <a:ext cx="7024643" cy="1444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220000"/>
              </a:lnSpc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Н.В. Борисова, С.А.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Розенблюм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Л.В. Шаргородская</a:t>
            </a:r>
          </a:p>
          <a:p>
            <a:pPr algn="l">
              <a:lnSpc>
                <a:spcPct val="120000"/>
              </a:lnSpc>
            </a:pPr>
            <a:r>
              <a:rPr lang="ru-RU" sz="6400" b="1" dirty="0">
                <a:solidFill>
                  <a:srgbClr val="8B3C67"/>
                </a:solidFill>
                <a:latin typeface="+mn-lt"/>
              </a:rPr>
              <a:t>ПСИХОЛОГО-ПЕДАГОГИЧЕСКАЯ ПОМОЩЬ ШКОЛЬНИКУ С РАССТРОЙСТВАМИ АУТИСТИЧЕСКОГО СПЕКТРА В ОСНОВНОЙ ШКОЛЕ МЕТОДИЧЕСКИЕ РЕКОМЕНДАЦИИ К ПРОВЕДЕНИЮ КОРРЕКЦИОННЫХ КУРСОВ</a:t>
            </a:r>
          </a:p>
          <a:p>
            <a:pPr algn="l"/>
            <a:endParaRPr lang="ru-RU" sz="1400" dirty="0">
              <a:solidFill>
                <a:srgbClr val="8B3C67"/>
              </a:solidFill>
              <a:latin typeface="+mn-lt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B53C9EC4-1914-2C4A-976B-759A1E582FC9}"/>
              </a:ext>
            </a:extLst>
          </p:cNvPr>
          <p:cNvSpPr txBox="1">
            <a:spLocks/>
          </p:cNvSpPr>
          <p:nvPr/>
        </p:nvSpPr>
        <p:spPr>
          <a:xfrm>
            <a:off x="433119" y="1639321"/>
            <a:ext cx="7853586" cy="2782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700" b="1" dirty="0"/>
          </a:p>
          <a:p>
            <a:pPr algn="l" fontAlgn="base"/>
            <a:r>
              <a:rPr lang="ru-RU" sz="1400" b="1" dirty="0">
                <a:solidFill>
                  <a:srgbClr val="8B3C67"/>
                </a:solidFill>
              </a:rPr>
              <a:t>СОДЕРЖАНИЕ</a:t>
            </a:r>
          </a:p>
          <a:p>
            <a:pPr algn="l" fontAlgn="base"/>
            <a:r>
              <a:rPr lang="ru-RU" sz="1200" dirty="0">
                <a:hlinkClick r:id="rId4"/>
              </a:rPr>
              <a:t>Введение</a:t>
            </a:r>
            <a:endParaRPr lang="ru-RU" sz="1200" dirty="0"/>
          </a:p>
          <a:p>
            <a:pPr algn="l" fontAlgn="base"/>
            <a:r>
              <a:rPr lang="ru-RU" sz="1200" dirty="0">
                <a:hlinkClick r:id="rId5"/>
              </a:rPr>
              <a:t>Глава 1. Развитие коммуникативного поведения у школьников с РАС</a:t>
            </a:r>
            <a:endParaRPr lang="ru-RU" sz="1200" dirty="0"/>
          </a:p>
          <a:p>
            <a:pPr algn="l" fontAlgn="base"/>
            <a:r>
              <a:rPr lang="ru-RU" sz="1200" dirty="0">
                <a:hlinkClick r:id="rId6"/>
              </a:rPr>
              <a:t>Глава 2. Развитие познавательной деятельности обучающихся с РАС</a:t>
            </a:r>
            <a:endParaRPr lang="ru-RU" sz="1200" dirty="0"/>
          </a:p>
          <a:p>
            <a:pPr algn="l" fontAlgn="base"/>
            <a:r>
              <a:rPr lang="ru-RU" sz="1200" dirty="0">
                <a:hlinkClick r:id="rId7"/>
              </a:rPr>
              <a:t>Приложение 1. Структура тренингового занятия</a:t>
            </a:r>
            <a:endParaRPr lang="ru-RU" sz="1200" dirty="0"/>
          </a:p>
          <a:p>
            <a:pPr algn="l" fontAlgn="base"/>
            <a:r>
              <a:rPr lang="ru-RU" sz="1200" dirty="0">
                <a:hlinkClick r:id="rId8"/>
              </a:rPr>
              <a:t>Приложение 2. Оценка базовых социальных навыков</a:t>
            </a:r>
            <a:endParaRPr lang="ru-RU" sz="1200" dirty="0"/>
          </a:p>
          <a:p>
            <a:pPr algn="l" fontAlgn="base"/>
            <a:r>
              <a:rPr lang="ru-RU" sz="1200" dirty="0">
                <a:hlinkClick r:id="rId9"/>
              </a:rPr>
              <a:t>Приложение 3. Оценка сформированности стратегических социальных навыков</a:t>
            </a:r>
            <a:endParaRPr lang="ru-RU" sz="1200" dirty="0"/>
          </a:p>
          <a:p>
            <a:pPr algn="l" fontAlgn="base"/>
            <a:r>
              <a:rPr lang="ru-RU" sz="1200" dirty="0">
                <a:hlinkClick r:id="rId10"/>
              </a:rPr>
              <a:t>Приложение 4. Упражнения для релаксации и расслабления</a:t>
            </a:r>
            <a:endParaRPr lang="ru-RU" sz="1200" dirty="0"/>
          </a:p>
          <a:p>
            <a:pPr algn="l" fontAlgn="base"/>
            <a:r>
              <a:rPr lang="ru-RU" sz="1200" dirty="0">
                <a:hlinkClick r:id="rId11"/>
              </a:rPr>
              <a:t>Приложение 5. Особенности преподавания основных предметов</a:t>
            </a:r>
            <a:endParaRPr lang="ru-RU" sz="1200" dirty="0"/>
          </a:p>
          <a:p>
            <a:pPr algn="l" fontAlgn="base"/>
            <a:r>
              <a:rPr lang="ru-RU" sz="1200" dirty="0"/>
              <a:t> </a:t>
            </a:r>
          </a:p>
          <a:p>
            <a:pPr algn="l" fontAlgn="base"/>
            <a:r>
              <a:rPr lang="ru-RU" sz="1200" b="1" dirty="0">
                <a:solidFill>
                  <a:srgbClr val="8B3C67"/>
                </a:solidFill>
              </a:rPr>
              <a:t>САЙТ ФГБНУ ИКП РАО – раздел «НАУКА» – «Научно-методические разработки»  </a:t>
            </a:r>
            <a:r>
              <a:rPr lang="ru-RU" sz="1200" b="1" dirty="0">
                <a:solidFill>
                  <a:schemeClr val="tx1"/>
                </a:solidFill>
              </a:rPr>
              <a:t>                 </a:t>
            </a:r>
          </a:p>
          <a:p>
            <a:pPr algn="l" fontAlgn="base"/>
            <a:r>
              <a:rPr lang="ru-RU" sz="1200" b="1" dirty="0">
                <a:hlinkClick r:id="rId12"/>
              </a:rPr>
              <a:t>   </a:t>
            </a:r>
            <a:r>
              <a:rPr lang="en" sz="1200" b="1" dirty="0">
                <a:hlinkClick r:id="rId12"/>
              </a:rPr>
              <a:t>https://ikp-rao.ru/metodicheskie-rekomendacii/metodichka-1-2021/</a:t>
            </a:r>
            <a:endParaRPr lang="ru-RU" sz="1200" b="1" dirty="0"/>
          </a:p>
          <a:p>
            <a:pPr fontAlgn="base"/>
            <a:endParaRPr lang="ru-RU" sz="700" b="1" dirty="0"/>
          </a:p>
          <a:p>
            <a:pPr fontAlgn="base"/>
            <a:endParaRPr lang="ru-RU" sz="700" b="1" dirty="0"/>
          </a:p>
          <a:p>
            <a:endParaRPr lang="ru-RU" sz="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36790" y="1499956"/>
            <a:ext cx="9317125" cy="45719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page8image33212448">
            <a:extLst>
              <a:ext uri="{FF2B5EF4-FFF2-40B4-BE49-F238E27FC236}">
                <a16:creationId xmlns:a16="http://schemas.microsoft.com/office/drawing/2014/main" id="{DFC3E0A6-E010-FC45-96B0-4B569E3E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65" y="1608952"/>
            <a:ext cx="3094086" cy="29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0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42543"/>
            <a:ext cx="9144000" cy="1600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2840" y="675118"/>
            <a:ext cx="9176840" cy="1619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6723" y="-29271"/>
            <a:ext cx="10174958" cy="7043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ДО ОВЗ – основа для разработки АОП ДО </a:t>
            </a:r>
          </a:p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обучающихся с РАС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136733" y="675118"/>
            <a:ext cx="89054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Федеральная адаптированная основная общеобразовательная программа дошкольного образования для обучающихся с ОВЗ (ФАООП ДО ОВЗ)  – документ, на основании которого организации самостоятельно разрабатывают адаптированную образовательную программу дошкольного образования (АОП ДО) для обучающихся с РАС.</a:t>
            </a:r>
            <a:br>
              <a:rPr lang="en-US" sz="1600" dirty="0">
                <a:effectLst/>
                <a:ea typeface="Times New Roman" panose="02020603050405020304" pitchFamily="18" charset="0"/>
              </a:rPr>
            </a:br>
            <a:endParaRPr lang="ru-RU" sz="16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Структура ФАООП дошкольного образования обучающихся с РАС соответствует требованиям Федерального государственного образовательного стандарта основного общего образования, содержит все необходимые разделы: целевой, содержательный и организационный. </a:t>
            </a: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endParaRPr lang="ru-RU" sz="1600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Целевой раздел содержит:</a:t>
            </a:r>
          </a:p>
          <a:p>
            <a:pPr marL="285750" indent="-285750">
              <a:buClr>
                <a:srgbClr val="8B3C67"/>
              </a:buClr>
              <a:buFontTx/>
              <a:buChar char="-"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описание специфических принципов и подходов к формированию АОП ДО РАС; </a:t>
            </a:r>
          </a:p>
          <a:p>
            <a:pPr marL="285750" indent="-285750">
              <a:buClr>
                <a:srgbClr val="8B3C67"/>
              </a:buClr>
              <a:buFontTx/>
              <a:buChar char="-"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целевые ориентиры реализации программы на время окончания этапа ранней помощи и на время завершения дошкольного возраста. В каждом случае целевые ориентиры определены отдельно для трех уровней тяжести проявления аутистического расстройства (первый – наиболее легкий, третий – наиболее тяжелый, включающий варианты РАС, осложненные интеллектуальными нарушениями тяжелой степени и выраженными нарушениями речевого развития).</a:t>
            </a:r>
            <a:br>
              <a:rPr lang="en-US" sz="1600" dirty="0">
                <a:effectLst/>
                <a:ea typeface="Times New Roman" panose="02020603050405020304" pitchFamily="18" charset="0"/>
              </a:rPr>
            </a:br>
            <a:endParaRPr lang="ru-RU" sz="1600" dirty="0">
              <a:ea typeface="Times New Roman" panose="02020603050405020304" pitchFamily="18" charset="0"/>
            </a:endParaRPr>
          </a:p>
          <a:p>
            <a:pPr>
              <a:buClr>
                <a:srgbClr val="8B3C67"/>
              </a:buClr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32758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4422" y="1760434"/>
            <a:ext cx="5463989" cy="294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386771" y="4023765"/>
            <a:ext cx="9317125" cy="229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24597" y="0"/>
            <a:ext cx="5982057" cy="7212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20000"/>
              </a:lnSpc>
            </a:pPr>
            <a:r>
              <a:rPr lang="ru-RU" sz="6800" b="1" dirty="0">
                <a:solidFill>
                  <a:srgbClr val="8B3C67"/>
                </a:solidFill>
                <a:latin typeface="+mn-lt"/>
              </a:rPr>
              <a:t>ФАООП УО – специфика для обучающихся с РАС </a:t>
            </a:r>
          </a:p>
          <a:p>
            <a:pPr algn="l">
              <a:lnSpc>
                <a:spcPct val="120000"/>
              </a:lnSpc>
            </a:pPr>
            <a:r>
              <a:rPr lang="ru-RU" sz="6800" b="1" dirty="0">
                <a:solidFill>
                  <a:srgbClr val="8B3C67"/>
                </a:solidFill>
                <a:latin typeface="+mn-lt"/>
              </a:rPr>
              <a:t>и умственной отсталостью</a:t>
            </a:r>
          </a:p>
          <a:p>
            <a:pPr algn="l"/>
            <a:endParaRPr lang="ru-RU" sz="1400" dirty="0">
              <a:solidFill>
                <a:srgbClr val="8B3C67"/>
              </a:solidFill>
              <a:latin typeface="+mn-lt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B53C9EC4-1914-2C4A-976B-759A1E582FC9}"/>
              </a:ext>
            </a:extLst>
          </p:cNvPr>
          <p:cNvSpPr txBox="1">
            <a:spLocks/>
          </p:cNvSpPr>
          <p:nvPr/>
        </p:nvSpPr>
        <p:spPr>
          <a:xfrm>
            <a:off x="304422" y="811850"/>
            <a:ext cx="8625931" cy="4264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В соответствии с ФАООП УО образовательные организации могут разрабатывать </a:t>
            </a: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АООП образования обучающихся с РАС с УО (интеллектуальными нарушениями) с 5 по 9 и с 10 по 12 класс.</a:t>
            </a:r>
          </a:p>
          <a:p>
            <a:pPr marL="285750" indent="-285750" algn="l" fontAlgn="base"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ФАООП УО имеет два варианта: федеральная адаптированная основная общеобразовательная программа образования обучающихся с легкой умственной отсталостью (интеллектуальными нарушениями) (вариант 1) и федеральная адаптированная основная общеобразовательная программа образования обучающихся с умеренной, тяжелой, глубокой умственной отсталостью (интеллектуальными нарушениями), тяжелыми и множественными нарушениями развития (вариант 2).</a:t>
            </a:r>
          </a:p>
          <a:p>
            <a:pPr marL="285750" indent="-285750" algn="l" fontAlgn="base"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Соответственно, вариант 1 является преемственным по отношению к варианту 8.3 ФАООП НОО РАС, а вариант 2 – по отношению к варианту 8.4</a:t>
            </a:r>
            <a:endParaRPr lang="ru-RU" sz="16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1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68366" y="660060"/>
            <a:ext cx="9111969" cy="61178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50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4422" y="1760434"/>
            <a:ext cx="5463989" cy="294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386771" y="4023765"/>
            <a:ext cx="9317125" cy="229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24597" y="0"/>
            <a:ext cx="5982057" cy="7212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70000"/>
              </a:lnSpc>
            </a:pPr>
            <a:endParaRPr lang="ru-RU" sz="4700" dirty="0">
              <a:solidFill>
                <a:srgbClr val="8B3C67"/>
              </a:solidFill>
              <a:latin typeface="+mn-lt"/>
            </a:endParaRPr>
          </a:p>
          <a:p>
            <a:pPr algn="l">
              <a:lnSpc>
                <a:spcPct val="120000"/>
              </a:lnSpc>
            </a:pPr>
            <a:r>
              <a:rPr lang="ru-RU" sz="6800" b="1" dirty="0">
                <a:solidFill>
                  <a:srgbClr val="8B3C67"/>
                </a:solidFill>
                <a:latin typeface="+mn-lt"/>
              </a:rPr>
              <a:t>ФАООП УО – специфика для обучающихся с РАС </a:t>
            </a:r>
          </a:p>
          <a:p>
            <a:pPr algn="l">
              <a:lnSpc>
                <a:spcPct val="120000"/>
              </a:lnSpc>
            </a:pPr>
            <a:r>
              <a:rPr lang="ru-RU" sz="6800" b="1" dirty="0">
                <a:solidFill>
                  <a:srgbClr val="8B3C67"/>
                </a:solidFill>
                <a:latin typeface="+mn-lt"/>
              </a:rPr>
              <a:t>и умственной отсталостью</a:t>
            </a:r>
          </a:p>
          <a:p>
            <a:pPr algn="l"/>
            <a:endParaRPr lang="ru-RU" sz="1400" dirty="0">
              <a:solidFill>
                <a:srgbClr val="8B3C67"/>
              </a:solidFill>
              <a:latin typeface="+mn-lt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B53C9EC4-1914-2C4A-976B-759A1E582FC9}"/>
              </a:ext>
            </a:extLst>
          </p:cNvPr>
          <p:cNvSpPr txBox="1">
            <a:spLocks/>
          </p:cNvSpPr>
          <p:nvPr/>
        </p:nvSpPr>
        <p:spPr>
          <a:xfrm>
            <a:off x="304422" y="811850"/>
            <a:ext cx="8625931" cy="4264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Aft>
                <a:spcPts val="1275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коррекционно-развивающей области для обучающихся с расстройствами аутистического спектра с умеренной, тяжелой, глубокой умственной отсталостью (интеллектуальными нарушениями), тяжелыми и множественными нарушениями развития представлено следующими обязательными коррекционными курсами: "Эмоциональное и коммуникативно-речевое развитие". </a:t>
            </a:r>
          </a:p>
          <a:p>
            <a:pPr algn="l">
              <a:spcAft>
                <a:spcPts val="1275"/>
              </a:spcAft>
            </a:pPr>
            <a:r>
              <a:rPr lang="ru-RU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коррекционных курсов и задачи их реализации определяются образовательной организацией с учетом преемственности задач и достигнутых результатов реализации коррекционных курсов ФАОП НОО обучающихся с расстройствами аутистического спектра.</a:t>
            </a:r>
          </a:p>
          <a:p>
            <a:pPr marL="285750" indent="-285750" algn="l" fontAlgn="base"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программе представлены </a:t>
            </a: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едельные учебные план ФАООП УО обучающихся с РАС 5 – 9 и 9-12 классов, а также федеральный календарный учебный график и федеральный план внеурочной деятельности.</a:t>
            </a:r>
            <a:endParaRPr lang="ru-RU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1275"/>
              </a:spcAft>
            </a:pP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68366" y="660060"/>
            <a:ext cx="9111969" cy="61178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19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6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42543"/>
            <a:ext cx="9144000" cy="1600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2840" y="675118"/>
            <a:ext cx="9176840" cy="1619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6723" y="-29271"/>
            <a:ext cx="10174958" cy="7043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ДО ОВЗ – основа для разработки АОП ДО </a:t>
            </a:r>
          </a:p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обучающихся с РАС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136733" y="675118"/>
            <a:ext cx="8905453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ea typeface="Times New Roman" panose="02020603050405020304" pitchFamily="18" charset="0"/>
              </a:rPr>
              <a:t>Программа предоставляет организации право самостоятельного выбора инструментов педагогической и психологической диагностики развития обучающихся, в том числе, его динамики</a:t>
            </a:r>
          </a:p>
          <a:p>
            <a:pPr>
              <a:buClr>
                <a:srgbClr val="8B3C67"/>
              </a:buClr>
            </a:pPr>
            <a:endParaRPr lang="ru-RU" sz="1600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Программа предусматривает систему мониторинга динамики развития обучающихся и их образовательных достижений, которая включает в себя: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endParaRPr lang="ru-RU" sz="1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1275"/>
              </a:spcAft>
            </a:pPr>
            <a:r>
              <a:rPr lang="ru-RU" sz="1600" dirty="0">
                <a:ea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наблюдения, педагогическую диагностику, связанную с оценкой эффективности педагогических действий с целью их дальнейшей оптимизации;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1275"/>
              </a:spcAft>
            </a:pPr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детские портфолио, фиксирующие достижения ребенка в ходе образовательной деятельности;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1275"/>
              </a:spcAft>
            </a:pPr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карты развития ребенка с ОВЗ;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1275"/>
              </a:spcAft>
            </a:pPr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 шкалы индивидуального развития ребенка.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8B3C67"/>
              </a:buClr>
            </a:pPr>
            <a:br>
              <a:rPr lang="en-US" sz="1600" dirty="0">
                <a:effectLst/>
                <a:ea typeface="Times New Roman" panose="02020603050405020304" pitchFamily="18" charset="0"/>
              </a:rPr>
            </a:br>
            <a:endParaRPr lang="ru-RU" sz="16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endParaRPr lang="ru-RU" sz="1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42543"/>
            <a:ext cx="9144000" cy="1600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2840" y="675118"/>
            <a:ext cx="9176840" cy="1619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6723" y="-29271"/>
            <a:ext cx="10174958" cy="7043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ДО ОВЗ – основа для разработки АОП ДО </a:t>
            </a:r>
          </a:p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обучающихся с РАС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136733" y="675118"/>
            <a:ext cx="89054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ea typeface="Times New Roman" panose="02020603050405020304" pitchFamily="18" charset="0"/>
              </a:rPr>
              <a:t>Содержательный раздел Программы включает в себя </a:t>
            </a:r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писание образовательной деятельности обучающихся с РАС в соответствии с направлениями развития ребенка, представленными в пяти образовательных областях: социально-коммуникативном, познавательном, речевом, художественно-эстетическом и физическом развитии. </a:t>
            </a: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endParaRPr lang="ru-RU" sz="160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включает описание значимых направлений коррекционной работы, в том числе развитие эмоциональной и сенсорно-перцептивной сфер, формирование предпосылок интеллектуальной деятельности, коммуникации, речевое развитие, профилактика и коррекция проблем поведения.</a:t>
            </a: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endParaRPr lang="ru-RU" sz="160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Подробно представлен не только основной, но и пропедевтический этап дошкольного образования детей с РАС, в том числе раскрыты особенности:</a:t>
            </a:r>
          </a:p>
          <a:p>
            <a:pPr marL="285750" indent="-285750">
              <a:buClr>
                <a:srgbClr val="8B3C67"/>
              </a:buClr>
              <a:buFontTx/>
              <a:buChar char="-"/>
            </a:pPr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 учебного поведения</a:t>
            </a:r>
          </a:p>
          <a:p>
            <a:pPr marL="285750" indent="-285750">
              <a:buClr>
                <a:srgbClr val="8B3C67"/>
              </a:buClr>
              <a:buFontTx/>
              <a:buChar char="-"/>
            </a:pPr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бучения чтению и письму</a:t>
            </a:r>
          </a:p>
          <a:p>
            <a:pPr marL="285750" indent="-285750">
              <a:buClr>
                <a:srgbClr val="8B3C67"/>
              </a:buClr>
              <a:buFontTx/>
              <a:buChar char="-"/>
            </a:pPr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владения основами математических представлений.</a:t>
            </a:r>
          </a:p>
          <a:p>
            <a:pPr>
              <a:buClr>
                <a:srgbClr val="8B3C67"/>
              </a:buClr>
            </a:pPr>
            <a:endParaRPr lang="ru-RU" sz="160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Программе представлены особенности взаимодействия педагогического коллектива с ребенком с РАС и с его семьей.</a:t>
            </a:r>
            <a:br>
              <a:rPr lang="en-US" sz="1600" dirty="0">
                <a:effectLst/>
                <a:ea typeface="Times New Roman" panose="02020603050405020304" pitchFamily="18" charset="0"/>
              </a:rPr>
            </a:br>
            <a:endParaRPr lang="ru-RU" sz="16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endParaRPr lang="ru-RU" sz="1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5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42543"/>
            <a:ext cx="9144000" cy="1600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2840" y="675118"/>
            <a:ext cx="9176840" cy="1619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6723" y="-29271"/>
            <a:ext cx="1017495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НОО ОБУЧАЮЩИХСЯ С РАС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230735" y="675120"/>
            <a:ext cx="875089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effectLst/>
                <a:ea typeface="Arial Unicode MS" panose="020B0604020202020204" pitchFamily="34" charset="-128"/>
              </a:rPr>
              <a:t>ФАОП НОО обучающихся с РАС предназначена для сопровождения деятельности образовательной организации по созданию программы 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начального общего образования и конкретизирует требования ФГОС начального общего образования обучающихся с ОВЗ, предъявляемых к данному уровню общего образования. </a:t>
            </a: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Содержание ФАОП начального общего образования для обучающихся с РАС представлено учебно-методической документацией (федеральные учебные планы, </a:t>
            </a:r>
            <a:r>
              <a:rPr lang="ru-RU" sz="1600" dirty="0" err="1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федеральныи</a:t>
            </a:r>
            <a:r>
              <a:rPr lang="ru-RU" sz="16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̆ </a:t>
            </a:r>
            <a:r>
              <a:rPr lang="ru-RU" sz="1600" dirty="0" err="1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календарныи</a:t>
            </a:r>
            <a:r>
              <a:rPr lang="ru-RU" sz="16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̆ учебный график, федеральные рабочие программы учебных предметов, курсов, дисциплин (</a:t>
            </a:r>
            <a:r>
              <a:rPr lang="ru-RU" sz="1600" dirty="0" err="1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модулеи</a:t>
            </a:r>
            <a:r>
              <a:rPr lang="ru-RU" sz="16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̆), иных компонентов, федеральная рабочая программа воспитания, </a:t>
            </a:r>
            <a:r>
              <a:rPr lang="ru-RU" sz="1600" dirty="0" err="1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федеральныи</a:t>
            </a:r>
            <a:r>
              <a:rPr lang="ru-RU" sz="16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̆ календарный план </a:t>
            </a:r>
            <a:r>
              <a:rPr lang="ru-RU" sz="1600" dirty="0" err="1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воспитательнои</a:t>
            </a:r>
            <a:r>
              <a:rPr lang="ru-RU" sz="16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̆ работы), определяющей единые для Российской Федерации базовые объем и содержание образования обучающихся с РАС, получающих начальное общее образование</a:t>
            </a:r>
            <a:r>
              <a:rPr lang="ru-RU" sz="16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8B3C67"/>
              </a:buClr>
              <a:buFont typeface="Wingdings" pitchFamily="2" charset="2"/>
              <a:buChar char="v"/>
            </a:pPr>
            <a:r>
              <a:rPr lang="ru-RU" sz="16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Содержание и планируемые результаты в разработанных образовательными организациями АООП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начального общего образования </a:t>
            </a:r>
            <a:r>
              <a:rPr lang="ru-RU" sz="1600" dirty="0"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должны быть не ниже содержания и планируемых результатов, представленных в соответствующих разделах данной ФАОП начального общего образования.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8B3C67"/>
              </a:buClr>
            </a:pPr>
            <a:br>
              <a:rPr lang="en-US" sz="1600" dirty="0">
                <a:effectLst/>
                <a:ea typeface="Times New Roman" panose="02020603050405020304" pitchFamily="18" charset="0"/>
              </a:rPr>
            </a:br>
            <a:endParaRPr lang="ru-RU" sz="1600" dirty="0">
              <a:effectLst/>
              <a:ea typeface="Times New Roman" panose="02020603050405020304" pitchFamily="18" charset="0"/>
            </a:endParaRPr>
          </a:p>
          <a:p>
            <a:pPr>
              <a:buClr>
                <a:srgbClr val="8B3C67"/>
              </a:buClr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012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42543"/>
            <a:ext cx="9144000" cy="1600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2840" y="675118"/>
            <a:ext cx="9176840" cy="1619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6723" y="-29271"/>
            <a:ext cx="1017495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НОО ОБУЧАЮЩИХСЯ С РАС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296724" y="615298"/>
            <a:ext cx="8642178" cy="6188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r>
              <a:rPr lang="ru-RU" sz="1600" dirty="0">
                <a:effectLst/>
                <a:ea typeface="Arial Unicode MS" panose="020B0604020202020204" pitchFamily="34" charset="-128"/>
              </a:rPr>
              <a:t>На основе представленной в Программе учебно-методической документации </a:t>
            </a:r>
            <a:r>
              <a:rPr lang="ru-RU" sz="1600" dirty="0">
                <a:ea typeface="Arial Unicode MS" panose="020B0604020202020204" pitchFamily="34" charset="-128"/>
              </a:rPr>
              <a:t>о</a:t>
            </a:r>
            <a:r>
              <a:rPr lang="ru-RU" sz="1600" dirty="0">
                <a:effectLst/>
                <a:ea typeface="Arial Unicode MS" panose="020B0604020202020204" pitchFamily="34" charset="-128"/>
              </a:rPr>
              <a:t>бразовательная организация может разработать следующие варианты АООП начального общего образования обучающихся с РАС: </a:t>
            </a:r>
          </a:p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r>
              <a:rPr lang="ru-RU" sz="1600" dirty="0">
                <a:ea typeface="Arial Unicode MS" panose="020B0604020202020204" pitchFamily="34" charset="-128"/>
              </a:rPr>
              <a:t>АООП НОО для обучающихся с РАС - варианты 8.1 и 8.2 – предполагают, что о</a:t>
            </a:r>
            <a:r>
              <a:rPr lang="ru-RU" sz="1600" b="0" dirty="0">
                <a:effectLst/>
                <a:ea typeface="Times New Roman" panose="02020603050405020304" pitchFamily="18" charset="0"/>
              </a:rPr>
              <a:t>бучающийся с РАС получает образование, полностью соответствующее по итоговым достижениям к моменту завершения обучения, образованию обучающихся, не имеющих ограничений по возможностям здоровья, в те же сроки обучения. При этом, вариант 8.2 </a:t>
            </a:r>
            <a:r>
              <a:rPr lang="ru-RU" sz="1600" dirty="0">
                <a:effectLst/>
                <a:ea typeface="SchoolBookSanPin"/>
              </a:rPr>
              <a:t>предполагает постепенное включение обучающихся в образовательный процесс за счет организации пропедевтического обучения в двух первых дополнительных классах и увеличения общего срока обучения в условиях начальной школы до 6 лет</a:t>
            </a:r>
            <a:r>
              <a:rPr lang="ru-RU" sz="1600" dirty="0">
                <a:ea typeface="SchoolBookSanPin"/>
              </a:rPr>
              <a:t>;</a:t>
            </a:r>
          </a:p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r>
              <a:rPr lang="ru-RU" sz="1600" dirty="0">
                <a:ea typeface="Arial Unicode MS" panose="020B0604020202020204" pitchFamily="34" charset="-128"/>
              </a:rPr>
              <a:t>АООП НОО для обучающихся с РАС - варианты 8.3 (для обучающихся с РАС с легкой умственной отсталостью) и 8.4 (для обучающихся с РАС с умеренной, тяжелой, глубокой умственной отсталостью, тяжелыми и множественными нарушениями развития) – обеспечивают нецензовый уровень начального образования, и предусматривают пролонгацию обучения в условиях начальной школы до 6 лет</a:t>
            </a:r>
            <a:endParaRPr lang="ru-RU" sz="1600" dirty="0">
              <a:ea typeface="SchoolBookSanPin"/>
            </a:endParaRPr>
          </a:p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endParaRPr lang="ru-RU" sz="1600" dirty="0">
              <a:effectLst/>
            </a:endParaRPr>
          </a:p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endParaRPr lang="ru-RU" sz="1600" b="0" dirty="0">
              <a:effectLst/>
              <a:ea typeface="Times New Roman" panose="02020603050405020304" pitchFamily="18" charset="0"/>
            </a:endParaRPr>
          </a:p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8B3C67"/>
              </a:buClr>
            </a:pPr>
            <a:br>
              <a:rPr lang="en-US" sz="1600" dirty="0">
                <a:effectLst/>
                <a:ea typeface="Times New Roman" panose="02020603050405020304" pitchFamily="18" charset="0"/>
              </a:rPr>
            </a:br>
            <a:endParaRPr lang="ru-RU" sz="1600" dirty="0">
              <a:effectLst/>
              <a:ea typeface="Times New Roman" panose="02020603050405020304" pitchFamily="18" charset="0"/>
            </a:endParaRPr>
          </a:p>
          <a:p>
            <a:pPr>
              <a:buClr>
                <a:srgbClr val="8B3C67"/>
              </a:buClr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5599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42543"/>
            <a:ext cx="9144000" cy="1600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2840" y="675118"/>
            <a:ext cx="9176840" cy="1619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6723" y="-29271"/>
            <a:ext cx="1017495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НОО ОБУЧАЮЩИХСЯ С РАС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213645" y="615298"/>
            <a:ext cx="8759439" cy="669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АООП начального общего образования обучающихся с РАС, имеющих инвалидность, дополняется ИПРА в части создания специальных условий получения образования.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одного из вариантов АООП начального общего образования обучающихся с РАС осуществляется на основе рекомендаций ПМПК, сформулированных по результатам его комплексного психолого-медико-педагогического обследования, с учетом ИПРА.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ru-RU" sz="1600" dirty="0">
                <a:effectLst/>
                <a:ea typeface="Calibri" panose="020F0502020204030204" pitchFamily="34" charset="0"/>
              </a:rPr>
              <a:t>В структуру АООП начального общего образования обязательно включается Программа коррекционной работы, которая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содержит в себе значимые направления поддержки обучающегося с РАС в освоении основной образовательной программы начального общего образования и в развитии его жизненной компетенции. </a:t>
            </a:r>
            <a:r>
              <a:rPr lang="ru-RU" sz="1600" dirty="0">
                <a:effectLst/>
                <a:ea typeface="Calibri" panose="020F0502020204030204" pitchFamily="34" charset="0"/>
              </a:rPr>
              <a:t>Программа коррекционной работы предусматривает индивидуализацию специального сопровождения обучающегося с РАС.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и содержание программы коррекционной работы реализуются во внеурочное время в объеме не менее 5 часов.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endParaRPr lang="ru-RU" sz="1600" dirty="0">
              <a:effectLst/>
            </a:endParaRPr>
          </a:p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endParaRPr lang="ru-RU" sz="1600" b="0" dirty="0">
              <a:effectLst/>
              <a:ea typeface="Times New Roman" panose="02020603050405020304" pitchFamily="18" charset="0"/>
            </a:endParaRPr>
          </a:p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8B3C67"/>
              </a:buClr>
            </a:pPr>
            <a:br>
              <a:rPr lang="en-US" sz="1600" dirty="0">
                <a:effectLst/>
                <a:ea typeface="Times New Roman" panose="02020603050405020304" pitchFamily="18" charset="0"/>
              </a:rPr>
            </a:br>
            <a:endParaRPr lang="ru-RU" sz="1600" dirty="0">
              <a:effectLst/>
              <a:ea typeface="Times New Roman" panose="02020603050405020304" pitchFamily="18" charset="0"/>
            </a:endParaRPr>
          </a:p>
          <a:p>
            <a:pPr>
              <a:buClr>
                <a:srgbClr val="8B3C67"/>
              </a:buClr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9549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42543"/>
            <a:ext cx="9144000" cy="1600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2840" y="675118"/>
            <a:ext cx="9176840" cy="1619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6723" y="-29271"/>
            <a:ext cx="1017495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НОО ОБУЧАЮЩИХСЯ С РАС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213645" y="615298"/>
            <a:ext cx="8759439" cy="782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  <a:tabLst>
                <a:tab pos="619125" algn="l"/>
              </a:tabLs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Освоение Программы обучающимися с РАС с легкой умственной отсталостью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(вариант 8.3),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 достижение ими двух видов результатов: личностных и предметных, где ведущее место принадлежит личностным результатам,</a:t>
            </a:r>
            <a:r>
              <a:rPr lang="ru-RU" sz="1600" dirty="0">
                <a:effectLst/>
                <a:ea typeface="Calibri" panose="020F0502020204030204" pitchFamily="34" charset="0"/>
              </a:rPr>
              <a:t> поскольку именно они обеспечивают овладение комплексом социальных (жизненных) компетенций. При этом, личностные результаты в соответствии с требованиями ФГОС НОО ОВЗ, не подлежат итоговой оценке.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ФАОП определяет два уровня овладения предметными результатами для обучающихся с РАС с умственной отсталостью: минимальный и достаточный. Минимальный уровень освоения предметных результатов является обязательным для всех обучающихся, в отличие от достаточного.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Коррекционно-развивающая область является обязательной частью внеурочной деятельности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содержание коррекционно-развивающей области представлено следующими обязательными коррекционными курсами: «Формирование коммуникативного поведения» (фронтальные и индивидуальные занятия), «Музыкально-ритмические занятия» (фронтальные занятия), «Социально–бытовая ориентировка» (фронтальные занятия), «Развитие познавательной деятельности» (индивидуальные занятия).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endParaRPr lang="ru-RU" sz="1600" dirty="0">
              <a:effectLst/>
            </a:endParaRPr>
          </a:p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endParaRPr lang="ru-RU" sz="1600" b="0" dirty="0">
              <a:effectLst/>
              <a:ea typeface="Times New Roman" panose="02020603050405020304" pitchFamily="18" charset="0"/>
            </a:endParaRPr>
          </a:p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8B3C67"/>
              </a:buClr>
            </a:pPr>
            <a:br>
              <a:rPr lang="en-US" sz="1600" dirty="0">
                <a:effectLst/>
                <a:ea typeface="Times New Roman" panose="02020603050405020304" pitchFamily="18" charset="0"/>
              </a:rPr>
            </a:br>
            <a:endParaRPr lang="ru-RU" sz="1600" dirty="0">
              <a:effectLst/>
              <a:ea typeface="Times New Roman" panose="02020603050405020304" pitchFamily="18" charset="0"/>
            </a:endParaRPr>
          </a:p>
          <a:p>
            <a:pPr>
              <a:buClr>
                <a:srgbClr val="8B3C67"/>
              </a:buClr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1054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42543"/>
            <a:ext cx="9144000" cy="1600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2840" y="675118"/>
            <a:ext cx="9176840" cy="1619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6723" y="-29271"/>
            <a:ext cx="10174958" cy="490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  <a:latin typeface="+mn-lt"/>
              </a:rPr>
              <a:t>ФАООП НОО ОБУЧАЮЩИХСЯ С РАС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8728C-A7A6-AA4C-BFBA-EE4D69E15C3D}"/>
              </a:ext>
            </a:extLst>
          </p:cNvPr>
          <p:cNvSpPr txBox="1"/>
          <p:nvPr/>
        </p:nvSpPr>
        <p:spPr>
          <a:xfrm>
            <a:off x="213645" y="615298"/>
            <a:ext cx="8759439" cy="754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  <a:tabLst>
                <a:tab pos="619125" algn="l"/>
              </a:tabLst>
            </a:pPr>
            <a:r>
              <a:rPr lang="ru-RU" sz="1600" dirty="0">
                <a:effectLst/>
                <a:ea typeface="SchoolBookSanPin"/>
              </a:rPr>
              <a:t>ФАОП начального общего образования для </a:t>
            </a:r>
            <a:r>
              <a:rPr lang="ru-RU" sz="1600" dirty="0">
                <a:effectLst/>
                <a:ea typeface="Calibri" panose="020F0502020204030204" pitchFamily="34" charset="0"/>
              </a:rPr>
              <a:t>обучающихся с РАС </a:t>
            </a:r>
            <a:r>
              <a:rPr lang="ru-RU" sz="1600" b="1" dirty="0">
                <a:effectLst/>
                <a:ea typeface="Calibri" panose="020F0502020204030204" pitchFamily="34" charset="0"/>
              </a:rPr>
              <a:t>(вариант 8.4).</a:t>
            </a:r>
            <a:r>
              <a:rPr lang="ru-RU" sz="1600" b="1" dirty="0">
                <a:effectLst/>
                <a:ea typeface="SchoolBookSanPin"/>
              </a:rPr>
              <a:t> </a:t>
            </a:r>
            <a:r>
              <a:rPr lang="ru-RU" sz="1600" dirty="0">
                <a:effectLst/>
                <a:ea typeface="SchoolBookSanPin"/>
              </a:rPr>
              <a:t>направлена на развитие у них необходимых для жизни в семье и обществе знаний, практических представлений, умений и навыков, позволяющих достичь максимально возможной самостоятельности и независимости в повседневной жизни. Образование обучающихся с РАС (вариант 8.4) связано с практическим овладением доступными навыками коммуникации, социально-бытовой ориентировки, умением использовать сформированные умения и навыки в повседневной жизни.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  <a:tabLst>
                <a:tab pos="619125" algn="l"/>
              </a:tabLst>
            </a:pPr>
            <a:r>
              <a:rPr lang="ru-RU" sz="1600" dirty="0">
                <a:effectLst/>
                <a:ea typeface="SchoolBookSanPin"/>
              </a:rPr>
              <a:t>Для обучающихся с РАС с умеренной, тяжелой и глубокой умственной отсталостью (интеллектуальными нарушениями), тяжелыми множественными нарушениями развития разрабатывается специальная индивидуальная программа  развития (СИПР).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  <a:tabLst>
                <a:tab pos="619125" algn="l"/>
              </a:tabLst>
            </a:pPr>
            <a:r>
              <a:rPr lang="ru-RU" sz="1600" dirty="0">
                <a:effectLst/>
                <a:ea typeface="SchoolBookSanPin"/>
                <a:cs typeface="Times New Roman" panose="02020603050405020304" pitchFamily="18" charset="0"/>
              </a:rPr>
              <a:t>Содержание коррекционно-развивающей области (вариант 8.4) представлено следующими обязательными коррекционными курсами: «Эмоциональное и коммуникативно-речевое развитие» (фронтальные и индивидуальные занятия), «Сенсорное развитие» (индивидуальные занятия), «Двигательное развитие» (фронтальные занятия), «Предметно-практические действия» (индивидуальные занятия), «Коррекционно-развивающие занятия» (индивидуальные занятия).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  <a:tabLst>
                <a:tab pos="619125" algn="l"/>
              </a:tabLst>
            </a:pP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endParaRPr lang="ru-RU" sz="1600" dirty="0">
              <a:effectLst/>
            </a:endParaRPr>
          </a:p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endParaRPr lang="ru-RU" sz="1600" b="0" dirty="0">
              <a:effectLst/>
              <a:ea typeface="Times New Roman" panose="02020603050405020304" pitchFamily="18" charset="0"/>
            </a:endParaRPr>
          </a:p>
          <a:p>
            <a:pPr indent="450215" algn="just">
              <a:spcBef>
                <a:spcPts val="650"/>
              </a:spcBef>
              <a:spcAft>
                <a:spcPts val="65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8B3C67"/>
              </a:buClr>
            </a:pPr>
            <a:br>
              <a:rPr lang="en-US" sz="1600" dirty="0">
                <a:effectLst/>
                <a:ea typeface="Times New Roman" panose="02020603050405020304" pitchFamily="18" charset="0"/>
              </a:rPr>
            </a:br>
            <a:endParaRPr lang="ru-RU" sz="1600" dirty="0">
              <a:effectLst/>
              <a:ea typeface="Times New Roman" panose="02020603050405020304" pitchFamily="18" charset="0"/>
            </a:endParaRPr>
          </a:p>
          <a:p>
            <a:pPr>
              <a:buClr>
                <a:srgbClr val="8B3C67"/>
              </a:buClr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13558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2384</Words>
  <Application>Microsoft Macintosh PowerPoint</Application>
  <PresentationFormat>Экран (16:9)</PresentationFormat>
  <Paragraphs>250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Montserrat Medium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Microsoft Office User</cp:lastModifiedBy>
  <cp:revision>33</cp:revision>
  <dcterms:created xsi:type="dcterms:W3CDTF">2021-10-29T19:36:18Z</dcterms:created>
  <dcterms:modified xsi:type="dcterms:W3CDTF">2023-02-10T16:03:14Z</dcterms:modified>
</cp:coreProperties>
</file>