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1"/>
  </p:notesMasterIdLst>
  <p:sldIdLst>
    <p:sldId id="330" r:id="rId2"/>
    <p:sldId id="427" r:id="rId3"/>
    <p:sldId id="428" r:id="rId4"/>
    <p:sldId id="408" r:id="rId5"/>
    <p:sldId id="426" r:id="rId6"/>
    <p:sldId id="431" r:id="rId7"/>
    <p:sldId id="424" r:id="rId8"/>
    <p:sldId id="435" r:id="rId9"/>
    <p:sldId id="425" r:id="rId10"/>
    <p:sldId id="434" r:id="rId11"/>
    <p:sldId id="437" r:id="rId12"/>
    <p:sldId id="438" r:id="rId13"/>
    <p:sldId id="436" r:id="rId14"/>
    <p:sldId id="429" r:id="rId15"/>
    <p:sldId id="433" r:id="rId16"/>
    <p:sldId id="404" r:id="rId17"/>
    <p:sldId id="439" r:id="rId18"/>
    <p:sldId id="440" r:id="rId19"/>
    <p:sldId id="393" r:id="rId20"/>
  </p:sldIdLst>
  <p:sldSz cx="9144000" cy="5143500" type="screen16x9"/>
  <p:notesSz cx="6791325" cy="992187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610"/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46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DB4B-7235-42B1-A924-9802C15922EF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74902"/>
            <a:ext cx="5433060" cy="390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060"/>
            <a:ext cx="2942908" cy="497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424060"/>
            <a:ext cx="2942908" cy="497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EDB5-CFE0-4C0D-9803-BB02B6068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16A4-6862-46E8-B7CE-9D4ABBAA9EC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D5859-5DD0-4174-A82B-DA48E083CA3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2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05674-DA5E-4B83-BD8A-D0568265988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D5B-048E-421B-AAF3-16461ED61F2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7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4651B-5FA2-463F-A4E6-CFBD8B80F15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6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DAB06-6CDD-4303-B924-A6C53029776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04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C3BAB-7A02-430D-B080-47F06C487EC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1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B2478-AF81-4AD7-AE61-BD57DE22A6E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9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27B72-21AE-4C1D-8B20-B6DB6EECBFD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9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959B6-AB2C-4F52-8C5A-58E26FAFFD8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8DA30-41CE-400F-AA4D-0CA85AB7588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39D2E-3DD0-4A83-BE6E-8F6CB2E3F24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94" y="4096797"/>
            <a:ext cx="8604448" cy="55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68" y="1097541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912" y="885701"/>
            <a:ext cx="8358389" cy="1692735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 defTabSz="685749">
              <a:defRPr/>
            </a:pPr>
            <a:r>
              <a:rPr lang="ru-RU" sz="20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Оценка </a:t>
            </a:r>
            <a:r>
              <a:rPr lang="ru-RU" sz="2000" b="1" dirty="0">
                <a:solidFill>
                  <a:srgbClr val="0033CC"/>
                </a:solidFill>
                <a:cs typeface="Arial" panose="020B0604020202020204" pitchFamily="34" charset="0"/>
              </a:rPr>
              <a:t>механизмов управления качеством образования органов местного самоуправления муниципальных районов, городских и муниципальных округов и иных органов, реализующих </a:t>
            </a:r>
            <a:r>
              <a:rPr lang="ru-RU" sz="20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данные полномочия</a:t>
            </a:r>
            <a:endParaRPr lang="ru-RU" sz="2000" b="1" dirty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lvl="0" algn="ctr" defTabSz="685749">
              <a:defRPr/>
            </a:pPr>
            <a:endParaRPr lang="ru-RU" sz="2400" b="1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4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545808" y="1451365"/>
            <a:ext cx="770785" cy="1067699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42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1295172" y="1443629"/>
            <a:ext cx="1006188" cy="10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2311395" y="1425232"/>
            <a:ext cx="1066205" cy="102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3398723" y="1462645"/>
            <a:ext cx="979402" cy="10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7852551" y="1464975"/>
            <a:ext cx="903247" cy="10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6671848" y="1449479"/>
            <a:ext cx="1067815" cy="10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5623080" y="1431381"/>
            <a:ext cx="907842" cy="102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7527" y="766627"/>
            <a:ext cx="3435792" cy="40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1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Механизмы управления качеством образовательных </a:t>
            </a:r>
            <a:r>
              <a:rPr lang="ru-RU" sz="101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5489" y="753777"/>
            <a:ext cx="3401840" cy="40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013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Механизмы управления качеством образовательной </a:t>
            </a:r>
            <a:r>
              <a:rPr lang="ru-RU" sz="101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91543" y="1727778"/>
            <a:ext cx="1063065" cy="7155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</a:t>
            </a:r>
            <a:r>
              <a:rPr lang="ru-RU" sz="67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работы по самоопределению и профессиональной ориентации обучающихся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56948" y="1599770"/>
            <a:ext cx="829591" cy="6117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67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качества дошкольного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5923" y="1727778"/>
            <a:ext cx="779039" cy="6117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ru-RU" sz="67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оценки качества подготовки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8790" y="1675979"/>
            <a:ext cx="875662" cy="8194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</a:t>
            </a:r>
            <a:r>
              <a:rPr lang="ru-RU" sz="67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работы со ШНР обучения и/или школами, функц-ми в небл-х соц. условиях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0417" y="1648677"/>
            <a:ext cx="927257" cy="8194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740569" algn="l"/>
              </a:tabLst>
            </a:pPr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67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выявления, поддержки и развития способностей и талантов у детей и молодежи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27319" y="108250"/>
            <a:ext cx="664868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управления качеством образования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955442" y="1267977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2230746" y="461180"/>
            <a:ext cx="155065" cy="31665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6" name="Стрелка вниз 15"/>
          <p:cNvSpPr/>
          <p:nvPr/>
        </p:nvSpPr>
        <p:spPr>
          <a:xfrm>
            <a:off x="6242930" y="464935"/>
            <a:ext cx="155065" cy="31665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8" name="Прямоугольник 17"/>
          <p:cNvSpPr/>
          <p:nvPr/>
        </p:nvSpPr>
        <p:spPr>
          <a:xfrm>
            <a:off x="5709191" y="1727778"/>
            <a:ext cx="879484" cy="7155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  <a:r>
              <a:rPr lang="ru-RU" sz="67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7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обеспечения профессионального развития педагогических работников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35652" y="1763024"/>
            <a:ext cx="920838" cy="6117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604838" algn="l"/>
              </a:tabLst>
            </a:pPr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</a:t>
            </a:r>
            <a:r>
              <a:rPr lang="ru-RU" sz="67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организации воспитания и социализации обучающихся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805185" y="1267977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845179" y="1267977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94837" y="1327231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976419" y="1327231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https://steamuserimages-a.akamaihd.net/ugc/2422250726002865771/5F6FC1F092D5AF125B79DD8E3DD1726AF1461C41/?imw=512&amp;amp;imh=384&amp;amp;ima=fit&amp;amp;impolicy=Letterbox&amp;amp;imcolor=%23000000&amp;amp;letterbox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9498" r="12702" b="12548"/>
          <a:stretch/>
        </p:blipFill>
        <p:spPr bwMode="auto">
          <a:xfrm>
            <a:off x="4633359" y="1456195"/>
            <a:ext cx="950832" cy="10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>
            <a:off x="7284755" y="1327231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254737" y="1302180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720127" y="1699661"/>
            <a:ext cx="884667" cy="7160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67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675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эффективности руководителей образовательных организаций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77409" y="2711753"/>
            <a:ext cx="98937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5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Цели и задачи</a:t>
            </a:r>
            <a:endParaRPr lang="ru-RU" sz="75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37579" y="4602656"/>
            <a:ext cx="1016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Анализ эффективности принятых мер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612102" y="3300262"/>
            <a:ext cx="828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Анализ результатов </a:t>
            </a:r>
            <a:r>
              <a:rPr lang="ru-RU" sz="6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мониторинга</a:t>
            </a:r>
            <a:endParaRPr lang="ru-RU" sz="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09554" y="2900189"/>
            <a:ext cx="83388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5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Показатели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98677" y="3113936"/>
            <a:ext cx="844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Мониторинг </a:t>
            </a:r>
            <a:r>
              <a:rPr lang="ru-RU" sz="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показателей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2396926" y="2739009"/>
            <a:ext cx="9872" cy="2070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953698" y="4069706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902964" y="4335430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921915" y="2911549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921915" y="3159231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915521" y="3486058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902965" y="3802755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5820612" y="2739008"/>
            <a:ext cx="9872" cy="2070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500085" y="2750160"/>
            <a:ext cx="9872" cy="2070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451035" y="2825338"/>
            <a:ext cx="4065" cy="99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720525" y="2778380"/>
            <a:ext cx="4065" cy="99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707527" y="3131084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99593" y="3052057"/>
            <a:ext cx="70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Меры, мероприятия, управленческие решения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1521798" y="3118837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1667411" y="3061766"/>
            <a:ext cx="70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Меры, мероприятия, управленческие решения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2503095" y="2825338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496206" y="3004063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2496206" y="3252435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2492503" y="3510287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2500547" y="3867223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2469755" y="4694937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2469755" y="4356844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3575618" y="4173591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3593668" y="2937780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3593667" y="3162467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593667" y="3389026"/>
            <a:ext cx="1390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574942" y="3597200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3563418" y="3793422"/>
            <a:ext cx="120531" cy="9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575619" y="3985703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555051" y="3650371"/>
            <a:ext cx="923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>
                <a:solidFill>
                  <a:schemeClr val="accent1">
                    <a:lumMod val="75000"/>
                  </a:schemeClr>
                </a:solidFill>
              </a:rPr>
              <a:t>Адресные рекомендации по результатам анализа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524259" y="4153418"/>
            <a:ext cx="103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Меры, мероприятия, управленческие решения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4827699" y="3080984"/>
            <a:ext cx="70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Меры, мероприятия, управленческие решения</a:t>
            </a: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4786529" y="3300262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624917" y="2803213"/>
            <a:ext cx="4065" cy="99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6825391" y="2767284"/>
            <a:ext cx="9872" cy="2070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7869674" y="2770850"/>
            <a:ext cx="4065" cy="99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8057763" y="3159231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8190264" y="2884763"/>
            <a:ext cx="70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Меры, мероприятия, управленческие решения</a:t>
            </a: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6942835" y="4351816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942837" y="2931704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942837" y="3205621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6942836" y="3463438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943495" y="3756667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5915521" y="4043930"/>
            <a:ext cx="1090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3897402" y="1300337"/>
            <a:ext cx="0" cy="1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2695450" y="2478958"/>
            <a:ext cx="40696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Управленческий цикл и его компоненты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527" y="4043930"/>
            <a:ext cx="159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и с учетом региональных мероприятий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00152" y="3911981"/>
            <a:ext cx="135975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и с учетом региональных мероприятий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77451" y="3874235"/>
            <a:ext cx="135975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и с учетом региональных мероприятий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81" y="1283642"/>
            <a:ext cx="4822546" cy="3726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559316"/>
            <a:ext cx="3825026" cy="3495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291" y="147485"/>
            <a:ext cx="829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Пересечение муниципальных и региональных механизмов управления качеством образования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2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7" y="2078673"/>
            <a:ext cx="8405721" cy="3002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934" y="147485"/>
            <a:ext cx="4282322" cy="2418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247" y="1235165"/>
            <a:ext cx="43015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Цветом выделены элементы цикла, актуальные для всех управленческих направлений, реализуемых на уровне муниципалитета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247" y="284407"/>
            <a:ext cx="4651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Структура сокращенного управленческого цикла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2" y="445989"/>
            <a:ext cx="5214449" cy="44528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968" y="1097541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7629" y="122824"/>
            <a:ext cx="82442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Мониторинг оценки механизмов управления </a:t>
            </a:r>
            <a:r>
              <a:rPr lang="ru-RU" sz="1500" b="1" dirty="0" smtClean="0">
                <a:solidFill>
                  <a:srgbClr val="002060"/>
                </a:solidFill>
              </a:rPr>
              <a:t>качеством образования</a:t>
            </a:r>
            <a:endParaRPr lang="ru-RU" sz="15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45" y="1192378"/>
            <a:ext cx="5563377" cy="382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660" y="147485"/>
            <a:ext cx="706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Материал для обязательного изучения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469701"/>
            <a:ext cx="5743198" cy="3617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217" y="429454"/>
            <a:ext cx="6194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Видео обучения региональных экспертов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1217" y="786347"/>
            <a:ext cx="808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Материалы сайта ФИОКО (раздел контрольно-надзорная деятельность/ механизмы управления качеством образования (в части региональных критериев) и муниципальные критерии управления качеством 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7335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3566" y="670899"/>
            <a:ext cx="7167093" cy="4242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каждой ссылки используется своя ячейка. При этом в графе «Комментарий к ссылке» указывается наименование документа, который предоставляется для оценивания.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документ, предоставляемый для Оценки, превышает 10 страниц, в графе «Комментарий к ссылке» указываются номера страниц, на которых содержится информация, подлежащая Оценке. В случае если несколько документов размещены по одной ссылке, ссылка дублируется для каждого документа в ячейки для ссылок, а в графе «Комментарий к ссылке» указывается наименование необходимого документа.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одной позиции оценивания возможно размещение до 5 ссылок.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Оценке подлежит содержание материалов, предоставленных в комплексе, одни и те же материалы могут быть представлены по нескольким направлениям, если их содержание соответствует позициям оценивания каждого из направлений.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Оценке подлежат нормативные правовые акты, утвержденные после вступления в силу Федерального закона от 29 декабря 2012 года № 273-ФЗ «Об образовании в Российской Федерации», остальные материалы (проведенные мероприятия, мониторинги, анализ, разработанные адресные рекомендации и т. п.) – за последние 3 года.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Оценке не подлежат ссылки на новостную ленту официальных сайтов.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Оценке не подлежат ссылки на мероприятия без документов, подтверждающих проведение мероприятия.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Оценке подлежат только документы и материалы по указанным направлениям, никакая другая информация в виде текста или таблиц при проведении Оценки не учитывается.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Частные случаи предполагают обоснование.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15" y="147485"/>
            <a:ext cx="8236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70C0"/>
                </a:solidFill>
                <a:latin typeface="+mj-lt"/>
              </a:rPr>
              <a:t>Требования</a:t>
            </a:r>
            <a:r>
              <a:rPr lang="ru-RU" sz="1300" dirty="0">
                <a:solidFill>
                  <a:srgbClr val="0070C0"/>
                </a:solidFill>
                <a:latin typeface="+mj-lt"/>
              </a:rPr>
              <a:t>, прописанные в методических рекомендациях по организации и проведению </a:t>
            </a:r>
            <a:endParaRPr lang="ru-RU" sz="130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300" dirty="0" smtClean="0">
                <a:solidFill>
                  <a:srgbClr val="0070C0"/>
                </a:solidFill>
                <a:latin typeface="+mj-lt"/>
              </a:rPr>
              <a:t>мониторинга МУМ 2021, 2022 гг.</a:t>
            </a:r>
            <a:endParaRPr lang="ru-RU" sz="13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2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021" y="147485"/>
            <a:ext cx="8107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70C0"/>
                </a:solidFill>
              </a:rPr>
              <a:t>Реализация дорожной карты мероприятий </a:t>
            </a:r>
            <a:r>
              <a:rPr lang="ru-RU" sz="1300" dirty="0">
                <a:solidFill>
                  <a:srgbClr val="0070C0"/>
                </a:solidFill>
              </a:rPr>
              <a:t>по организации и проведению </a:t>
            </a:r>
            <a:r>
              <a:rPr lang="ru-RU" sz="1300" dirty="0" smtClean="0">
                <a:solidFill>
                  <a:srgbClr val="0070C0"/>
                </a:solidFill>
              </a:rPr>
              <a:t>мониторинга муниципальных механизмов управления </a:t>
            </a:r>
            <a:r>
              <a:rPr lang="ru-RU" sz="1300" dirty="0">
                <a:solidFill>
                  <a:srgbClr val="0070C0"/>
                </a:solidFill>
              </a:rPr>
              <a:t>качеством </a:t>
            </a:r>
            <a:r>
              <a:rPr lang="ru-RU" sz="1300" dirty="0" smtClean="0">
                <a:solidFill>
                  <a:srgbClr val="0070C0"/>
                </a:solidFill>
              </a:rPr>
              <a:t>образования</a:t>
            </a:r>
            <a:endParaRPr lang="ru-RU" sz="1300" dirty="0">
              <a:solidFill>
                <a:srgbClr val="0070C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56703"/>
              </p:ext>
            </p:extLst>
          </p:nvPr>
        </p:nvGraphicFramePr>
        <p:xfrm>
          <a:off x="808150" y="834803"/>
          <a:ext cx="7868991" cy="3854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3411">
                  <a:extLst>
                    <a:ext uri="{9D8B030D-6E8A-4147-A177-3AD203B41FA5}">
                      <a16:colId xmlns:a16="http://schemas.microsoft.com/office/drawing/2014/main" val="3565222556"/>
                    </a:ext>
                  </a:extLst>
                </a:gridCol>
                <a:gridCol w="1307647">
                  <a:extLst>
                    <a:ext uri="{9D8B030D-6E8A-4147-A177-3AD203B41FA5}">
                      <a16:colId xmlns:a16="http://schemas.microsoft.com/office/drawing/2014/main" val="4289172628"/>
                    </a:ext>
                  </a:extLst>
                </a:gridCol>
                <a:gridCol w="88211">
                  <a:extLst>
                    <a:ext uri="{9D8B030D-6E8A-4147-A177-3AD203B41FA5}">
                      <a16:colId xmlns:a16="http://schemas.microsoft.com/office/drawing/2014/main" val="488382487"/>
                    </a:ext>
                  </a:extLst>
                </a:gridCol>
                <a:gridCol w="88211">
                  <a:extLst>
                    <a:ext uri="{9D8B030D-6E8A-4147-A177-3AD203B41FA5}">
                      <a16:colId xmlns:a16="http://schemas.microsoft.com/office/drawing/2014/main" val="2140465886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898056850"/>
                    </a:ext>
                  </a:extLst>
                </a:gridCol>
                <a:gridCol w="408455">
                  <a:extLst>
                    <a:ext uri="{9D8B030D-6E8A-4147-A177-3AD203B41FA5}">
                      <a16:colId xmlns:a16="http://schemas.microsoft.com/office/drawing/2014/main" val="3845109838"/>
                    </a:ext>
                  </a:extLst>
                </a:gridCol>
              </a:tblGrid>
              <a:tr h="36562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Дорожная карта реализации мероприятий по организации и проведению мониторинга муниципальных 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механизмов управления качеством образования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23806"/>
                  </a:ext>
                </a:extLst>
              </a:tr>
              <a:tr h="17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67453"/>
                  </a:ext>
                </a:extLst>
              </a:tr>
              <a:tr h="548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Мероприятие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Дата реализации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(не позднее указанной даты)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Ответственный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(по согласованию) 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060954"/>
                  </a:ext>
                </a:extLst>
              </a:tr>
              <a:tr h="731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Подготовка материалов на экспертизу, размещение материалов на сайте муниципального органа управления образованием, работа по заполнению формы сбора первичных данных в каждом муниципалитете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 20.07.2022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Муниципальный орган управления образованием (муниципальный координатор)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25269"/>
                  </a:ext>
                </a:extLst>
              </a:tr>
              <a:tr h="1487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Консультации по вопросам заполнения данных формы сбора первичных данных для экспертизы по направлениям мониторинга МУМ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 20.07.202</a:t>
                      </a:r>
                      <a:r>
                        <a:rPr lang="en-US" sz="900" dirty="0">
                          <a:effectLst/>
                        </a:rPr>
                        <a:t>2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Министерство образования и науки Республики Татарстан (по направлениям мониторинга МУМ)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(кураторы по направлениям мониторинга МУМ)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39983"/>
                  </a:ext>
                </a:extLst>
              </a:tr>
              <a:tr h="548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Направление заполненной формы сбора первичных данных в МОиН РТ 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Chulpan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Afanaseva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@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tatar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ru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 20.07.2022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Муниципальный орган управления образованием (муниципальный координатор)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3" marR="478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03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9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82253"/>
              </p:ext>
            </p:extLst>
          </p:nvPr>
        </p:nvGraphicFramePr>
        <p:xfrm>
          <a:off x="662704" y="931048"/>
          <a:ext cx="8075613" cy="3667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45">
                  <a:extLst>
                    <a:ext uri="{9D8B030D-6E8A-4147-A177-3AD203B41FA5}">
                      <a16:colId xmlns:a16="http://schemas.microsoft.com/office/drawing/2014/main" val="3980582153"/>
                    </a:ext>
                  </a:extLst>
                </a:gridCol>
                <a:gridCol w="3353061">
                  <a:extLst>
                    <a:ext uri="{9D8B030D-6E8A-4147-A177-3AD203B41FA5}">
                      <a16:colId xmlns:a16="http://schemas.microsoft.com/office/drawing/2014/main" val="2179670910"/>
                    </a:ext>
                  </a:extLst>
                </a:gridCol>
                <a:gridCol w="1320189">
                  <a:extLst>
                    <a:ext uri="{9D8B030D-6E8A-4147-A177-3AD203B41FA5}">
                      <a16:colId xmlns:a16="http://schemas.microsoft.com/office/drawing/2014/main" val="3973380655"/>
                    </a:ext>
                  </a:extLst>
                </a:gridCol>
                <a:gridCol w="3028218">
                  <a:extLst>
                    <a:ext uri="{9D8B030D-6E8A-4147-A177-3AD203B41FA5}">
                      <a16:colId xmlns:a16="http://schemas.microsoft.com/office/drawing/2014/main" val="3443497491"/>
                    </a:ext>
                  </a:extLst>
                </a:gridCol>
              </a:tblGrid>
              <a:tr h="7312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Предварительная экспертиза форм первичных данных, представленных муниципальными органами управления образованием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 20.07.2022 по 10.08.2022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484108799"/>
                  </a:ext>
                </a:extLst>
              </a:tr>
              <a:tr h="9140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Направление формы сбора первичных данных после экспертизы в Министерство образования и науки Республики Татарстан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10.08.2022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101650424"/>
                  </a:ext>
                </a:extLst>
              </a:tr>
              <a:tr h="6150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Направление формы сбора первичных данных после экспертизы в МОУО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12.08.2022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образования и науки Республики Татарстан (региональный координатор)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3560000648"/>
                  </a:ext>
                </a:extLst>
              </a:tr>
              <a:tr h="10969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Реализация мер, направленная на коррекцию и доработку материалов для экспертизы. Загрузка муниципалитетами форм сбора первичных данных в ФИС ОКО. Формирование формы данных и направление на экспертизу в МОиН РТ (</a:t>
                      </a:r>
                      <a:r>
                        <a:rPr lang="en-US" sz="1100">
                          <a:effectLst/>
                        </a:rPr>
                        <a:t>Chulpan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Afanaseva</a:t>
                      </a:r>
                      <a:r>
                        <a:rPr lang="ru-RU" sz="1100">
                          <a:effectLst/>
                        </a:rPr>
                        <a:t>@</a:t>
                      </a:r>
                      <a:r>
                        <a:rPr lang="en-US" sz="1100">
                          <a:effectLst/>
                        </a:rPr>
                        <a:t>tatar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ru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01.09.2022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Муниципальный координатор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34126779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07961" y="216890"/>
            <a:ext cx="80299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Реализация дорожной карты мероприятий по организации и проведению мониторинга муниципальных механизмов управления качеством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134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5272"/>
              </p:ext>
            </p:extLst>
          </p:nvPr>
        </p:nvGraphicFramePr>
        <p:xfrm>
          <a:off x="662982" y="147485"/>
          <a:ext cx="8075613" cy="320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45">
                  <a:extLst>
                    <a:ext uri="{9D8B030D-6E8A-4147-A177-3AD203B41FA5}">
                      <a16:colId xmlns:a16="http://schemas.microsoft.com/office/drawing/2014/main" val="1054995446"/>
                    </a:ext>
                  </a:extLst>
                </a:gridCol>
                <a:gridCol w="3353061">
                  <a:extLst>
                    <a:ext uri="{9D8B030D-6E8A-4147-A177-3AD203B41FA5}">
                      <a16:colId xmlns:a16="http://schemas.microsoft.com/office/drawing/2014/main" val="1590324516"/>
                    </a:ext>
                  </a:extLst>
                </a:gridCol>
                <a:gridCol w="1320189">
                  <a:extLst>
                    <a:ext uri="{9D8B030D-6E8A-4147-A177-3AD203B41FA5}">
                      <a16:colId xmlns:a16="http://schemas.microsoft.com/office/drawing/2014/main" val="2406667788"/>
                    </a:ext>
                  </a:extLst>
                </a:gridCol>
                <a:gridCol w="3028218">
                  <a:extLst>
                    <a:ext uri="{9D8B030D-6E8A-4147-A177-3AD203B41FA5}">
                      <a16:colId xmlns:a16="http://schemas.microsoft.com/office/drawing/2014/main" val="3173823060"/>
                    </a:ext>
                  </a:extLst>
                </a:gridCol>
              </a:tblGrid>
              <a:tr h="109690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обучающего вебинара для региональных экспертов с целью формирования единых подходов к проведению экспертизы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01.09.2022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Министерство образования и науки Республики Татарстан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346413288"/>
                  </a:ext>
                </a:extLst>
              </a:tr>
              <a:tr h="6150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Получение формы протокола работы экспертов в личных кабинетах в ФИС ОКО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01.09.2022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Региональные эксперты № 1 и эксперты № 2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372093620"/>
                  </a:ext>
                </a:extLst>
              </a:tr>
              <a:tr h="6150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Получение формы протокола работы экспертов и формы для формирования итоговых результатов в личных кабинетах в ФИС ОКО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01.09.2022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Региональные эксперты №3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3413715868"/>
                  </a:ext>
                </a:extLst>
              </a:tr>
              <a:tr h="7312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Распределение муниципалитетов между экспертами № 1 и № 2 и направление заполненных муниципалитетами форм сбора первичных данных эксперту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01.09.2022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 образования и науки Республики Татарстан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121169038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62797"/>
              </p:ext>
            </p:extLst>
          </p:nvPr>
        </p:nvGraphicFramePr>
        <p:xfrm>
          <a:off x="662982" y="3355550"/>
          <a:ext cx="8075613" cy="7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45">
                  <a:extLst>
                    <a:ext uri="{9D8B030D-6E8A-4147-A177-3AD203B41FA5}">
                      <a16:colId xmlns:a16="http://schemas.microsoft.com/office/drawing/2014/main" val="493811649"/>
                    </a:ext>
                  </a:extLst>
                </a:gridCol>
                <a:gridCol w="3353061">
                  <a:extLst>
                    <a:ext uri="{9D8B030D-6E8A-4147-A177-3AD203B41FA5}">
                      <a16:colId xmlns:a16="http://schemas.microsoft.com/office/drawing/2014/main" val="2575153881"/>
                    </a:ext>
                  </a:extLst>
                </a:gridCol>
                <a:gridCol w="1320189">
                  <a:extLst>
                    <a:ext uri="{9D8B030D-6E8A-4147-A177-3AD203B41FA5}">
                      <a16:colId xmlns:a16="http://schemas.microsoft.com/office/drawing/2014/main" val="1110960604"/>
                    </a:ext>
                  </a:extLst>
                </a:gridCol>
                <a:gridCol w="3028218">
                  <a:extLst>
                    <a:ext uri="{9D8B030D-6E8A-4147-A177-3AD203B41FA5}">
                      <a16:colId xmlns:a16="http://schemas.microsoft.com/office/drawing/2014/main" val="2840992348"/>
                    </a:ext>
                  </a:extLst>
                </a:gridCol>
              </a:tblGrid>
              <a:tr h="6360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Проверка заполненных форм сбора первичных данных экспертами №1 и экспертами №2, заполнение протоколов работы экспертов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до 19.09.2022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 образования и науки Республики Татарстан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Региональные эксперты № 1 и № 2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0" marR="59150" marT="0" marB="0" anchor="ctr"/>
                </a:tc>
                <a:extLst>
                  <a:ext uri="{0D108BD9-81ED-4DB2-BD59-A6C34878D82A}">
                    <a16:rowId xmlns:a16="http://schemas.microsoft.com/office/drawing/2014/main" val="412155767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82" y="4359498"/>
            <a:ext cx="6793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Загрузка работ после работы 3 экспертов до 29 сентября  2022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806" y="2118883"/>
            <a:ext cx="664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342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583" y="36368"/>
            <a:ext cx="8075240" cy="60886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Ежегодные мониторинги </a:t>
            </a:r>
            <a:r>
              <a:rPr lang="ru-RU" sz="1200" dirty="0"/>
              <a:t>Рособрнадзора и </a:t>
            </a:r>
            <a:r>
              <a:rPr lang="ru-RU" sz="1300" dirty="0"/>
              <a:t>Министерства просвещения России </a:t>
            </a:r>
            <a:br>
              <a:rPr lang="ru-RU" sz="1300" dirty="0"/>
            </a:br>
            <a:r>
              <a:rPr lang="ru-RU" sz="1300" dirty="0"/>
              <a:t>по качеству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1521"/>
            <a:ext cx="8075240" cy="3693102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746" y="645228"/>
            <a:ext cx="2887150" cy="28835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МОНИТОРИНГ </a:t>
            </a:r>
            <a:r>
              <a:rPr lang="ru-RU" dirty="0"/>
              <a:t>СИСТЕМЫ МЕХАНИЗМОВ УПРАВЛЕНИЯ КАЧЕСТВОМ ОБРАЗОВАНИЯ </a:t>
            </a:r>
            <a:endParaRPr lang="ru-RU" dirty="0" smtClean="0"/>
          </a:p>
          <a:p>
            <a:pPr algn="ctr"/>
            <a:endParaRPr lang="ru-RU" sz="8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</a:t>
            </a: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качеством образовательных РЕЗУЛЬТАТОВ </a:t>
            </a:r>
            <a:endParaRPr lang="ru-RU" sz="1200" dirty="0"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управления качеством образовательной ДЕЯТЕЛЬНОСТИ </a:t>
            </a:r>
            <a:endParaRPr lang="ru-RU" sz="1200" dirty="0">
              <a:latin typeface="Arial" panose="020B0604020202020204" pitchFamily="34" charset="0"/>
            </a:endParaRPr>
          </a:p>
          <a:p>
            <a:pPr algn="ctr"/>
            <a:r>
              <a:rPr lang="ru-RU" sz="1200" dirty="0"/>
              <a:t>Оцениваются 8 систем </a:t>
            </a:r>
            <a:r>
              <a:rPr lang="ru-RU" sz="1200" dirty="0" smtClean="0"/>
              <a:t>в рамках управленческого цикла по </a:t>
            </a:r>
            <a:r>
              <a:rPr lang="ru-RU" sz="1200" dirty="0"/>
              <a:t>критериям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28094" y="661688"/>
            <a:ext cx="2974721" cy="28835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МОТИВИРУЮЩИЙ </a:t>
            </a:r>
            <a:r>
              <a:rPr lang="ru-RU" dirty="0"/>
              <a:t>МОНИТОРИНГ </a:t>
            </a:r>
            <a:endParaRPr lang="ru-RU" dirty="0" smtClean="0"/>
          </a:p>
          <a:p>
            <a:pPr algn="ctr"/>
            <a:endParaRPr lang="ru-RU" sz="800" dirty="0"/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</a:t>
            </a: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достижения результатов</a:t>
            </a:r>
            <a:endParaRPr lang="ru-RU" sz="1200" dirty="0">
              <a:latin typeface="Arial" panose="020B0604020202020204" pitchFamily="34" charset="0"/>
            </a:endParaRP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достижения образовательных и воспитательных </a:t>
            </a: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endParaRPr lang="ru-RU" sz="1200" dirty="0">
              <a:latin typeface="Arial" panose="020B0604020202020204" pitchFamily="34" charset="0"/>
            </a:endParaRP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организации </a:t>
            </a: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ПРОЦЕССОВ</a:t>
            </a:r>
          </a:p>
          <a:p>
            <a:pPr algn="ctr" fontAlgn="t"/>
            <a:endParaRPr lang="ru-RU" sz="1200" dirty="0" smtClean="0">
              <a:latin typeface="Arial" panose="020B0604020202020204" pitchFamily="34" charset="0"/>
            </a:endParaRPr>
          </a:p>
          <a:p>
            <a:pPr algn="ctr" fontAlgn="t"/>
            <a:r>
              <a:rPr lang="ru-RU" sz="1200" dirty="0" smtClean="0">
                <a:latin typeface="Arial" panose="020B0604020202020204" pitchFamily="34" charset="0"/>
              </a:rPr>
              <a:t>55 </a:t>
            </a:r>
            <a:r>
              <a:rPr lang="ru-RU" sz="1200" dirty="0">
                <a:latin typeface="Arial" panose="020B0604020202020204" pitchFamily="34" charset="0"/>
              </a:rPr>
              <a:t>показателей</a:t>
            </a: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1915" y="3052440"/>
            <a:ext cx="3187520" cy="19162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СВОДНЫЙ </a:t>
            </a:r>
            <a:r>
              <a:rPr lang="ru-RU" dirty="0"/>
              <a:t>РЕЙТИНГ </a:t>
            </a:r>
          </a:p>
          <a:p>
            <a:pPr algn="ctr"/>
            <a:r>
              <a:rPr lang="ru-RU" dirty="0" smtClean="0"/>
              <a:t>по </a:t>
            </a:r>
            <a:r>
              <a:rPr lang="ru-RU" dirty="0"/>
              <a:t>качеству школьного </a:t>
            </a:r>
            <a:r>
              <a:rPr lang="ru-RU" dirty="0" smtClean="0"/>
              <a:t>образования</a:t>
            </a:r>
          </a:p>
          <a:p>
            <a:pPr marL="171450" indent="-171450" algn="just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школьников</a:t>
            </a:r>
            <a:endParaRPr lang="ru-RU" sz="1200" dirty="0">
              <a:latin typeface="Arial" panose="020B0604020202020204" pitchFamily="34" charset="0"/>
            </a:endParaRPr>
          </a:p>
          <a:p>
            <a:pPr marL="171450" indent="-171450" algn="just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Практикоориентированность </a:t>
            </a: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  <a:endParaRPr lang="ru-RU" sz="1200" dirty="0">
              <a:latin typeface="Arial" panose="020B0604020202020204" pitchFamily="34" charset="0"/>
            </a:endParaRPr>
          </a:p>
          <a:p>
            <a:pPr marL="171450" indent="-171450" algn="just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системой школьного образования</a:t>
            </a:r>
            <a:endParaRPr lang="ru-RU" sz="1200" dirty="0">
              <a:latin typeface="Arial" panose="020B0604020202020204" pitchFamily="34" charset="0"/>
            </a:endParaRPr>
          </a:p>
          <a:p>
            <a:pPr algn="ctr"/>
            <a:r>
              <a:rPr lang="ru-RU" sz="1200" dirty="0"/>
              <a:t>12 показателей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3651585" y="1998138"/>
            <a:ext cx="1944710" cy="302653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445656">
            <a:off x="3003689" y="3190238"/>
            <a:ext cx="652357" cy="434559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8270892">
            <a:off x="5877084" y="3213599"/>
            <a:ext cx="652357" cy="434559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0" y="625520"/>
            <a:ext cx="4620442" cy="4517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968" y="1097541"/>
            <a:ext cx="8280920" cy="55396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875" y="117689"/>
            <a:ext cx="83349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Мониторинг оценки механизмов управления качеством </a:t>
            </a:r>
            <a:r>
              <a:rPr lang="ru-RU" dirty="0" smtClean="0">
                <a:solidFill>
                  <a:srgbClr val="C00000"/>
                </a:solidFill>
              </a:rPr>
              <a:t>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Рисунок 8" descr="C:\Users\Admin\AppData\Local\Temp\FineReader10\media\image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63" y="625520"/>
            <a:ext cx="4904233" cy="430187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655300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A6D64-D64E-45A7-9CC8-FD395C19F29D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5292658" y="291709"/>
            <a:ext cx="3851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апробации 2020 года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611188" y="693894"/>
            <a:ext cx="424135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муниципалитетов из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Российской Федерации;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экспертов;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200" b="1" dirty="0" smtClean="0">
                <a:solidFill>
                  <a:srgbClr val="44C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altLang="ru-RU" sz="1200" b="1" dirty="0">
                <a:solidFill>
                  <a:srgbClr val="44C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муниципалитетов </a:t>
            </a:r>
            <a:r>
              <a:rPr lang="ru-RU" altLang="ru-RU" sz="1200" b="1" dirty="0" smtClean="0">
                <a:solidFill>
                  <a:srgbClr val="44C6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altLang="ru-RU" sz="1200" b="1" dirty="0">
              <a:solidFill>
                <a:srgbClr val="44C61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57" y="742146"/>
            <a:ext cx="4531464" cy="30518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611188" y="4253346"/>
            <a:ext cx="8225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общая </a:t>
            </a:r>
            <a:r>
              <a:rPr lang="ru-RU" alt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по итогам участия в апробации </a:t>
            </a:r>
            <a:endParaRPr lang="ru-RU" alt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муниципалитетов </a:t>
            </a:r>
            <a:r>
              <a:rPr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смогли представить ссылки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размещении материалов, характеризующих определенные показатели, </a:t>
            </a:r>
            <a:r>
              <a:rPr lang="ru-RU" alt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муниципального органа управления образования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ссылки были не рабочие (некорректно указаны)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84089"/>
              </p:ext>
            </p:extLst>
          </p:nvPr>
        </p:nvGraphicFramePr>
        <p:xfrm>
          <a:off x="611188" y="2078083"/>
          <a:ext cx="3851342" cy="214298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83485">
                  <a:extLst>
                    <a:ext uri="{9D8B030D-6E8A-4147-A177-3AD203B41FA5}">
                      <a16:colId xmlns:a16="http://schemas.microsoft.com/office/drawing/2014/main" val="3644916632"/>
                    </a:ext>
                  </a:extLst>
                </a:gridCol>
                <a:gridCol w="1467857">
                  <a:extLst>
                    <a:ext uri="{9D8B030D-6E8A-4147-A177-3AD203B41FA5}">
                      <a16:colId xmlns:a16="http://schemas.microsoft.com/office/drawing/2014/main" val="3476860799"/>
                    </a:ext>
                  </a:extLst>
                </a:gridCol>
              </a:tblGrid>
              <a:tr h="282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000" u="none" strike="noStrike" dirty="0" smtClean="0">
                          <a:effectLst/>
                        </a:rPr>
                        <a:t>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Итоговый балл тестирования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3278995785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Арский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515617457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Сабинский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1269913069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Альметьевский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2752478267"/>
                  </a:ext>
                </a:extLst>
              </a:tr>
              <a:tr h="331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Авиастроительный и Ново-Савиновский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районы г.Казани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672007547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Атнинский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3924731576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Алькеевский муниципальный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3145652275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Высокогорский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3899080358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Ютазинский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3229984536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Кайбицкий муниципальный район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5" marR="5345" marT="5345" marB="0" anchor="ctr"/>
                </a:tc>
                <a:extLst>
                  <a:ext uri="{0D108BD9-81ED-4DB2-BD59-A6C34878D82A}">
                    <a16:rowId xmlns:a16="http://schemas.microsoft.com/office/drawing/2014/main" val="15914894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0140" y="1538955"/>
            <a:ext cx="4153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</a:rPr>
              <a:t>Участники проекта МУМ, набравшие наибольшее количество баллов из максимальных возможных  555 баллов</a:t>
            </a:r>
          </a:p>
        </p:txBody>
      </p:sp>
    </p:spTree>
    <p:extLst>
      <p:ext uri="{BB962C8B-B14F-4D97-AF65-F5344CB8AC3E}">
        <p14:creationId xmlns:p14="http://schemas.microsoft.com/office/powerpoint/2010/main" val="259331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248" y="96592"/>
            <a:ext cx="804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Результаты мониторинга муниципальных механизмов управления качеством образования по итогам 2021 г. (участие в штатном режиме)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698481"/>
            <a:ext cx="7556688" cy="4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8878" y="10563"/>
            <a:ext cx="5000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Итоги мониторинга МУМ за 2021 год</a:t>
            </a:r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2495"/>
              </p:ext>
            </p:extLst>
          </p:nvPr>
        </p:nvGraphicFramePr>
        <p:xfrm>
          <a:off x="862885" y="2889942"/>
          <a:ext cx="5563746" cy="1535049"/>
        </p:xfrm>
        <a:graphic>
          <a:graphicData uri="http://schemas.openxmlformats.org/drawingml/2006/table">
            <a:tbl>
              <a:tblPr firstRow="1" firstCol="1" bandRow="1"/>
              <a:tblGrid>
                <a:gridCol w="350529">
                  <a:extLst>
                    <a:ext uri="{9D8B030D-6E8A-4147-A177-3AD203B41FA5}">
                      <a16:colId xmlns:a16="http://schemas.microsoft.com/office/drawing/2014/main" val="2385783104"/>
                    </a:ext>
                  </a:extLst>
                </a:gridCol>
                <a:gridCol w="2645288">
                  <a:extLst>
                    <a:ext uri="{9D8B030D-6E8A-4147-A177-3AD203B41FA5}">
                      <a16:colId xmlns:a16="http://schemas.microsoft.com/office/drawing/2014/main" val="617689662"/>
                    </a:ext>
                  </a:extLst>
                </a:gridCol>
                <a:gridCol w="1368877">
                  <a:extLst>
                    <a:ext uri="{9D8B030D-6E8A-4147-A177-3AD203B41FA5}">
                      <a16:colId xmlns:a16="http://schemas.microsoft.com/office/drawing/2014/main" val="3331454272"/>
                    </a:ext>
                  </a:extLst>
                </a:gridCol>
                <a:gridCol w="1199052">
                  <a:extLst>
                    <a:ext uri="{9D8B030D-6E8A-4147-A177-3AD203B41FA5}">
                      <a16:colId xmlns:a16="http://schemas.microsoft.com/office/drawing/2014/main" val="3550010800"/>
                    </a:ext>
                  </a:extLst>
                </a:gridCol>
              </a:tblGrid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Лаишевский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41276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Кайбицкий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7688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Мензелинский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12595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Альметьевский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96164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Алькеевский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47633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Актанышский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89371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Тукаевский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73769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Менделеевский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68553"/>
                  </a:ext>
                </a:extLst>
              </a:tr>
              <a:tr h="161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Верхнеуслонский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6661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21265"/>
              </p:ext>
            </p:extLst>
          </p:nvPr>
        </p:nvGraphicFramePr>
        <p:xfrm>
          <a:off x="862885" y="284407"/>
          <a:ext cx="5550867" cy="2593721"/>
        </p:xfrm>
        <a:graphic>
          <a:graphicData uri="http://schemas.openxmlformats.org/drawingml/2006/table">
            <a:tbl>
              <a:tblPr firstRow="1" firstCol="1" bandRow="1"/>
              <a:tblGrid>
                <a:gridCol w="349718">
                  <a:extLst>
                    <a:ext uri="{9D8B030D-6E8A-4147-A177-3AD203B41FA5}">
                      <a16:colId xmlns:a16="http://schemas.microsoft.com/office/drawing/2014/main" val="850647244"/>
                    </a:ext>
                  </a:extLst>
                </a:gridCol>
                <a:gridCol w="2639163">
                  <a:extLst>
                    <a:ext uri="{9D8B030D-6E8A-4147-A177-3AD203B41FA5}">
                      <a16:colId xmlns:a16="http://schemas.microsoft.com/office/drawing/2014/main" val="1361356462"/>
                    </a:ext>
                  </a:extLst>
                </a:gridCol>
                <a:gridCol w="1365709">
                  <a:extLst>
                    <a:ext uri="{9D8B030D-6E8A-4147-A177-3AD203B41FA5}">
                      <a16:colId xmlns:a16="http://schemas.microsoft.com/office/drawing/2014/main" val="1079940450"/>
                    </a:ext>
                  </a:extLst>
                </a:gridCol>
                <a:gridCol w="1196277">
                  <a:extLst>
                    <a:ext uri="{9D8B030D-6E8A-4147-A177-3AD203B41FA5}">
                      <a16:colId xmlns:a16="http://schemas.microsoft.com/office/drawing/2014/main" val="4118474114"/>
                    </a:ext>
                  </a:extLst>
                </a:gridCol>
              </a:tblGrid>
              <a:tr h="846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районы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управления качеством образования (балл)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Механизмы управления качеством образования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2083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Пестречинский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03948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Ютазинский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25079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Набережные Челны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1630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92215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Азнакаевский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06671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Тюлячинский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21150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Мамадышский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8554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Зеленодольский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86757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Бугульминский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00113"/>
                  </a:ext>
                </a:extLst>
              </a:tr>
              <a:tr h="16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5983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62885" y="4559121"/>
            <a:ext cx="7759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более направлений экспертизы из 8 вошли в зелёную зону, остальные направления – в жёлтую зону</a:t>
            </a:r>
          </a:p>
          <a:p>
            <a:r>
              <a:rPr lang="ru-RU" sz="1200" b="1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направлений экспертизы из 8 вошли в красную зону</a:t>
            </a:r>
            <a:endParaRPr lang="ru-RU" sz="1200" b="1" i="0" dirty="0">
              <a:solidFill>
                <a:srgbClr val="3F3F3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89018" y="4856433"/>
            <a:ext cx="115911" cy="90119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89018" y="4631053"/>
            <a:ext cx="115911" cy="90119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8" y="517777"/>
            <a:ext cx="3354570" cy="20451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52" y="574565"/>
            <a:ext cx="3367825" cy="2017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7" y="2839792"/>
            <a:ext cx="3438573" cy="2086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29" y="2839792"/>
            <a:ext cx="3447010" cy="190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977" y="150104"/>
            <a:ext cx="3058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Зеленая зона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76930" y="231820"/>
            <a:ext cx="20799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Желтая зона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70101" y="2510309"/>
            <a:ext cx="3245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Красная 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6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251222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мониторинга механизмов управления качеством образования</a:t>
            </a:r>
            <a:endParaRPr lang="ru-RU" sz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955" y="652615"/>
            <a:ext cx="8075240" cy="3394472"/>
          </a:xfrm>
        </p:spPr>
        <p:txBody>
          <a:bodyPr>
            <a:normAutofit fontScale="92500" lnSpcReduction="10000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МОиН РТ 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16.11.2021 №15039/21 «О проведении обучения по дополнительной профессиональной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повышения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«Муниципальная система управления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образования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показателей мотивирующего мониторинга субъектов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 с 29 ноября по 10 декабря 2021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25.01.2022 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896/22 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сбора заявок на участие в программе оказания услуг по поддержке формирования адресных программ развития муниципальных систем образования на основе комплексного анализа в 2022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(предложения ФИОКО);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05.03.2022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2859/22 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информационных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ФИОКО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управленческих команд по развитию механизмов управления качеством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образования»;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27.05.2022 №6993/22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оценки МУМ и обсуждении проекта методических рекомендаций 3 июня 2022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19.06.2022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8030/22 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муниципальных механизмов управления качеством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06.07.2022  №8912/22 «Об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мониторинга муниципальных механизмов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(направление формы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данных);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13.07.2022 №9317/22 «Анализ мониторинга муниципальных механизмов управления  качеством образования по итогам 2021 года»;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МОиН РТ от  01.07.2022 №под-1186/22 «Об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проведении мониторинга муниципальных механизмов управления качеством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(утверждение муниципальных координаторов и дорожной карты реализации мероприятий);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ПК «Муниципальные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управления качеством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(ИРО РТ)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31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186" y="111840"/>
            <a:ext cx="838414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Структура итогового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балла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Максимальный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итоговый балл по результатам проведения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мониторинга 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2022 года составляет 442 балла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7472"/>
              </p:ext>
            </p:extLst>
          </p:nvPr>
        </p:nvGraphicFramePr>
        <p:xfrm>
          <a:off x="939375" y="977631"/>
          <a:ext cx="56022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Лист" r:id="rId3" imgW="7838919" imgH="5686254" progId="Excel.Sheet.12">
                  <p:embed/>
                </p:oleObj>
              </mc:Choice>
              <mc:Fallback>
                <p:oleObj name="Лист" r:id="rId3" imgW="7838919" imgH="56862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375" y="977631"/>
                        <a:ext cx="56022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086990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3550</TotalTime>
  <Words>1465</Words>
  <Application>Microsoft Office PowerPoint</Application>
  <PresentationFormat>Экран (16:9)</PresentationFormat>
  <Paragraphs>279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Symbol</vt:lpstr>
      <vt:lpstr>Times New Roman</vt:lpstr>
      <vt:lpstr>Wingdings</vt:lpstr>
      <vt:lpstr>3_Тема Office</vt:lpstr>
      <vt:lpstr>Лист</vt:lpstr>
      <vt:lpstr>Презентация PowerPoint</vt:lpstr>
      <vt:lpstr>Ежегодные мониторинги Рособрнадзора и Министерства просвещения России  по качеству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мониторинга механизмов управления качеством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Начальное общее образование  в Республике Татарстан</dc:title>
  <dc:creator>Гульфия Ахвердиева</dc:creator>
  <cp:lastModifiedBy>Пользователь Windows</cp:lastModifiedBy>
  <cp:revision>413</cp:revision>
  <cp:lastPrinted>2022-07-19T06:31:38Z</cp:lastPrinted>
  <dcterms:created xsi:type="dcterms:W3CDTF">2020-01-27T06:48:01Z</dcterms:created>
  <dcterms:modified xsi:type="dcterms:W3CDTF">2022-07-20T06:57:47Z</dcterms:modified>
</cp:coreProperties>
</file>