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1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4" r:id="rId1"/>
    <p:sldMasterId id="2147483811" r:id="rId2"/>
    <p:sldMasterId id="2147483927" r:id="rId3"/>
    <p:sldMasterId id="2147484047" r:id="rId4"/>
    <p:sldMasterId id="2147484071" r:id="rId5"/>
    <p:sldMasterId id="2147484102" r:id="rId6"/>
    <p:sldMasterId id="2147484139" r:id="rId7"/>
    <p:sldMasterId id="2147484152" r:id="rId8"/>
    <p:sldMasterId id="2147484177" r:id="rId9"/>
    <p:sldMasterId id="2147484190" r:id="rId10"/>
    <p:sldMasterId id="2147484197" r:id="rId11"/>
    <p:sldMasterId id="2147484210" r:id="rId12"/>
    <p:sldMasterId id="2147484223" r:id="rId13"/>
    <p:sldMasterId id="2147484235" r:id="rId14"/>
  </p:sldMasterIdLst>
  <p:notesMasterIdLst>
    <p:notesMasterId r:id="rId41"/>
  </p:notesMasterIdLst>
  <p:sldIdLst>
    <p:sldId id="360" r:id="rId15"/>
    <p:sldId id="527" r:id="rId16"/>
    <p:sldId id="526" r:id="rId17"/>
    <p:sldId id="528" r:id="rId18"/>
    <p:sldId id="535" r:id="rId19"/>
    <p:sldId id="531" r:id="rId20"/>
    <p:sldId id="532" r:id="rId21"/>
    <p:sldId id="519" r:id="rId22"/>
    <p:sldId id="518" r:id="rId23"/>
    <p:sldId id="534" r:id="rId24"/>
    <p:sldId id="520" r:id="rId25"/>
    <p:sldId id="521" r:id="rId26"/>
    <p:sldId id="522" r:id="rId27"/>
    <p:sldId id="523" r:id="rId28"/>
    <p:sldId id="525" r:id="rId29"/>
    <p:sldId id="505" r:id="rId30"/>
    <p:sldId id="443" r:id="rId31"/>
    <p:sldId id="536" r:id="rId32"/>
    <p:sldId id="501" r:id="rId33"/>
    <p:sldId id="514" r:id="rId34"/>
    <p:sldId id="497" r:id="rId35"/>
    <p:sldId id="498" r:id="rId36"/>
    <p:sldId id="495" r:id="rId37"/>
    <p:sldId id="493" r:id="rId38"/>
    <p:sldId id="506" r:id="rId39"/>
    <p:sldId id="390" r:id="rId40"/>
  </p:sldIdLst>
  <p:sldSz cx="18288000" cy="10287000"/>
  <p:notesSz cx="10018713" cy="6888163"/>
  <p:defaultTextStyle>
    <a:defPPr>
      <a:defRPr lang="ru-RU"/>
    </a:defPPr>
    <a:lvl1pPr marL="0" algn="l" defTabSz="900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0071" algn="l" defTabSz="900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0134" algn="l" defTabSz="900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0170" algn="l" defTabSz="900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0204" algn="l" defTabSz="900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0228" algn="l" defTabSz="900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0257" algn="l" defTabSz="900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0299" algn="l" defTabSz="900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00335" algn="l" defTabSz="900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9">
          <p15:clr>
            <a:srgbClr val="A4A3A4"/>
          </p15:clr>
        </p15:guide>
        <p15:guide id="2" pos="315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7029" autoAdjust="0"/>
  </p:normalViewPr>
  <p:slideViewPr>
    <p:cSldViewPr snapToObjects="1">
      <p:cViewPr varScale="1">
        <p:scale>
          <a:sx n="85" d="100"/>
          <a:sy n="85" d="100"/>
        </p:scale>
        <p:origin x="312" y="108"/>
      </p:cViewPr>
      <p:guideLst>
        <p:guide orient="horz" pos="314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9" d="100"/>
          <a:sy n="89" d="100"/>
        </p:scale>
        <p:origin x="-1795" y="-72"/>
      </p:cViewPr>
      <p:guideLst>
        <p:guide orient="horz" pos="2169"/>
        <p:guide pos="3155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662" y="0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/>
          <a:lstStyle>
            <a:lvl1pPr algn="r">
              <a:defRPr sz="700"/>
            </a:lvl1pPr>
          </a:lstStyle>
          <a:p>
            <a:fld id="{E7113773-98A9-48AE-8B11-1B8B1B7D6E54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4096" tIns="27048" rIns="54096" bIns="270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271880"/>
            <a:ext cx="8014970" cy="3099673"/>
          </a:xfrm>
          <a:prstGeom prst="rect">
            <a:avLst/>
          </a:prstGeom>
        </p:spPr>
        <p:txBody>
          <a:bodyPr vert="horz" lIns="54096" tIns="27048" rIns="54096" bIns="2704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692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662" y="6542692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 anchor="b"/>
          <a:lstStyle>
            <a:lvl1pPr algn="r">
              <a:defRPr sz="700"/>
            </a:lvl1pPr>
          </a:lstStyle>
          <a:p>
            <a:fld id="{EEDD28C8-F75B-4EF5-BF55-5B197EB52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01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0071" algn="l" defTabSz="9001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0134" algn="l" defTabSz="9001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0170" algn="l" defTabSz="9001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0204" algn="l" defTabSz="9001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0228" algn="l" defTabSz="9001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0257" algn="l" defTabSz="9001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0299" algn="l" defTabSz="9001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335" algn="l" defTabSz="9001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570D4-9143-4E91-8959-8D963457B76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9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570D4-9143-4E91-8959-8D963457B76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9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5938"/>
            <a:ext cx="4592637" cy="2582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6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6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77" y="3189101"/>
            <a:ext cx="155448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807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55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55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55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9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89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033" indent="0">
              <a:buNone/>
              <a:defRPr sz="3000" b="1"/>
            </a:lvl2pPr>
            <a:lvl3pPr marL="1356110" indent="0">
              <a:buNone/>
              <a:defRPr sz="3000" b="1"/>
            </a:lvl3pPr>
            <a:lvl4pPr marL="2034108" indent="0">
              <a:buNone/>
              <a:defRPr sz="2400" b="1"/>
            </a:lvl4pPr>
            <a:lvl5pPr marL="2712134" indent="0">
              <a:buNone/>
              <a:defRPr sz="2400" b="1"/>
            </a:lvl5pPr>
            <a:lvl6pPr marL="3390164" indent="0">
              <a:buNone/>
              <a:defRPr sz="2400" b="1"/>
            </a:lvl6pPr>
            <a:lvl7pPr marL="4068177" indent="0">
              <a:buNone/>
              <a:defRPr sz="2400" b="1"/>
            </a:lvl7pPr>
            <a:lvl8pPr marL="4746212" indent="0">
              <a:buNone/>
              <a:defRPr sz="2400" b="1"/>
            </a:lvl8pPr>
            <a:lvl9pPr marL="5424234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89" y="3757619"/>
            <a:ext cx="77366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033" indent="0">
              <a:buNone/>
              <a:defRPr sz="3000" b="1"/>
            </a:lvl2pPr>
            <a:lvl3pPr marL="1356110" indent="0">
              <a:buNone/>
              <a:defRPr sz="3000" b="1"/>
            </a:lvl3pPr>
            <a:lvl4pPr marL="2034108" indent="0">
              <a:buNone/>
              <a:defRPr sz="2400" b="1"/>
            </a:lvl4pPr>
            <a:lvl5pPr marL="2712134" indent="0">
              <a:buNone/>
              <a:defRPr sz="2400" b="1"/>
            </a:lvl5pPr>
            <a:lvl6pPr marL="3390164" indent="0">
              <a:buNone/>
              <a:defRPr sz="2400" b="1"/>
            </a:lvl6pPr>
            <a:lvl7pPr marL="4068177" indent="0">
              <a:buNone/>
              <a:defRPr sz="2400" b="1"/>
            </a:lvl7pPr>
            <a:lvl8pPr marL="4746212" indent="0">
              <a:buNone/>
              <a:defRPr sz="2400" b="1"/>
            </a:lvl8pPr>
            <a:lvl9pPr marL="5424234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619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79D-5DA6-4A17-8A9E-2F4C7816D6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70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C-F2C5-4A2F-B995-69315E414D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462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17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95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17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4216" indent="0">
              <a:buNone/>
              <a:defRPr sz="2300"/>
            </a:lvl2pPr>
            <a:lvl3pPr marL="1368462" indent="0">
              <a:buNone/>
              <a:defRPr sz="1800"/>
            </a:lvl3pPr>
            <a:lvl4pPr marL="2052674" indent="0">
              <a:buNone/>
              <a:defRPr sz="1700"/>
            </a:lvl4pPr>
            <a:lvl5pPr marL="2736917" indent="0">
              <a:buNone/>
              <a:defRPr sz="1700"/>
            </a:lvl5pPr>
            <a:lvl6pPr marL="3421134" indent="0">
              <a:buNone/>
              <a:defRPr sz="1700"/>
            </a:lvl6pPr>
            <a:lvl7pPr marL="4105350" indent="0">
              <a:buNone/>
              <a:defRPr sz="1700"/>
            </a:lvl7pPr>
            <a:lvl8pPr marL="4789569" indent="0">
              <a:buNone/>
              <a:defRPr sz="1700"/>
            </a:lvl8pPr>
            <a:lvl9pPr marL="5473796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7686-0A76-4622-A5A9-555E67CC4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769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17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195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4216" indent="0">
              <a:buNone/>
              <a:defRPr sz="4200"/>
            </a:lvl2pPr>
            <a:lvl3pPr marL="1368462" indent="0">
              <a:buNone/>
              <a:defRPr sz="3600"/>
            </a:lvl3pPr>
            <a:lvl4pPr marL="2052674" indent="0">
              <a:buNone/>
              <a:defRPr sz="3000"/>
            </a:lvl4pPr>
            <a:lvl5pPr marL="2736917" indent="0">
              <a:buNone/>
              <a:defRPr sz="3000"/>
            </a:lvl5pPr>
            <a:lvl6pPr marL="3421134" indent="0">
              <a:buNone/>
              <a:defRPr sz="3000"/>
            </a:lvl6pPr>
            <a:lvl7pPr marL="4105350" indent="0">
              <a:buNone/>
              <a:defRPr sz="3000"/>
            </a:lvl7pPr>
            <a:lvl8pPr marL="4789569" indent="0">
              <a:buNone/>
              <a:defRPr sz="3000"/>
            </a:lvl8pPr>
            <a:lvl9pPr marL="5473796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17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4216" indent="0">
              <a:buNone/>
              <a:defRPr sz="2300"/>
            </a:lvl2pPr>
            <a:lvl3pPr marL="1368462" indent="0">
              <a:buNone/>
              <a:defRPr sz="1800"/>
            </a:lvl3pPr>
            <a:lvl4pPr marL="2052674" indent="0">
              <a:buNone/>
              <a:defRPr sz="1700"/>
            </a:lvl4pPr>
            <a:lvl5pPr marL="2736917" indent="0">
              <a:buNone/>
              <a:defRPr sz="1700"/>
            </a:lvl5pPr>
            <a:lvl6pPr marL="3421134" indent="0">
              <a:buNone/>
              <a:defRPr sz="1700"/>
            </a:lvl6pPr>
            <a:lvl7pPr marL="4105350" indent="0">
              <a:buNone/>
              <a:defRPr sz="1700"/>
            </a:lvl7pPr>
            <a:lvl8pPr marL="4789569" indent="0">
              <a:buNone/>
              <a:defRPr sz="1700"/>
            </a:lvl8pPr>
            <a:lvl9pPr marL="5473796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0AD4-D4E2-4910-BC69-D1E1FB4F8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23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79F-0950-456C-AC60-FAD58A2CB8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69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3" y="547729"/>
            <a:ext cx="3943350" cy="87177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21" y="547729"/>
            <a:ext cx="11601450" cy="87177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8246-FC40-4AB2-AD4D-02C2DF2DE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881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858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730-ADF5-4AA4-AD94-C07D5887B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128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C2B3-2E47-4390-9E23-C2D9CF4D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44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29D0-2F25-4E34-B3D2-D5F38E511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64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A2-C7E4-45B0-9310-831BB1F5D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3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3BD8-014F-4503-9D0A-339D6CA82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49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79D-5DA6-4A17-8A9E-2F4C7816D6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786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3BD8-014F-4503-9D0A-339D6CA82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929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C-F2C5-4A2F-B995-69315E414D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625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7686-0A76-4622-A5A9-555E67CC4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32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0AD4-D4E2-4910-BC69-D1E1FB4F8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325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79F-0950-456C-AC60-FAD58A2CB8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359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8246-FC40-4AB2-AD4D-02C2DF2DE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853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033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60C78-F19B-41B8-9840-9167EADFC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D474E8-A746-492B-8DAD-73A4DA7C7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97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3868" indent="0" algn="ctr">
              <a:buNone/>
              <a:defRPr sz="3000"/>
            </a:lvl2pPr>
            <a:lvl3pPr marL="1367778" indent="0" algn="ctr">
              <a:buNone/>
              <a:defRPr sz="2900"/>
            </a:lvl3pPr>
            <a:lvl4pPr marL="2051651" indent="0" algn="ctr">
              <a:buNone/>
              <a:defRPr sz="2400"/>
            </a:lvl4pPr>
            <a:lvl5pPr marL="2735552" indent="0" algn="ctr">
              <a:buNone/>
              <a:defRPr sz="2400"/>
            </a:lvl5pPr>
            <a:lvl6pPr marL="3419423" indent="0" algn="ctr">
              <a:buNone/>
              <a:defRPr sz="2400"/>
            </a:lvl6pPr>
            <a:lvl7pPr marL="4103292" indent="0" algn="ctr">
              <a:buNone/>
              <a:defRPr sz="2400"/>
            </a:lvl7pPr>
            <a:lvl8pPr marL="4787177" indent="0" algn="ctr">
              <a:buNone/>
              <a:defRPr sz="2400"/>
            </a:lvl8pPr>
            <a:lvl9pPr marL="547106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A364F-F5D0-4D46-B4DE-1600A8B1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A1616-118E-479E-B5C8-850685D2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0C305-32CA-4A64-A3A6-AF58D07F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408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BBDC8-EE1C-4402-86F0-879868D7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0CF13-F638-4110-A09D-D9DFE50E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B19460-629C-411F-B7C9-031095DD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C29DA-6D08-45E1-812D-A523C4D8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02EAB-6CFE-411A-AFC4-DDC3A3D8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6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C-F2C5-4A2F-B995-69315E414D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769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E570D-9513-4A23-94E2-47DBD83F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7" y="2564672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42F873-C699-4B30-9041-94B08F280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7" y="6884237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386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6777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0516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355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194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0329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871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71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D11DB-D2FA-4678-BA8D-F9AEA443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878A55-2718-4084-BB2D-EE530C2C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E4BF7E-CBC4-45D7-B094-7D3E9EFB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21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7641A-F33B-46AF-9C67-51FD0242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20576-7C52-4F5A-8C4A-23E7EFE87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79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E43E70-9FBC-49A8-B8F2-3BC6C9715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79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147AC-7F15-41C4-A89C-2CD7CDB5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52831-2840-4A81-96BF-8D2E37B1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C387A-BF64-4BCF-984A-0B6931EC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705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FB144-8026-4E74-90D3-AFEC456A2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AE88F-C69D-4CCD-8C60-B6FF5A4FF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725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868" indent="0">
              <a:buNone/>
              <a:defRPr sz="3000" b="1"/>
            </a:lvl2pPr>
            <a:lvl3pPr marL="1367778" indent="0">
              <a:buNone/>
              <a:defRPr sz="2900" b="1"/>
            </a:lvl3pPr>
            <a:lvl4pPr marL="2051651" indent="0">
              <a:buNone/>
              <a:defRPr sz="2400" b="1"/>
            </a:lvl4pPr>
            <a:lvl5pPr marL="2735552" indent="0">
              <a:buNone/>
              <a:defRPr sz="2400" b="1"/>
            </a:lvl5pPr>
            <a:lvl6pPr marL="3419423" indent="0">
              <a:buNone/>
              <a:defRPr sz="2400" b="1"/>
            </a:lvl6pPr>
            <a:lvl7pPr marL="4103292" indent="0">
              <a:buNone/>
              <a:defRPr sz="2400" b="1"/>
            </a:lvl7pPr>
            <a:lvl8pPr marL="4787177" indent="0">
              <a:buNone/>
              <a:defRPr sz="2400" b="1"/>
            </a:lvl8pPr>
            <a:lvl9pPr marL="547106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145435-4EA6-4A8D-83DA-A67EAB028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725" y="3757616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72421C-A54F-445B-89D4-44CC1BDC1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1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868" indent="0">
              <a:buNone/>
              <a:defRPr sz="3000" b="1"/>
            </a:lvl2pPr>
            <a:lvl3pPr marL="1367778" indent="0">
              <a:buNone/>
              <a:defRPr sz="2900" b="1"/>
            </a:lvl3pPr>
            <a:lvl4pPr marL="2051651" indent="0">
              <a:buNone/>
              <a:defRPr sz="2400" b="1"/>
            </a:lvl4pPr>
            <a:lvl5pPr marL="2735552" indent="0">
              <a:buNone/>
              <a:defRPr sz="2400" b="1"/>
            </a:lvl5pPr>
            <a:lvl6pPr marL="3419423" indent="0">
              <a:buNone/>
              <a:defRPr sz="2400" b="1"/>
            </a:lvl6pPr>
            <a:lvl7pPr marL="4103292" indent="0">
              <a:buNone/>
              <a:defRPr sz="2400" b="1"/>
            </a:lvl7pPr>
            <a:lvl8pPr marL="4787177" indent="0">
              <a:buNone/>
              <a:defRPr sz="2400" b="1"/>
            </a:lvl8pPr>
            <a:lvl9pPr marL="547106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411272-6047-4C28-AEE2-28F6253DB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15" y="3757616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933812-0828-4FD8-9D42-54F9E84C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40E0D3-CE39-4F85-9FEB-380FA6FE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198D51-64B4-4A06-B274-F1B928DB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22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20B11-4C06-4110-B32B-D683C1AB5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29C71-463E-4AF6-A590-31ED58BE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A5F393-4A71-48C6-AB50-AB3EE929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91E022-FA43-4387-A1B0-EC1C5C89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114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6F018B-ECEE-4555-91E5-344D1EE5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09719-5419-4C6C-9B69-EF3B288D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EDC774-74C4-456A-9653-599CE116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086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3B7B2-9611-4017-9B76-461D3C02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2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6ADF9-8F5F-48B8-B90C-A94B6B6A6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203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913D5-FA29-4999-A2E1-FA7BCAECD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723" y="3086123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3868" indent="0">
              <a:buNone/>
              <a:defRPr sz="2300"/>
            </a:lvl2pPr>
            <a:lvl3pPr marL="1367778" indent="0">
              <a:buNone/>
              <a:defRPr sz="1800"/>
            </a:lvl3pPr>
            <a:lvl4pPr marL="2051651" indent="0">
              <a:buNone/>
              <a:defRPr sz="1700"/>
            </a:lvl4pPr>
            <a:lvl5pPr marL="2735552" indent="0">
              <a:buNone/>
              <a:defRPr sz="1700"/>
            </a:lvl5pPr>
            <a:lvl6pPr marL="3419423" indent="0">
              <a:buNone/>
              <a:defRPr sz="1700"/>
            </a:lvl6pPr>
            <a:lvl7pPr marL="4103292" indent="0">
              <a:buNone/>
              <a:defRPr sz="1700"/>
            </a:lvl7pPr>
            <a:lvl8pPr marL="4787177" indent="0">
              <a:buNone/>
              <a:defRPr sz="1700"/>
            </a:lvl8pPr>
            <a:lvl9pPr marL="5471060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870773-414B-4F4D-AFC7-AD000A1A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4C8EB7-1ADF-47A8-9526-AF09EC12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248661-DFA9-40A6-A08C-FC66C6DE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55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20FDE-51C8-4571-A39A-A05AE209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2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9F85A6-B44A-4E9F-A914-FE85D32A6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203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3868" indent="0">
              <a:buNone/>
              <a:defRPr sz="4200"/>
            </a:lvl2pPr>
            <a:lvl3pPr marL="1367778" indent="0">
              <a:buNone/>
              <a:defRPr sz="3600"/>
            </a:lvl3pPr>
            <a:lvl4pPr marL="2051651" indent="0">
              <a:buNone/>
              <a:defRPr sz="3000"/>
            </a:lvl4pPr>
            <a:lvl5pPr marL="2735552" indent="0">
              <a:buNone/>
              <a:defRPr sz="3000"/>
            </a:lvl5pPr>
            <a:lvl6pPr marL="3419423" indent="0">
              <a:buNone/>
              <a:defRPr sz="3000"/>
            </a:lvl6pPr>
            <a:lvl7pPr marL="4103292" indent="0">
              <a:buNone/>
              <a:defRPr sz="3000"/>
            </a:lvl7pPr>
            <a:lvl8pPr marL="4787177" indent="0">
              <a:buNone/>
              <a:defRPr sz="3000"/>
            </a:lvl8pPr>
            <a:lvl9pPr marL="547106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E5AF8C-075A-4CB8-9D9E-1BD474038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723" y="3086123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3868" indent="0">
              <a:buNone/>
              <a:defRPr sz="2300"/>
            </a:lvl2pPr>
            <a:lvl3pPr marL="1367778" indent="0">
              <a:buNone/>
              <a:defRPr sz="1800"/>
            </a:lvl3pPr>
            <a:lvl4pPr marL="2051651" indent="0">
              <a:buNone/>
              <a:defRPr sz="1700"/>
            </a:lvl4pPr>
            <a:lvl5pPr marL="2735552" indent="0">
              <a:buNone/>
              <a:defRPr sz="1700"/>
            </a:lvl5pPr>
            <a:lvl6pPr marL="3419423" indent="0">
              <a:buNone/>
              <a:defRPr sz="1700"/>
            </a:lvl6pPr>
            <a:lvl7pPr marL="4103292" indent="0">
              <a:buNone/>
              <a:defRPr sz="1700"/>
            </a:lvl7pPr>
            <a:lvl8pPr marL="4787177" indent="0">
              <a:buNone/>
              <a:defRPr sz="1700"/>
            </a:lvl8pPr>
            <a:lvl9pPr marL="5471060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A05C5-1CF8-4304-BD28-F5E3A5B5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BB520-FF83-47E2-B8C1-57BC31FD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C1990C-0FD3-42CE-A85A-65D44C59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0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D8D4E-AE45-4957-825E-FE88E93E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65DBDD-0E3D-49D2-B03D-81FE3344B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38D4C-29DE-4324-BDE2-B892A0EC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47C36-7ABA-44A4-B5A7-6FE93830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A2FA0-1BF5-43BE-B441-8834F25D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343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50DD33-FCB3-4E1B-A0E2-D098AA915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3" y="547753"/>
            <a:ext cx="3943350" cy="87177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8ED5E7-BA60-4117-9CD7-31CA0CAEA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23" y="547753"/>
            <a:ext cx="11601450" cy="87177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14CBE-F8B9-4371-A64C-740D105D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03118-D978-4CA6-9FE0-62EB3C7C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9A978-6765-45BE-835C-C67468F4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962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152"/>
            <a:ext cx="13716000" cy="2483646"/>
          </a:xfrm>
        </p:spPr>
        <p:txBody>
          <a:bodyPr/>
          <a:lstStyle>
            <a:lvl1pPr marL="0" indent="0" algn="ctr">
              <a:buNone/>
              <a:defRPr sz="3600"/>
            </a:lvl1pPr>
            <a:lvl2pPr marL="678978" indent="0" algn="ctr">
              <a:buNone/>
              <a:defRPr sz="3000"/>
            </a:lvl2pPr>
            <a:lvl3pPr marL="1358000" indent="0" algn="ctr">
              <a:buNone/>
              <a:defRPr sz="3000"/>
            </a:lvl3pPr>
            <a:lvl4pPr marL="2036964" indent="0" algn="ctr">
              <a:buNone/>
              <a:defRPr sz="2400"/>
            </a:lvl4pPr>
            <a:lvl5pPr marL="2715936" indent="0" algn="ctr">
              <a:buNone/>
              <a:defRPr sz="2400"/>
            </a:lvl5pPr>
            <a:lvl6pPr marL="3394910" indent="0" algn="ctr">
              <a:buNone/>
              <a:defRPr sz="2400"/>
            </a:lvl6pPr>
            <a:lvl7pPr marL="4073874" indent="0" algn="ctr">
              <a:buNone/>
              <a:defRPr sz="2400"/>
            </a:lvl7pPr>
            <a:lvl8pPr marL="4752852" indent="0" algn="ctr">
              <a:buNone/>
              <a:defRPr sz="2400"/>
            </a:lvl8pPr>
            <a:lvl9pPr marL="5431835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730-ADF5-4AA4-AD94-C07D5887B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1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5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381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852" y="3086129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78033" indent="0">
              <a:buNone/>
              <a:defRPr sz="2400"/>
            </a:lvl2pPr>
            <a:lvl3pPr marL="1356110" indent="0">
              <a:buNone/>
              <a:defRPr sz="1800"/>
            </a:lvl3pPr>
            <a:lvl4pPr marL="2034108" indent="0">
              <a:buNone/>
              <a:defRPr sz="1800"/>
            </a:lvl4pPr>
            <a:lvl5pPr marL="2712134" indent="0">
              <a:buNone/>
              <a:defRPr sz="1800"/>
            </a:lvl5pPr>
            <a:lvl6pPr marL="3390164" indent="0">
              <a:buNone/>
              <a:defRPr sz="1800"/>
            </a:lvl6pPr>
            <a:lvl7pPr marL="4068177" indent="0">
              <a:buNone/>
              <a:defRPr sz="1800"/>
            </a:lvl7pPr>
            <a:lvl8pPr marL="4746212" indent="0">
              <a:buNone/>
              <a:defRPr sz="1800"/>
            </a:lvl8pPr>
            <a:lvl9pPr marL="5424234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7686-0A76-4622-A5A9-555E67CC4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044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C2B3-2E47-4390-9E23-C2D9CF4D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571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8" y="2564825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8" y="688423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7897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580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0369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159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39491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0738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52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318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29D0-2F25-4E34-B3D2-D5F38E511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606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81"/>
            <a:ext cx="7772400" cy="65270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81"/>
            <a:ext cx="7772400" cy="65270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A2-C7E4-45B0-9310-831BB1F5D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23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38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978" indent="0">
              <a:buNone/>
              <a:defRPr sz="3000" b="1"/>
            </a:lvl2pPr>
            <a:lvl3pPr marL="1358000" indent="0">
              <a:buNone/>
              <a:defRPr sz="3000" b="1"/>
            </a:lvl3pPr>
            <a:lvl4pPr marL="2036964" indent="0">
              <a:buNone/>
              <a:defRPr sz="2400" b="1"/>
            </a:lvl4pPr>
            <a:lvl5pPr marL="2715936" indent="0">
              <a:buNone/>
              <a:defRPr sz="2400" b="1"/>
            </a:lvl5pPr>
            <a:lvl6pPr marL="3394910" indent="0">
              <a:buNone/>
              <a:defRPr sz="2400" b="1"/>
            </a:lvl6pPr>
            <a:lvl7pPr marL="4073874" indent="0">
              <a:buNone/>
              <a:defRPr sz="2400" b="1"/>
            </a:lvl7pPr>
            <a:lvl8pPr marL="4752852" indent="0">
              <a:buNone/>
              <a:defRPr sz="2400" b="1"/>
            </a:lvl8pPr>
            <a:lvl9pPr marL="5431835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38" y="3757619"/>
            <a:ext cx="77366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978" indent="0">
              <a:buNone/>
              <a:defRPr sz="3000" b="1"/>
            </a:lvl2pPr>
            <a:lvl3pPr marL="1358000" indent="0">
              <a:buNone/>
              <a:defRPr sz="3000" b="1"/>
            </a:lvl3pPr>
            <a:lvl4pPr marL="2036964" indent="0">
              <a:buNone/>
              <a:defRPr sz="2400" b="1"/>
            </a:lvl4pPr>
            <a:lvl5pPr marL="2715936" indent="0">
              <a:buNone/>
              <a:defRPr sz="2400" b="1"/>
            </a:lvl5pPr>
            <a:lvl6pPr marL="3394910" indent="0">
              <a:buNone/>
              <a:defRPr sz="2400" b="1"/>
            </a:lvl6pPr>
            <a:lvl7pPr marL="4073874" indent="0">
              <a:buNone/>
              <a:defRPr sz="2400" b="1"/>
            </a:lvl7pPr>
            <a:lvl8pPr marL="4752852" indent="0">
              <a:buNone/>
              <a:defRPr sz="2400" b="1"/>
            </a:lvl8pPr>
            <a:lvl9pPr marL="5431835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619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79D-5DA6-4A17-8A9E-2F4C7816D6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214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3BD8-014F-4503-9D0A-339D6CA82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542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C-F2C5-4A2F-B995-69315E414D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023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3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354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834" y="3086129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78978" indent="0">
              <a:buNone/>
              <a:defRPr sz="2400"/>
            </a:lvl2pPr>
            <a:lvl3pPr marL="1358000" indent="0">
              <a:buNone/>
              <a:defRPr sz="1800"/>
            </a:lvl3pPr>
            <a:lvl4pPr marL="2036964" indent="0">
              <a:buNone/>
              <a:defRPr sz="1800"/>
            </a:lvl4pPr>
            <a:lvl5pPr marL="2715936" indent="0">
              <a:buNone/>
              <a:defRPr sz="1800"/>
            </a:lvl5pPr>
            <a:lvl6pPr marL="3394910" indent="0">
              <a:buNone/>
              <a:defRPr sz="1800"/>
            </a:lvl6pPr>
            <a:lvl7pPr marL="4073874" indent="0">
              <a:buNone/>
              <a:defRPr sz="1800"/>
            </a:lvl7pPr>
            <a:lvl8pPr marL="4752852" indent="0">
              <a:buNone/>
              <a:defRPr sz="1800"/>
            </a:lvl8pPr>
            <a:lvl9pPr marL="5431835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7686-0A76-4622-A5A9-555E67CC4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75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3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354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78978" indent="0">
              <a:buNone/>
              <a:defRPr sz="4200"/>
            </a:lvl2pPr>
            <a:lvl3pPr marL="1358000" indent="0">
              <a:buNone/>
              <a:defRPr sz="3600"/>
            </a:lvl3pPr>
            <a:lvl4pPr marL="2036964" indent="0">
              <a:buNone/>
              <a:defRPr sz="3000"/>
            </a:lvl4pPr>
            <a:lvl5pPr marL="2715936" indent="0">
              <a:buNone/>
              <a:defRPr sz="3000"/>
            </a:lvl5pPr>
            <a:lvl6pPr marL="3394910" indent="0">
              <a:buNone/>
              <a:defRPr sz="3000"/>
            </a:lvl6pPr>
            <a:lvl7pPr marL="4073874" indent="0">
              <a:buNone/>
              <a:defRPr sz="3000"/>
            </a:lvl7pPr>
            <a:lvl8pPr marL="4752852" indent="0">
              <a:buNone/>
              <a:defRPr sz="3000"/>
            </a:lvl8pPr>
            <a:lvl9pPr marL="5431835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834" y="3086129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78978" indent="0">
              <a:buNone/>
              <a:defRPr sz="2400"/>
            </a:lvl2pPr>
            <a:lvl3pPr marL="1358000" indent="0">
              <a:buNone/>
              <a:defRPr sz="1800"/>
            </a:lvl3pPr>
            <a:lvl4pPr marL="2036964" indent="0">
              <a:buNone/>
              <a:defRPr sz="1800"/>
            </a:lvl4pPr>
            <a:lvl5pPr marL="2715936" indent="0">
              <a:buNone/>
              <a:defRPr sz="1800"/>
            </a:lvl5pPr>
            <a:lvl6pPr marL="3394910" indent="0">
              <a:buNone/>
              <a:defRPr sz="1800"/>
            </a:lvl6pPr>
            <a:lvl7pPr marL="4073874" indent="0">
              <a:buNone/>
              <a:defRPr sz="1800"/>
            </a:lvl7pPr>
            <a:lvl8pPr marL="4752852" indent="0">
              <a:buNone/>
              <a:defRPr sz="1800"/>
            </a:lvl8pPr>
            <a:lvl9pPr marL="5431835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0AD4-D4E2-4910-BC69-D1E1FB4F8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225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79F-0950-456C-AC60-FAD58A2CB8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213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3" y="547784"/>
            <a:ext cx="3943350" cy="8717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68" y="547784"/>
            <a:ext cx="11601450" cy="8717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8246-FC40-4AB2-AD4D-02C2DF2DE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9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5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381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78033" indent="0">
              <a:buNone/>
              <a:defRPr sz="4200"/>
            </a:lvl2pPr>
            <a:lvl3pPr marL="1356110" indent="0">
              <a:buNone/>
              <a:defRPr sz="3600"/>
            </a:lvl3pPr>
            <a:lvl4pPr marL="2034108" indent="0">
              <a:buNone/>
              <a:defRPr sz="3000"/>
            </a:lvl4pPr>
            <a:lvl5pPr marL="2712134" indent="0">
              <a:buNone/>
              <a:defRPr sz="3000"/>
            </a:lvl5pPr>
            <a:lvl6pPr marL="3390164" indent="0">
              <a:buNone/>
              <a:defRPr sz="3000"/>
            </a:lvl6pPr>
            <a:lvl7pPr marL="4068177" indent="0">
              <a:buNone/>
              <a:defRPr sz="3000"/>
            </a:lvl7pPr>
            <a:lvl8pPr marL="4746212" indent="0">
              <a:buNone/>
              <a:defRPr sz="3000"/>
            </a:lvl8pPr>
            <a:lvl9pPr marL="5424234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852" y="3086129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78033" indent="0">
              <a:buNone/>
              <a:defRPr sz="2400"/>
            </a:lvl2pPr>
            <a:lvl3pPr marL="1356110" indent="0">
              <a:buNone/>
              <a:defRPr sz="1800"/>
            </a:lvl3pPr>
            <a:lvl4pPr marL="2034108" indent="0">
              <a:buNone/>
              <a:defRPr sz="1800"/>
            </a:lvl4pPr>
            <a:lvl5pPr marL="2712134" indent="0">
              <a:buNone/>
              <a:defRPr sz="1800"/>
            </a:lvl5pPr>
            <a:lvl6pPr marL="3390164" indent="0">
              <a:buNone/>
              <a:defRPr sz="1800"/>
            </a:lvl6pPr>
            <a:lvl7pPr marL="4068177" indent="0">
              <a:buNone/>
              <a:defRPr sz="1800"/>
            </a:lvl7pPr>
            <a:lvl8pPr marL="4746212" indent="0">
              <a:buNone/>
              <a:defRPr sz="1800"/>
            </a:lvl8pPr>
            <a:lvl9pPr marL="5424234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0AD4-D4E2-4910-BC69-D1E1FB4F8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3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79F-0950-456C-AC60-FAD58A2CB8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95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3" y="547746"/>
            <a:ext cx="3943350" cy="8717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75" y="547746"/>
            <a:ext cx="11601450" cy="8717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8246-FC40-4AB2-AD4D-02C2DF2DE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0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1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77" y="3189101"/>
            <a:ext cx="155448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807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6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55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55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55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2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12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12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4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74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5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854"/>
            <a:ext cx="15773400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89" y="3203717"/>
            <a:ext cx="7736682" cy="55390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660" indent="0">
              <a:buNone/>
              <a:defRPr sz="3000" b="1"/>
            </a:lvl2pPr>
            <a:lvl3pPr marL="1357355" indent="0">
              <a:buNone/>
              <a:defRPr sz="3000" b="1"/>
            </a:lvl3pPr>
            <a:lvl4pPr marL="2035992" indent="0">
              <a:buNone/>
              <a:defRPr sz="2400" b="1"/>
            </a:lvl4pPr>
            <a:lvl5pPr marL="2714637" indent="0">
              <a:buNone/>
              <a:defRPr sz="2400" b="1"/>
            </a:lvl5pPr>
            <a:lvl6pPr marL="3393296" indent="0">
              <a:buNone/>
              <a:defRPr sz="2400" b="1"/>
            </a:lvl6pPr>
            <a:lvl7pPr marL="4071932" indent="0">
              <a:buNone/>
              <a:defRPr sz="2400" b="1"/>
            </a:lvl7pPr>
            <a:lvl8pPr marL="4750592" indent="0">
              <a:buNone/>
              <a:defRPr sz="2400" b="1"/>
            </a:lvl8pPr>
            <a:lvl9pPr marL="5429249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89" y="3757841"/>
            <a:ext cx="7736682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3203717"/>
            <a:ext cx="7774782" cy="55390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8660" indent="0">
              <a:buNone/>
              <a:defRPr sz="3000" b="1"/>
            </a:lvl2pPr>
            <a:lvl3pPr marL="1357355" indent="0">
              <a:buNone/>
              <a:defRPr sz="3000" b="1"/>
            </a:lvl3pPr>
            <a:lvl4pPr marL="2035992" indent="0">
              <a:buNone/>
              <a:defRPr sz="2400" b="1"/>
            </a:lvl4pPr>
            <a:lvl5pPr marL="2714637" indent="0">
              <a:buNone/>
              <a:defRPr sz="2400" b="1"/>
            </a:lvl5pPr>
            <a:lvl6pPr marL="3393296" indent="0">
              <a:buNone/>
              <a:defRPr sz="2400" b="1"/>
            </a:lvl6pPr>
            <a:lvl7pPr marL="4071932" indent="0">
              <a:buNone/>
              <a:defRPr sz="2400" b="1"/>
            </a:lvl7pPr>
            <a:lvl8pPr marL="4750592" indent="0">
              <a:buNone/>
              <a:defRPr sz="2400" b="1"/>
            </a:lvl8pPr>
            <a:lvl9pPr marL="5429249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841"/>
            <a:ext cx="7774782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914400" y="9567131"/>
            <a:ext cx="4206240" cy="276998"/>
          </a:xfrm>
        </p:spPr>
        <p:txBody>
          <a:bodyPr/>
          <a:lstStyle/>
          <a:p>
            <a:pPr defTabSz="823158"/>
            <a:fld id="{2770CB91-4F0C-4C9B-81F3-A9BF542AA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3158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217920" y="9567131"/>
            <a:ext cx="5852160" cy="276998"/>
          </a:xfrm>
        </p:spPr>
        <p:txBody>
          <a:bodyPr/>
          <a:lstStyle/>
          <a:p>
            <a:pPr defTabSz="82315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3167362" y="9567131"/>
            <a:ext cx="4206240" cy="276998"/>
          </a:xfrm>
        </p:spPr>
        <p:txBody>
          <a:bodyPr/>
          <a:lstStyle/>
          <a:p>
            <a:pPr defTabSz="823158"/>
            <a:fld id="{39D03F69-8869-4184-BEEE-CAE1FC9438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315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52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715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3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4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59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70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82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9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72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12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93"/>
            <a:ext cx="15544800" cy="2043113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111"/>
            <a:ext cx="15544800" cy="2250281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1180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35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354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64719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5590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47079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38258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29439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20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0271"/>
            <a:ext cx="8077200" cy="5091113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96400" y="1800271"/>
            <a:ext cx="8077200" cy="5091113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5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14" y="2302698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1804" indent="0">
              <a:buNone/>
              <a:defRPr sz="4100" b="1"/>
            </a:lvl2pPr>
            <a:lvl3pPr marL="1823586" indent="0">
              <a:buNone/>
              <a:defRPr sz="3600" b="1"/>
            </a:lvl3pPr>
            <a:lvl4pPr marL="2735414" indent="0">
              <a:buNone/>
              <a:defRPr sz="3200" b="1"/>
            </a:lvl4pPr>
            <a:lvl5pPr marL="3647193" indent="0">
              <a:buNone/>
              <a:defRPr sz="3200" b="1"/>
            </a:lvl5pPr>
            <a:lvl6pPr marL="4559003" indent="0">
              <a:buNone/>
              <a:defRPr sz="3200" b="1"/>
            </a:lvl6pPr>
            <a:lvl7pPr marL="5470793" indent="0">
              <a:buNone/>
              <a:defRPr sz="3200" b="1"/>
            </a:lvl7pPr>
            <a:lvl8pPr marL="6382587" indent="0">
              <a:buNone/>
              <a:defRPr sz="3200" b="1"/>
            </a:lvl8pPr>
            <a:lvl9pPr marL="7294394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14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70" y="2302698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1804" indent="0">
              <a:buNone/>
              <a:defRPr sz="4100" b="1"/>
            </a:lvl2pPr>
            <a:lvl3pPr marL="1823586" indent="0">
              <a:buNone/>
              <a:defRPr sz="3600" b="1"/>
            </a:lvl3pPr>
            <a:lvl4pPr marL="2735414" indent="0">
              <a:buNone/>
              <a:defRPr sz="3200" b="1"/>
            </a:lvl4pPr>
            <a:lvl5pPr marL="3647193" indent="0">
              <a:buNone/>
              <a:defRPr sz="3200" b="1"/>
            </a:lvl5pPr>
            <a:lvl6pPr marL="4559003" indent="0">
              <a:buNone/>
              <a:defRPr sz="3200" b="1"/>
            </a:lvl6pPr>
            <a:lvl7pPr marL="5470793" indent="0">
              <a:buNone/>
              <a:defRPr sz="3200" b="1"/>
            </a:lvl7pPr>
            <a:lvl8pPr marL="6382587" indent="0">
              <a:buNone/>
              <a:defRPr sz="3200" b="1"/>
            </a:lvl8pPr>
            <a:lvl9pPr marL="7294394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10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12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12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7155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7155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2" y="9567155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58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76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5" y="409615"/>
            <a:ext cx="6016626" cy="1743077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141" y="409652"/>
            <a:ext cx="10223501" cy="8779670"/>
          </a:xfrm>
        </p:spPr>
        <p:txBody>
          <a:bodyPr/>
          <a:lstStyle>
            <a:lvl1pPr>
              <a:defRPr sz="6500"/>
            </a:lvl1pPr>
            <a:lvl2pPr>
              <a:defRPr sz="5600"/>
            </a:lvl2pPr>
            <a:lvl3pPr>
              <a:defRPr sz="48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35" y="2152656"/>
            <a:ext cx="6016626" cy="7036595"/>
          </a:xfrm>
        </p:spPr>
        <p:txBody>
          <a:bodyPr/>
          <a:lstStyle>
            <a:lvl1pPr marL="0" indent="0">
              <a:buNone/>
              <a:defRPr sz="2900"/>
            </a:lvl1pPr>
            <a:lvl2pPr marL="911804" indent="0">
              <a:buNone/>
              <a:defRPr sz="2400"/>
            </a:lvl2pPr>
            <a:lvl3pPr marL="1823586" indent="0">
              <a:buNone/>
              <a:defRPr sz="2000"/>
            </a:lvl3pPr>
            <a:lvl4pPr marL="2735414" indent="0">
              <a:buNone/>
              <a:defRPr sz="1800"/>
            </a:lvl4pPr>
            <a:lvl5pPr marL="3647193" indent="0">
              <a:buNone/>
              <a:defRPr sz="1800"/>
            </a:lvl5pPr>
            <a:lvl6pPr marL="4559003" indent="0">
              <a:buNone/>
              <a:defRPr sz="1800"/>
            </a:lvl6pPr>
            <a:lvl7pPr marL="5470793" indent="0">
              <a:buNone/>
              <a:defRPr sz="1800"/>
            </a:lvl7pPr>
            <a:lvl8pPr marL="6382587" indent="0">
              <a:buNone/>
              <a:defRPr sz="1800"/>
            </a:lvl8pPr>
            <a:lvl9pPr marL="7294394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90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43"/>
            <a:ext cx="10972800" cy="850109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500"/>
            </a:lvl1pPr>
            <a:lvl2pPr marL="911804" indent="0">
              <a:buNone/>
              <a:defRPr sz="5600"/>
            </a:lvl2pPr>
            <a:lvl3pPr marL="1823586" indent="0">
              <a:buNone/>
              <a:defRPr sz="4800"/>
            </a:lvl3pPr>
            <a:lvl4pPr marL="2735414" indent="0">
              <a:buNone/>
              <a:defRPr sz="4100"/>
            </a:lvl4pPr>
            <a:lvl5pPr marL="3647193" indent="0">
              <a:buNone/>
              <a:defRPr sz="4100"/>
            </a:lvl5pPr>
            <a:lvl6pPr marL="4559003" indent="0">
              <a:buNone/>
              <a:defRPr sz="4100"/>
            </a:lvl6pPr>
            <a:lvl7pPr marL="5470793" indent="0">
              <a:buNone/>
              <a:defRPr sz="4100"/>
            </a:lvl7pPr>
            <a:lvl8pPr marL="6382587" indent="0">
              <a:buNone/>
              <a:defRPr sz="4100"/>
            </a:lvl8pPr>
            <a:lvl9pPr marL="7294394" indent="0">
              <a:buNone/>
              <a:defRPr sz="4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83"/>
            <a:ext cx="10972800" cy="1207295"/>
          </a:xfrm>
        </p:spPr>
        <p:txBody>
          <a:bodyPr/>
          <a:lstStyle>
            <a:lvl1pPr marL="0" indent="0">
              <a:buNone/>
              <a:defRPr sz="2900"/>
            </a:lvl1pPr>
            <a:lvl2pPr marL="911804" indent="0">
              <a:buNone/>
              <a:defRPr sz="2400"/>
            </a:lvl2pPr>
            <a:lvl3pPr marL="1823586" indent="0">
              <a:buNone/>
              <a:defRPr sz="2000"/>
            </a:lvl3pPr>
            <a:lvl4pPr marL="2735414" indent="0">
              <a:buNone/>
              <a:defRPr sz="1800"/>
            </a:lvl4pPr>
            <a:lvl5pPr marL="3647193" indent="0">
              <a:buNone/>
              <a:defRPr sz="1800"/>
            </a:lvl5pPr>
            <a:lvl6pPr marL="4559003" indent="0">
              <a:buNone/>
              <a:defRPr sz="1800"/>
            </a:lvl6pPr>
            <a:lvl7pPr marL="5470793" indent="0">
              <a:buNone/>
              <a:defRPr sz="1800"/>
            </a:lvl7pPr>
            <a:lvl8pPr marL="6382587" indent="0">
              <a:buNone/>
              <a:defRPr sz="1800"/>
            </a:lvl8pPr>
            <a:lvl9pPr marL="7294394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96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40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309606"/>
            <a:ext cx="4114800" cy="65817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309606"/>
            <a:ext cx="12039600" cy="65817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38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35" y="3189024"/>
            <a:ext cx="155448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70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83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83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6983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71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83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83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6983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2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40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40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6983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6983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2" y="9566983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9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217920" y="9566983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6983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2" y="9566983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76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6983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6983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2" y="9566983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3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217920" y="9567155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7155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2" y="9567155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21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760"/>
            <a:ext cx="15773400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28" y="3203717"/>
            <a:ext cx="7736681" cy="55390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817" indent="0">
              <a:buNone/>
              <a:defRPr sz="3000" b="1"/>
            </a:lvl2pPr>
            <a:lvl3pPr marL="1367673" indent="0">
              <a:buNone/>
              <a:defRPr sz="2900" b="1"/>
            </a:lvl3pPr>
            <a:lvl4pPr marL="2051495" indent="0">
              <a:buNone/>
              <a:defRPr sz="2400" b="1"/>
            </a:lvl4pPr>
            <a:lvl5pPr marL="2735342" indent="0">
              <a:buNone/>
              <a:defRPr sz="2400" b="1"/>
            </a:lvl5pPr>
            <a:lvl6pPr marL="3419162" indent="0">
              <a:buNone/>
              <a:defRPr sz="2400" b="1"/>
            </a:lvl6pPr>
            <a:lvl7pPr marL="4102977" indent="0">
              <a:buNone/>
              <a:defRPr sz="2400" b="1"/>
            </a:lvl7pPr>
            <a:lvl8pPr marL="4786811" indent="0">
              <a:buNone/>
              <a:defRPr sz="2400" b="1"/>
            </a:lvl8pPr>
            <a:lvl9pPr marL="5470643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28" y="3757685"/>
            <a:ext cx="7736681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3203717"/>
            <a:ext cx="7774782" cy="55390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817" indent="0">
              <a:buNone/>
              <a:defRPr sz="3000" b="1"/>
            </a:lvl2pPr>
            <a:lvl3pPr marL="1367673" indent="0">
              <a:buNone/>
              <a:defRPr sz="2900" b="1"/>
            </a:lvl3pPr>
            <a:lvl4pPr marL="2051495" indent="0">
              <a:buNone/>
              <a:defRPr sz="2400" b="1"/>
            </a:lvl4pPr>
            <a:lvl5pPr marL="2735342" indent="0">
              <a:buNone/>
              <a:defRPr sz="2400" b="1"/>
            </a:lvl5pPr>
            <a:lvl6pPr marL="3419162" indent="0">
              <a:buNone/>
              <a:defRPr sz="2400" b="1"/>
            </a:lvl6pPr>
            <a:lvl7pPr marL="4102977" indent="0">
              <a:buNone/>
              <a:defRPr sz="2400" b="1"/>
            </a:lvl7pPr>
            <a:lvl8pPr marL="4786811" indent="0">
              <a:buNone/>
              <a:defRPr sz="2400" b="1"/>
            </a:lvl8pPr>
            <a:lvl9pPr marL="5470643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685"/>
            <a:ext cx="7774782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914400" y="9566983"/>
            <a:ext cx="4206240" cy="276998"/>
          </a:xfrm>
        </p:spPr>
        <p:txBody>
          <a:bodyPr/>
          <a:lstStyle/>
          <a:p>
            <a:fld id="{2770CB91-4F0C-4C9B-81F3-A9BF542AA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217920" y="9566983"/>
            <a:ext cx="5852160" cy="276998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3167362" y="9566983"/>
            <a:ext cx="4206240" cy="276998"/>
          </a:xfrm>
        </p:spPr>
        <p:txBody>
          <a:bodyPr/>
          <a:lstStyle/>
          <a:p>
            <a:fld id="{39D03F69-8869-4184-BEEE-CAE1FC9438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5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80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3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3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47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5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71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8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9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78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17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93"/>
            <a:ext cx="15544800" cy="2043113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111"/>
            <a:ext cx="15544800" cy="2250281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11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36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3555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64737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5592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4710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38290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29475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91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39"/>
            <a:ext cx="8077200" cy="678894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400339"/>
            <a:ext cx="8077200" cy="6788945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84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14" y="2302698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1849" indent="0">
              <a:buNone/>
              <a:defRPr sz="4100" b="1"/>
            </a:lvl2pPr>
            <a:lvl3pPr marL="1823676" indent="0">
              <a:buNone/>
              <a:defRPr sz="3600" b="1"/>
            </a:lvl3pPr>
            <a:lvl4pPr marL="2735552" indent="0">
              <a:buNone/>
              <a:defRPr sz="3200" b="1"/>
            </a:lvl4pPr>
            <a:lvl5pPr marL="3647373" indent="0">
              <a:buNone/>
              <a:defRPr sz="3200" b="1"/>
            </a:lvl5pPr>
            <a:lvl6pPr marL="4559231" indent="0">
              <a:buNone/>
              <a:defRPr sz="3200" b="1"/>
            </a:lvl6pPr>
            <a:lvl7pPr marL="5471060" indent="0">
              <a:buNone/>
              <a:defRPr sz="3200" b="1"/>
            </a:lvl7pPr>
            <a:lvl8pPr marL="6382908" indent="0">
              <a:buNone/>
              <a:defRPr sz="3200" b="1"/>
            </a:lvl8pPr>
            <a:lvl9pPr marL="7294754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14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70" y="2302698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1849" indent="0">
              <a:buNone/>
              <a:defRPr sz="4100" b="1"/>
            </a:lvl2pPr>
            <a:lvl3pPr marL="1823676" indent="0">
              <a:buNone/>
              <a:defRPr sz="3600" b="1"/>
            </a:lvl3pPr>
            <a:lvl4pPr marL="2735552" indent="0">
              <a:buNone/>
              <a:defRPr sz="3200" b="1"/>
            </a:lvl4pPr>
            <a:lvl5pPr marL="3647373" indent="0">
              <a:buNone/>
              <a:defRPr sz="3200" b="1"/>
            </a:lvl5pPr>
            <a:lvl6pPr marL="4559231" indent="0">
              <a:buNone/>
              <a:defRPr sz="3200" b="1"/>
            </a:lvl6pPr>
            <a:lvl7pPr marL="5471060" indent="0">
              <a:buNone/>
              <a:defRPr sz="3200" b="1"/>
            </a:lvl7pPr>
            <a:lvl8pPr marL="6382908" indent="0">
              <a:buNone/>
              <a:defRPr sz="3200" b="1"/>
            </a:lvl8pPr>
            <a:lvl9pPr marL="7294754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57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59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39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3" y="409615"/>
            <a:ext cx="6016626" cy="1743077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41" y="409619"/>
            <a:ext cx="10223501" cy="8779670"/>
          </a:xfrm>
        </p:spPr>
        <p:txBody>
          <a:bodyPr/>
          <a:lstStyle>
            <a:lvl1pPr>
              <a:defRPr sz="6500"/>
            </a:lvl1pPr>
            <a:lvl2pPr>
              <a:defRPr sz="5600"/>
            </a:lvl2pPr>
            <a:lvl3pPr>
              <a:defRPr sz="48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3" y="2152656"/>
            <a:ext cx="6016626" cy="7036595"/>
          </a:xfrm>
        </p:spPr>
        <p:txBody>
          <a:bodyPr/>
          <a:lstStyle>
            <a:lvl1pPr marL="0" indent="0">
              <a:buNone/>
              <a:defRPr sz="2900"/>
            </a:lvl1pPr>
            <a:lvl2pPr marL="911849" indent="0">
              <a:buNone/>
              <a:defRPr sz="2400"/>
            </a:lvl2pPr>
            <a:lvl3pPr marL="1823676" indent="0">
              <a:buNone/>
              <a:defRPr sz="2000"/>
            </a:lvl3pPr>
            <a:lvl4pPr marL="2735552" indent="0">
              <a:buNone/>
              <a:defRPr sz="1800"/>
            </a:lvl4pPr>
            <a:lvl5pPr marL="3647373" indent="0">
              <a:buNone/>
              <a:defRPr sz="1800"/>
            </a:lvl5pPr>
            <a:lvl6pPr marL="4559231" indent="0">
              <a:buNone/>
              <a:defRPr sz="1800"/>
            </a:lvl6pPr>
            <a:lvl7pPr marL="5471060" indent="0">
              <a:buNone/>
              <a:defRPr sz="1800"/>
            </a:lvl7pPr>
            <a:lvl8pPr marL="6382908" indent="0">
              <a:buNone/>
              <a:defRPr sz="1800"/>
            </a:lvl8pPr>
            <a:lvl9pPr marL="7294754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13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41"/>
            <a:ext cx="10972800" cy="850109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500"/>
            </a:lvl1pPr>
            <a:lvl2pPr marL="911849" indent="0">
              <a:buNone/>
              <a:defRPr sz="5600"/>
            </a:lvl2pPr>
            <a:lvl3pPr marL="1823676" indent="0">
              <a:buNone/>
              <a:defRPr sz="4800"/>
            </a:lvl3pPr>
            <a:lvl4pPr marL="2735552" indent="0">
              <a:buNone/>
              <a:defRPr sz="4100"/>
            </a:lvl4pPr>
            <a:lvl5pPr marL="3647373" indent="0">
              <a:buNone/>
              <a:defRPr sz="4100"/>
            </a:lvl5pPr>
            <a:lvl6pPr marL="4559231" indent="0">
              <a:buNone/>
              <a:defRPr sz="4100"/>
            </a:lvl6pPr>
            <a:lvl7pPr marL="5471060" indent="0">
              <a:buNone/>
              <a:defRPr sz="4100"/>
            </a:lvl7pPr>
            <a:lvl8pPr marL="6382908" indent="0">
              <a:buNone/>
              <a:defRPr sz="4100"/>
            </a:lvl8pPr>
            <a:lvl9pPr marL="7294754" indent="0">
              <a:buNone/>
              <a:defRPr sz="4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48"/>
            <a:ext cx="10972800" cy="1207295"/>
          </a:xfrm>
        </p:spPr>
        <p:txBody>
          <a:bodyPr/>
          <a:lstStyle>
            <a:lvl1pPr marL="0" indent="0">
              <a:buNone/>
              <a:defRPr sz="2900"/>
            </a:lvl1pPr>
            <a:lvl2pPr marL="911849" indent="0">
              <a:buNone/>
              <a:defRPr sz="2400"/>
            </a:lvl2pPr>
            <a:lvl3pPr marL="1823676" indent="0">
              <a:buNone/>
              <a:defRPr sz="2000"/>
            </a:lvl3pPr>
            <a:lvl4pPr marL="2735552" indent="0">
              <a:buNone/>
              <a:defRPr sz="1800"/>
            </a:lvl4pPr>
            <a:lvl5pPr marL="3647373" indent="0">
              <a:buNone/>
              <a:defRPr sz="1800"/>
            </a:lvl5pPr>
            <a:lvl6pPr marL="4559231" indent="0">
              <a:buNone/>
              <a:defRPr sz="1800"/>
            </a:lvl6pPr>
            <a:lvl7pPr marL="5471060" indent="0">
              <a:buNone/>
              <a:defRPr sz="1800"/>
            </a:lvl7pPr>
            <a:lvl8pPr marL="6382908" indent="0">
              <a:buNone/>
              <a:defRPr sz="1800"/>
            </a:lvl8pPr>
            <a:lvl9pPr marL="7294754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6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7155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7155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2" y="9567155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4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3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2000"/>
            <a:ext cx="4114800" cy="8777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2000"/>
            <a:ext cx="12039600" cy="8777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44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7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4216" indent="0" algn="ctr">
              <a:buNone/>
              <a:defRPr sz="3000"/>
            </a:lvl2pPr>
            <a:lvl3pPr marL="1368462" indent="0" algn="ctr">
              <a:buNone/>
              <a:defRPr sz="2900"/>
            </a:lvl3pPr>
            <a:lvl4pPr marL="2052674" indent="0" algn="ctr">
              <a:buNone/>
              <a:defRPr sz="2400"/>
            </a:lvl4pPr>
            <a:lvl5pPr marL="2736917" indent="0" algn="ctr">
              <a:buNone/>
              <a:defRPr sz="2400"/>
            </a:lvl5pPr>
            <a:lvl6pPr marL="3421134" indent="0" algn="ctr">
              <a:buNone/>
              <a:defRPr sz="2400"/>
            </a:lvl6pPr>
            <a:lvl7pPr marL="4105350" indent="0" algn="ctr">
              <a:buNone/>
              <a:defRPr sz="2400"/>
            </a:lvl7pPr>
            <a:lvl8pPr marL="4789569" indent="0" algn="ctr">
              <a:buNone/>
              <a:defRPr sz="2400"/>
            </a:lvl8pPr>
            <a:lvl9pPr marL="5473796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730-ADF5-4AA4-AD94-C07D5887B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7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C2B3-2E47-4390-9E23-C2D9CF4D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845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7" y="2564663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7" y="688423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421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684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0526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36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11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053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895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7379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29D0-2F25-4E34-B3D2-D5F38E511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253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A2-C7E4-45B0-9310-831BB1F5D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10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11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216" indent="0">
              <a:buNone/>
              <a:defRPr sz="3000" b="1"/>
            </a:lvl2pPr>
            <a:lvl3pPr marL="1368462" indent="0">
              <a:buNone/>
              <a:defRPr sz="2900" b="1"/>
            </a:lvl3pPr>
            <a:lvl4pPr marL="2052674" indent="0">
              <a:buNone/>
              <a:defRPr sz="2400" b="1"/>
            </a:lvl4pPr>
            <a:lvl5pPr marL="2736917" indent="0">
              <a:buNone/>
              <a:defRPr sz="2400" b="1"/>
            </a:lvl5pPr>
            <a:lvl6pPr marL="3421134" indent="0">
              <a:buNone/>
              <a:defRPr sz="2400" b="1"/>
            </a:lvl6pPr>
            <a:lvl7pPr marL="4105350" indent="0">
              <a:buNone/>
              <a:defRPr sz="2400" b="1"/>
            </a:lvl7pPr>
            <a:lvl8pPr marL="4789569" indent="0">
              <a:buNone/>
              <a:defRPr sz="2400" b="1"/>
            </a:lvl8pPr>
            <a:lvl9pPr marL="5473796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11" y="3757616"/>
            <a:ext cx="77366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216" indent="0">
              <a:buNone/>
              <a:defRPr sz="3000" b="1"/>
            </a:lvl2pPr>
            <a:lvl3pPr marL="1368462" indent="0">
              <a:buNone/>
              <a:defRPr sz="2900" b="1"/>
            </a:lvl3pPr>
            <a:lvl4pPr marL="2052674" indent="0">
              <a:buNone/>
              <a:defRPr sz="2400" b="1"/>
            </a:lvl4pPr>
            <a:lvl5pPr marL="2736917" indent="0">
              <a:buNone/>
              <a:defRPr sz="2400" b="1"/>
            </a:lvl5pPr>
            <a:lvl6pPr marL="3421134" indent="0">
              <a:buNone/>
              <a:defRPr sz="2400" b="1"/>
            </a:lvl6pPr>
            <a:lvl7pPr marL="4105350" indent="0">
              <a:buNone/>
              <a:defRPr sz="2400" b="1"/>
            </a:lvl7pPr>
            <a:lvl8pPr marL="4789569" indent="0">
              <a:buNone/>
              <a:defRPr sz="2400" b="1"/>
            </a:lvl8pPr>
            <a:lvl9pPr marL="5473796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616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79D-5DA6-4A17-8A9E-2F4C7816D6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93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3BD8-014F-4503-9D0A-339D6CA82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C-F2C5-4A2F-B995-69315E414D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00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17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95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17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4216" indent="0">
              <a:buNone/>
              <a:defRPr sz="2300"/>
            </a:lvl2pPr>
            <a:lvl3pPr marL="1368462" indent="0">
              <a:buNone/>
              <a:defRPr sz="1800"/>
            </a:lvl3pPr>
            <a:lvl4pPr marL="2052674" indent="0">
              <a:buNone/>
              <a:defRPr sz="1700"/>
            </a:lvl4pPr>
            <a:lvl5pPr marL="2736917" indent="0">
              <a:buNone/>
              <a:defRPr sz="1700"/>
            </a:lvl5pPr>
            <a:lvl6pPr marL="3421134" indent="0">
              <a:buNone/>
              <a:defRPr sz="1700"/>
            </a:lvl6pPr>
            <a:lvl7pPr marL="4105350" indent="0">
              <a:buNone/>
              <a:defRPr sz="1700"/>
            </a:lvl7pPr>
            <a:lvl8pPr marL="4789569" indent="0">
              <a:buNone/>
              <a:defRPr sz="1700"/>
            </a:lvl8pPr>
            <a:lvl9pPr marL="5473796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7686-0A76-4622-A5A9-555E67CC4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9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152"/>
            <a:ext cx="13716000" cy="2483646"/>
          </a:xfrm>
        </p:spPr>
        <p:txBody>
          <a:bodyPr/>
          <a:lstStyle>
            <a:lvl1pPr marL="0" indent="0" algn="ctr">
              <a:buNone/>
              <a:defRPr sz="3600"/>
            </a:lvl1pPr>
            <a:lvl2pPr marL="678033" indent="0" algn="ctr">
              <a:buNone/>
              <a:defRPr sz="3000"/>
            </a:lvl2pPr>
            <a:lvl3pPr marL="1356110" indent="0" algn="ctr">
              <a:buNone/>
              <a:defRPr sz="3000"/>
            </a:lvl3pPr>
            <a:lvl4pPr marL="2034108" indent="0" algn="ctr">
              <a:buNone/>
              <a:defRPr sz="2400"/>
            </a:lvl4pPr>
            <a:lvl5pPr marL="2712134" indent="0" algn="ctr">
              <a:buNone/>
              <a:defRPr sz="2400"/>
            </a:lvl5pPr>
            <a:lvl6pPr marL="3390164" indent="0" algn="ctr">
              <a:buNone/>
              <a:defRPr sz="2400"/>
            </a:lvl6pPr>
            <a:lvl7pPr marL="4068177" indent="0" algn="ctr">
              <a:buNone/>
              <a:defRPr sz="2400"/>
            </a:lvl7pPr>
            <a:lvl8pPr marL="4746212" indent="0" algn="ctr">
              <a:buNone/>
              <a:defRPr sz="2400"/>
            </a:lvl8pPr>
            <a:lvl9pPr marL="5424234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730-ADF5-4AA4-AD94-C07D5887B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561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17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195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4216" indent="0">
              <a:buNone/>
              <a:defRPr sz="4200"/>
            </a:lvl2pPr>
            <a:lvl3pPr marL="1368462" indent="0">
              <a:buNone/>
              <a:defRPr sz="3600"/>
            </a:lvl3pPr>
            <a:lvl4pPr marL="2052674" indent="0">
              <a:buNone/>
              <a:defRPr sz="3000"/>
            </a:lvl4pPr>
            <a:lvl5pPr marL="2736917" indent="0">
              <a:buNone/>
              <a:defRPr sz="3000"/>
            </a:lvl5pPr>
            <a:lvl6pPr marL="3421134" indent="0">
              <a:buNone/>
              <a:defRPr sz="3000"/>
            </a:lvl6pPr>
            <a:lvl7pPr marL="4105350" indent="0">
              <a:buNone/>
              <a:defRPr sz="3000"/>
            </a:lvl7pPr>
            <a:lvl8pPr marL="4789569" indent="0">
              <a:buNone/>
              <a:defRPr sz="3000"/>
            </a:lvl8pPr>
            <a:lvl9pPr marL="5473796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17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4216" indent="0">
              <a:buNone/>
              <a:defRPr sz="2300"/>
            </a:lvl2pPr>
            <a:lvl3pPr marL="1368462" indent="0">
              <a:buNone/>
              <a:defRPr sz="1800"/>
            </a:lvl3pPr>
            <a:lvl4pPr marL="2052674" indent="0">
              <a:buNone/>
              <a:defRPr sz="1700"/>
            </a:lvl4pPr>
            <a:lvl5pPr marL="2736917" indent="0">
              <a:buNone/>
              <a:defRPr sz="1700"/>
            </a:lvl5pPr>
            <a:lvl6pPr marL="3421134" indent="0">
              <a:buNone/>
              <a:defRPr sz="1700"/>
            </a:lvl6pPr>
            <a:lvl7pPr marL="4105350" indent="0">
              <a:buNone/>
              <a:defRPr sz="1700"/>
            </a:lvl7pPr>
            <a:lvl8pPr marL="4789569" indent="0">
              <a:buNone/>
              <a:defRPr sz="1700"/>
            </a:lvl8pPr>
            <a:lvl9pPr marL="5473796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0AD4-D4E2-4910-BC69-D1E1FB4F8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89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79F-0950-456C-AC60-FAD58A2CB8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974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3" y="547729"/>
            <a:ext cx="3943350" cy="87177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21" y="547729"/>
            <a:ext cx="11601450" cy="87177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8246-FC40-4AB2-AD4D-02C2DF2DE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206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4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7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3454" indent="0" algn="ctr">
              <a:buNone/>
              <a:defRPr sz="3000"/>
            </a:lvl2pPr>
            <a:lvl3pPr marL="1366959" indent="0" algn="ctr">
              <a:buNone/>
              <a:defRPr sz="2900"/>
            </a:lvl3pPr>
            <a:lvl4pPr marL="2050430" indent="0" algn="ctr">
              <a:buNone/>
              <a:defRPr sz="2400"/>
            </a:lvl4pPr>
            <a:lvl5pPr marL="2733914" indent="0" algn="ctr">
              <a:buNone/>
              <a:defRPr sz="2400"/>
            </a:lvl5pPr>
            <a:lvl6pPr marL="3417372" indent="0" algn="ctr">
              <a:buNone/>
              <a:defRPr sz="2400"/>
            </a:lvl6pPr>
            <a:lvl7pPr marL="4100832" indent="0" algn="ctr">
              <a:buNone/>
              <a:defRPr sz="2400"/>
            </a:lvl7pPr>
            <a:lvl8pPr marL="4784306" indent="0" algn="ctr">
              <a:buNone/>
              <a:defRPr sz="2400"/>
            </a:lvl8pPr>
            <a:lvl9pPr marL="5467787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730-ADF5-4AA4-AD94-C07D5887B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125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C2B3-2E47-4390-9E23-C2D9CF4D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63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8" y="2564705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8" y="688426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34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6695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0504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339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173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008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843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677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29D0-2F25-4E34-B3D2-D5F38E511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712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A2-C7E4-45B0-9310-831BB1F5D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47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38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454" indent="0">
              <a:buNone/>
              <a:defRPr sz="3000" b="1"/>
            </a:lvl2pPr>
            <a:lvl3pPr marL="1366959" indent="0">
              <a:buNone/>
              <a:defRPr sz="2900" b="1"/>
            </a:lvl3pPr>
            <a:lvl4pPr marL="2050430" indent="0">
              <a:buNone/>
              <a:defRPr sz="2400" b="1"/>
            </a:lvl4pPr>
            <a:lvl5pPr marL="2733914" indent="0">
              <a:buNone/>
              <a:defRPr sz="2400" b="1"/>
            </a:lvl5pPr>
            <a:lvl6pPr marL="3417372" indent="0">
              <a:buNone/>
              <a:defRPr sz="2400" b="1"/>
            </a:lvl6pPr>
            <a:lvl7pPr marL="4100832" indent="0">
              <a:buNone/>
              <a:defRPr sz="2400" b="1"/>
            </a:lvl7pPr>
            <a:lvl8pPr marL="4784306" indent="0">
              <a:buNone/>
              <a:defRPr sz="2400" b="1"/>
            </a:lvl8pPr>
            <a:lvl9pPr marL="546778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38" y="3757616"/>
            <a:ext cx="77366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454" indent="0">
              <a:buNone/>
              <a:defRPr sz="3000" b="1"/>
            </a:lvl2pPr>
            <a:lvl3pPr marL="1366959" indent="0">
              <a:buNone/>
              <a:defRPr sz="2900" b="1"/>
            </a:lvl3pPr>
            <a:lvl4pPr marL="2050430" indent="0">
              <a:buNone/>
              <a:defRPr sz="2400" b="1"/>
            </a:lvl4pPr>
            <a:lvl5pPr marL="2733914" indent="0">
              <a:buNone/>
              <a:defRPr sz="2400" b="1"/>
            </a:lvl5pPr>
            <a:lvl6pPr marL="3417372" indent="0">
              <a:buNone/>
              <a:defRPr sz="2400" b="1"/>
            </a:lvl6pPr>
            <a:lvl7pPr marL="4100832" indent="0">
              <a:buNone/>
              <a:defRPr sz="2400" b="1"/>
            </a:lvl7pPr>
            <a:lvl8pPr marL="4784306" indent="0">
              <a:buNone/>
              <a:defRPr sz="2400" b="1"/>
            </a:lvl8pPr>
            <a:lvl9pPr marL="546778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616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79D-5DA6-4A17-8A9E-2F4C7816D6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38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3BD8-014F-4503-9D0A-339D6CA82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3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C2B3-2E47-4390-9E23-C2D9CF4D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707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C-F2C5-4A2F-B995-69315E414D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28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3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234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34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3454" indent="0">
              <a:buNone/>
              <a:defRPr sz="2300"/>
            </a:lvl2pPr>
            <a:lvl3pPr marL="1366959" indent="0">
              <a:buNone/>
              <a:defRPr sz="1800"/>
            </a:lvl3pPr>
            <a:lvl4pPr marL="2050430" indent="0">
              <a:buNone/>
              <a:defRPr sz="1700"/>
            </a:lvl4pPr>
            <a:lvl5pPr marL="2733914" indent="0">
              <a:buNone/>
              <a:defRPr sz="1700"/>
            </a:lvl5pPr>
            <a:lvl6pPr marL="3417372" indent="0">
              <a:buNone/>
              <a:defRPr sz="1700"/>
            </a:lvl6pPr>
            <a:lvl7pPr marL="4100832" indent="0">
              <a:buNone/>
              <a:defRPr sz="1700"/>
            </a:lvl7pPr>
            <a:lvl8pPr marL="4784306" indent="0">
              <a:buNone/>
              <a:defRPr sz="1700"/>
            </a:lvl8pPr>
            <a:lvl9pPr marL="5467787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7686-0A76-4622-A5A9-555E67CC4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9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3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234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3454" indent="0">
              <a:buNone/>
              <a:defRPr sz="4200"/>
            </a:lvl2pPr>
            <a:lvl3pPr marL="1366959" indent="0">
              <a:buNone/>
              <a:defRPr sz="3600"/>
            </a:lvl3pPr>
            <a:lvl4pPr marL="2050430" indent="0">
              <a:buNone/>
              <a:defRPr sz="3000"/>
            </a:lvl4pPr>
            <a:lvl5pPr marL="2733914" indent="0">
              <a:buNone/>
              <a:defRPr sz="3000"/>
            </a:lvl5pPr>
            <a:lvl6pPr marL="3417372" indent="0">
              <a:buNone/>
              <a:defRPr sz="3000"/>
            </a:lvl6pPr>
            <a:lvl7pPr marL="4100832" indent="0">
              <a:buNone/>
              <a:defRPr sz="3000"/>
            </a:lvl7pPr>
            <a:lvl8pPr marL="4784306" indent="0">
              <a:buNone/>
              <a:defRPr sz="3000"/>
            </a:lvl8pPr>
            <a:lvl9pPr marL="5467787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34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3454" indent="0">
              <a:buNone/>
              <a:defRPr sz="2300"/>
            </a:lvl2pPr>
            <a:lvl3pPr marL="1366959" indent="0">
              <a:buNone/>
              <a:defRPr sz="1800"/>
            </a:lvl3pPr>
            <a:lvl4pPr marL="2050430" indent="0">
              <a:buNone/>
              <a:defRPr sz="1700"/>
            </a:lvl4pPr>
            <a:lvl5pPr marL="2733914" indent="0">
              <a:buNone/>
              <a:defRPr sz="1700"/>
            </a:lvl5pPr>
            <a:lvl6pPr marL="3417372" indent="0">
              <a:buNone/>
              <a:defRPr sz="1700"/>
            </a:lvl6pPr>
            <a:lvl7pPr marL="4100832" indent="0">
              <a:buNone/>
              <a:defRPr sz="1700"/>
            </a:lvl7pPr>
            <a:lvl8pPr marL="4784306" indent="0">
              <a:buNone/>
              <a:defRPr sz="1700"/>
            </a:lvl8pPr>
            <a:lvl9pPr marL="5467787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0AD4-D4E2-4910-BC69-D1E1FB4F8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29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79F-0950-456C-AC60-FAD58A2CB8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19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3" y="547729"/>
            <a:ext cx="3943350" cy="87177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27" y="547729"/>
            <a:ext cx="11601450" cy="87177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8246-FC40-4AB2-AD4D-02C2DF2DE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109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A64F-1C02-4F7B-8BF2-96F7379E9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437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152"/>
            <a:ext cx="13716000" cy="2483646"/>
          </a:xfrm>
        </p:spPr>
        <p:txBody>
          <a:bodyPr/>
          <a:lstStyle>
            <a:lvl1pPr marL="0" indent="0" algn="ctr">
              <a:buNone/>
              <a:defRPr sz="3600"/>
            </a:lvl1pPr>
            <a:lvl2pPr marL="679518" indent="0" algn="ctr">
              <a:buNone/>
              <a:defRPr sz="3000"/>
            </a:lvl2pPr>
            <a:lvl3pPr marL="1359080" indent="0" algn="ctr">
              <a:buNone/>
              <a:defRPr sz="3000"/>
            </a:lvl3pPr>
            <a:lvl4pPr marL="2038596" indent="0" algn="ctr">
              <a:buNone/>
              <a:defRPr sz="2400"/>
            </a:lvl4pPr>
            <a:lvl5pPr marL="2718105" indent="0" algn="ctr">
              <a:buNone/>
              <a:defRPr sz="2400"/>
            </a:lvl5pPr>
            <a:lvl6pPr marL="3397622" indent="0" algn="ctr">
              <a:buNone/>
              <a:defRPr sz="2400"/>
            </a:lvl6pPr>
            <a:lvl7pPr marL="4077138" indent="0" algn="ctr">
              <a:buNone/>
              <a:defRPr sz="2400"/>
            </a:lvl7pPr>
            <a:lvl8pPr marL="4756653" indent="0" algn="ctr">
              <a:buNone/>
              <a:defRPr sz="2400"/>
            </a:lvl8pPr>
            <a:lvl9pPr marL="5436179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730-ADF5-4AA4-AD94-C07D5887B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79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C2B3-2E47-4390-9E23-C2D9CF4D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12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8" y="2564783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8" y="688426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7951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5908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03859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1810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3976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0771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5665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361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29D0-2F25-4E34-B3D2-D5F38E511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93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81"/>
            <a:ext cx="7772400" cy="65270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81"/>
            <a:ext cx="7772400" cy="65270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A2-C7E4-45B0-9310-831BB1F5D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8" y="2564852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8" y="688426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78033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5611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0341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121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3901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0681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4621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242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29D0-2F25-4E34-B3D2-D5F38E511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821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59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518" indent="0">
              <a:buNone/>
              <a:defRPr sz="3000" b="1"/>
            </a:lvl2pPr>
            <a:lvl3pPr marL="1359080" indent="0">
              <a:buNone/>
              <a:defRPr sz="3000" b="1"/>
            </a:lvl3pPr>
            <a:lvl4pPr marL="2038596" indent="0">
              <a:buNone/>
              <a:defRPr sz="2400" b="1"/>
            </a:lvl4pPr>
            <a:lvl5pPr marL="2718105" indent="0">
              <a:buNone/>
              <a:defRPr sz="2400" b="1"/>
            </a:lvl5pPr>
            <a:lvl6pPr marL="3397622" indent="0">
              <a:buNone/>
              <a:defRPr sz="2400" b="1"/>
            </a:lvl6pPr>
            <a:lvl7pPr marL="4077138" indent="0">
              <a:buNone/>
              <a:defRPr sz="2400" b="1"/>
            </a:lvl7pPr>
            <a:lvl8pPr marL="4756653" indent="0">
              <a:buNone/>
              <a:defRPr sz="2400" b="1"/>
            </a:lvl8pPr>
            <a:lvl9pPr marL="5436179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59" y="3757619"/>
            <a:ext cx="77366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518" indent="0">
              <a:buNone/>
              <a:defRPr sz="3000" b="1"/>
            </a:lvl2pPr>
            <a:lvl3pPr marL="1359080" indent="0">
              <a:buNone/>
              <a:defRPr sz="3000" b="1"/>
            </a:lvl3pPr>
            <a:lvl4pPr marL="2038596" indent="0">
              <a:buNone/>
              <a:defRPr sz="2400" b="1"/>
            </a:lvl4pPr>
            <a:lvl5pPr marL="2718105" indent="0">
              <a:buNone/>
              <a:defRPr sz="2400" b="1"/>
            </a:lvl5pPr>
            <a:lvl6pPr marL="3397622" indent="0">
              <a:buNone/>
              <a:defRPr sz="2400" b="1"/>
            </a:lvl6pPr>
            <a:lvl7pPr marL="4077138" indent="0">
              <a:buNone/>
              <a:defRPr sz="2400" b="1"/>
            </a:lvl7pPr>
            <a:lvl8pPr marL="4756653" indent="0">
              <a:buNone/>
              <a:defRPr sz="2400" b="1"/>
            </a:lvl8pPr>
            <a:lvl9pPr marL="5436179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619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79D-5DA6-4A17-8A9E-2F4C7816D6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33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3BD8-014F-4503-9D0A-339D6CA82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084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C-F2C5-4A2F-B995-69315E414D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42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2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312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822" y="3086129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79518" indent="0">
              <a:buNone/>
              <a:defRPr sz="2400"/>
            </a:lvl2pPr>
            <a:lvl3pPr marL="1359080" indent="0">
              <a:buNone/>
              <a:defRPr sz="1800"/>
            </a:lvl3pPr>
            <a:lvl4pPr marL="2038596" indent="0">
              <a:buNone/>
              <a:defRPr sz="1800"/>
            </a:lvl4pPr>
            <a:lvl5pPr marL="2718105" indent="0">
              <a:buNone/>
              <a:defRPr sz="1800"/>
            </a:lvl5pPr>
            <a:lvl6pPr marL="3397622" indent="0">
              <a:buNone/>
              <a:defRPr sz="1800"/>
            </a:lvl6pPr>
            <a:lvl7pPr marL="4077138" indent="0">
              <a:buNone/>
              <a:defRPr sz="1800"/>
            </a:lvl7pPr>
            <a:lvl8pPr marL="4756653" indent="0">
              <a:buNone/>
              <a:defRPr sz="1800"/>
            </a:lvl8pPr>
            <a:lvl9pPr marL="5436179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7686-0A76-4622-A5A9-555E67CC4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34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82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312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79518" indent="0">
              <a:buNone/>
              <a:defRPr sz="4200"/>
            </a:lvl2pPr>
            <a:lvl3pPr marL="1359080" indent="0">
              <a:buNone/>
              <a:defRPr sz="3600"/>
            </a:lvl3pPr>
            <a:lvl4pPr marL="2038596" indent="0">
              <a:buNone/>
              <a:defRPr sz="3000"/>
            </a:lvl4pPr>
            <a:lvl5pPr marL="2718105" indent="0">
              <a:buNone/>
              <a:defRPr sz="3000"/>
            </a:lvl5pPr>
            <a:lvl6pPr marL="3397622" indent="0">
              <a:buNone/>
              <a:defRPr sz="3000"/>
            </a:lvl6pPr>
            <a:lvl7pPr marL="4077138" indent="0">
              <a:buNone/>
              <a:defRPr sz="3000"/>
            </a:lvl7pPr>
            <a:lvl8pPr marL="4756653" indent="0">
              <a:buNone/>
              <a:defRPr sz="3000"/>
            </a:lvl8pPr>
            <a:lvl9pPr marL="5436179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822" y="3086129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79518" indent="0">
              <a:buNone/>
              <a:defRPr sz="2400"/>
            </a:lvl2pPr>
            <a:lvl3pPr marL="1359080" indent="0">
              <a:buNone/>
              <a:defRPr sz="1800"/>
            </a:lvl3pPr>
            <a:lvl4pPr marL="2038596" indent="0">
              <a:buNone/>
              <a:defRPr sz="1800"/>
            </a:lvl4pPr>
            <a:lvl5pPr marL="2718105" indent="0">
              <a:buNone/>
              <a:defRPr sz="1800"/>
            </a:lvl5pPr>
            <a:lvl6pPr marL="3397622" indent="0">
              <a:buNone/>
              <a:defRPr sz="1800"/>
            </a:lvl6pPr>
            <a:lvl7pPr marL="4077138" indent="0">
              <a:buNone/>
              <a:defRPr sz="1800"/>
            </a:lvl7pPr>
            <a:lvl8pPr marL="4756653" indent="0">
              <a:buNone/>
              <a:defRPr sz="1800"/>
            </a:lvl8pPr>
            <a:lvl9pPr marL="5436179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0AD4-D4E2-4910-BC69-D1E1FB4F8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912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79F-0950-456C-AC60-FAD58A2CB8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96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3" y="547784"/>
            <a:ext cx="3943350" cy="8717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38" y="547784"/>
            <a:ext cx="11601450" cy="8717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8246-FC40-4AB2-AD4D-02C2DF2DE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98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234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74" y="3189077"/>
            <a:ext cx="155448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807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01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01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01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741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01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01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01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9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81"/>
            <a:ext cx="7772400" cy="65270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81"/>
            <a:ext cx="7772400" cy="65270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A2-C7E4-45B0-9310-831BB1F5D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852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95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95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7101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7101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2" y="9567101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096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217920" y="9567101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7101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2" y="9567101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050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7101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7101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2" y="9567101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1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830"/>
            <a:ext cx="15773400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59" y="3203717"/>
            <a:ext cx="7736682" cy="55390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065" indent="0">
              <a:buNone/>
              <a:defRPr sz="3000" b="1"/>
            </a:lvl2pPr>
            <a:lvl3pPr marL="1358165" indent="0">
              <a:buNone/>
              <a:defRPr sz="3000" b="1"/>
            </a:lvl3pPr>
            <a:lvl4pPr marL="2037216" indent="0">
              <a:buNone/>
              <a:defRPr sz="2400" b="1"/>
            </a:lvl4pPr>
            <a:lvl5pPr marL="2716266" indent="0">
              <a:buNone/>
              <a:defRPr sz="2400" b="1"/>
            </a:lvl5pPr>
            <a:lvl6pPr marL="3395333" indent="0">
              <a:buNone/>
              <a:defRPr sz="2400" b="1"/>
            </a:lvl6pPr>
            <a:lvl7pPr marL="4074375" indent="0">
              <a:buNone/>
              <a:defRPr sz="2400" b="1"/>
            </a:lvl7pPr>
            <a:lvl8pPr marL="4753436" indent="0">
              <a:buNone/>
              <a:defRPr sz="2400" b="1"/>
            </a:lvl8pPr>
            <a:lvl9pPr marL="5432504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59" y="3757802"/>
            <a:ext cx="7736682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3203717"/>
            <a:ext cx="7774782" cy="55390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065" indent="0">
              <a:buNone/>
              <a:defRPr sz="3000" b="1"/>
            </a:lvl2pPr>
            <a:lvl3pPr marL="1358165" indent="0">
              <a:buNone/>
              <a:defRPr sz="3000" b="1"/>
            </a:lvl3pPr>
            <a:lvl4pPr marL="2037216" indent="0">
              <a:buNone/>
              <a:defRPr sz="2400" b="1"/>
            </a:lvl4pPr>
            <a:lvl5pPr marL="2716266" indent="0">
              <a:buNone/>
              <a:defRPr sz="2400" b="1"/>
            </a:lvl5pPr>
            <a:lvl6pPr marL="3395333" indent="0">
              <a:buNone/>
              <a:defRPr sz="2400" b="1"/>
            </a:lvl6pPr>
            <a:lvl7pPr marL="4074375" indent="0">
              <a:buNone/>
              <a:defRPr sz="2400" b="1"/>
            </a:lvl7pPr>
            <a:lvl8pPr marL="4753436" indent="0">
              <a:buNone/>
              <a:defRPr sz="2400" b="1"/>
            </a:lvl8pPr>
            <a:lvl9pPr marL="5432504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802"/>
            <a:ext cx="7774782" cy="13849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914400" y="9567092"/>
            <a:ext cx="4206240" cy="276998"/>
          </a:xfrm>
        </p:spPr>
        <p:txBody>
          <a:bodyPr/>
          <a:lstStyle/>
          <a:p>
            <a:pPr defTabSz="823655"/>
            <a:fld id="{2770CB91-4F0C-4C9B-81F3-A9BF542AA3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3655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217920" y="9567092"/>
            <a:ext cx="5852160" cy="276998"/>
          </a:xfrm>
        </p:spPr>
        <p:txBody>
          <a:bodyPr/>
          <a:lstStyle/>
          <a:p>
            <a:pPr defTabSz="8236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3167362" y="9567092"/>
            <a:ext cx="4206240" cy="276998"/>
          </a:xfrm>
        </p:spPr>
        <p:txBody>
          <a:bodyPr/>
          <a:lstStyle/>
          <a:p>
            <a:pPr defTabSz="823655"/>
            <a:fld id="{39D03F69-8869-4184-BEEE-CAE1FC9438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36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673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7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4216" indent="0" algn="ctr">
              <a:buNone/>
              <a:defRPr sz="3000"/>
            </a:lvl2pPr>
            <a:lvl3pPr marL="1368462" indent="0" algn="ctr">
              <a:buNone/>
              <a:defRPr sz="2900"/>
            </a:lvl3pPr>
            <a:lvl4pPr marL="2052674" indent="0" algn="ctr">
              <a:buNone/>
              <a:defRPr sz="2400"/>
            </a:lvl4pPr>
            <a:lvl5pPr marL="2736917" indent="0" algn="ctr">
              <a:buNone/>
              <a:defRPr sz="2400"/>
            </a:lvl5pPr>
            <a:lvl6pPr marL="3421134" indent="0" algn="ctr">
              <a:buNone/>
              <a:defRPr sz="2400"/>
            </a:lvl6pPr>
            <a:lvl7pPr marL="4105350" indent="0" algn="ctr">
              <a:buNone/>
              <a:defRPr sz="2400"/>
            </a:lvl7pPr>
            <a:lvl8pPr marL="4789569" indent="0" algn="ctr">
              <a:buNone/>
              <a:defRPr sz="2400"/>
            </a:lvl8pPr>
            <a:lvl9pPr marL="5473796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730-ADF5-4AA4-AD94-C07D5887B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744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C2B3-2E47-4390-9E23-C2D9CF4D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398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7" y="2564663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7" y="688423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421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684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0526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369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11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053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895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7379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29D0-2F25-4E34-B3D2-D5F38E511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144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A2-C7E4-45B0-9310-831BB1F5D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663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11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216" indent="0">
              <a:buNone/>
              <a:defRPr sz="3000" b="1"/>
            </a:lvl2pPr>
            <a:lvl3pPr marL="1368462" indent="0">
              <a:buNone/>
              <a:defRPr sz="2900" b="1"/>
            </a:lvl3pPr>
            <a:lvl4pPr marL="2052674" indent="0">
              <a:buNone/>
              <a:defRPr sz="2400" b="1"/>
            </a:lvl4pPr>
            <a:lvl5pPr marL="2736917" indent="0">
              <a:buNone/>
              <a:defRPr sz="2400" b="1"/>
            </a:lvl5pPr>
            <a:lvl6pPr marL="3421134" indent="0">
              <a:buNone/>
              <a:defRPr sz="2400" b="1"/>
            </a:lvl6pPr>
            <a:lvl7pPr marL="4105350" indent="0">
              <a:buNone/>
              <a:defRPr sz="2400" b="1"/>
            </a:lvl7pPr>
            <a:lvl8pPr marL="4789569" indent="0">
              <a:buNone/>
              <a:defRPr sz="2400" b="1"/>
            </a:lvl8pPr>
            <a:lvl9pPr marL="5473796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11" y="3757616"/>
            <a:ext cx="77366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4216" indent="0">
              <a:buNone/>
              <a:defRPr sz="3000" b="1"/>
            </a:lvl2pPr>
            <a:lvl3pPr marL="1368462" indent="0">
              <a:buNone/>
              <a:defRPr sz="2900" b="1"/>
            </a:lvl3pPr>
            <a:lvl4pPr marL="2052674" indent="0">
              <a:buNone/>
              <a:defRPr sz="2400" b="1"/>
            </a:lvl4pPr>
            <a:lvl5pPr marL="2736917" indent="0">
              <a:buNone/>
              <a:defRPr sz="2400" b="1"/>
            </a:lvl5pPr>
            <a:lvl6pPr marL="3421134" indent="0">
              <a:buNone/>
              <a:defRPr sz="2400" b="1"/>
            </a:lvl6pPr>
            <a:lvl7pPr marL="4105350" indent="0">
              <a:buNone/>
              <a:defRPr sz="2400" b="1"/>
            </a:lvl7pPr>
            <a:lvl8pPr marL="4789569" indent="0">
              <a:buNone/>
              <a:defRPr sz="2400" b="1"/>
            </a:lvl8pPr>
            <a:lvl9pPr marL="5473796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616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79D-5DA6-4A17-8A9E-2F4C7816D6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50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3BD8-014F-4503-9D0A-339D6CA82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722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121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52"/>
            <a:ext cx="585216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33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52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33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338"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52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33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233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3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1134">
        <a:defRPr>
          <a:latin typeface="+mn-lt"/>
          <a:ea typeface="+mn-ea"/>
          <a:cs typeface="+mn-cs"/>
        </a:defRPr>
      </a:lvl2pPr>
      <a:lvl3pPr marL="822338">
        <a:defRPr>
          <a:latin typeface="+mn-lt"/>
          <a:ea typeface="+mn-ea"/>
          <a:cs typeface="+mn-cs"/>
        </a:defRPr>
      </a:lvl3pPr>
      <a:lvl4pPr marL="1233522">
        <a:defRPr>
          <a:latin typeface="+mn-lt"/>
          <a:ea typeface="+mn-ea"/>
          <a:cs typeface="+mn-cs"/>
        </a:defRPr>
      </a:lvl4pPr>
      <a:lvl5pPr marL="1644657">
        <a:defRPr>
          <a:latin typeface="+mn-lt"/>
          <a:ea typeface="+mn-ea"/>
          <a:cs typeface="+mn-cs"/>
        </a:defRPr>
      </a:lvl5pPr>
      <a:lvl6pPr marL="2055795">
        <a:defRPr>
          <a:latin typeface="+mn-lt"/>
          <a:ea typeface="+mn-ea"/>
          <a:cs typeface="+mn-cs"/>
        </a:defRPr>
      </a:lvl6pPr>
      <a:lvl7pPr marL="2466962">
        <a:defRPr>
          <a:latin typeface="+mn-lt"/>
          <a:ea typeface="+mn-ea"/>
          <a:cs typeface="+mn-cs"/>
        </a:defRPr>
      </a:lvl7pPr>
      <a:lvl8pPr marL="2878112">
        <a:defRPr>
          <a:latin typeface="+mn-lt"/>
          <a:ea typeface="+mn-ea"/>
          <a:cs typeface="+mn-cs"/>
        </a:defRPr>
      </a:lvl8pPr>
      <a:lvl9pPr marL="328926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1134">
        <a:defRPr>
          <a:latin typeface="+mn-lt"/>
          <a:ea typeface="+mn-ea"/>
          <a:cs typeface="+mn-cs"/>
        </a:defRPr>
      </a:lvl2pPr>
      <a:lvl3pPr marL="822338">
        <a:defRPr>
          <a:latin typeface="+mn-lt"/>
          <a:ea typeface="+mn-ea"/>
          <a:cs typeface="+mn-cs"/>
        </a:defRPr>
      </a:lvl3pPr>
      <a:lvl4pPr marL="1233522">
        <a:defRPr>
          <a:latin typeface="+mn-lt"/>
          <a:ea typeface="+mn-ea"/>
          <a:cs typeface="+mn-cs"/>
        </a:defRPr>
      </a:lvl4pPr>
      <a:lvl5pPr marL="1644657">
        <a:defRPr>
          <a:latin typeface="+mn-lt"/>
          <a:ea typeface="+mn-ea"/>
          <a:cs typeface="+mn-cs"/>
        </a:defRPr>
      </a:lvl5pPr>
      <a:lvl6pPr marL="2055795">
        <a:defRPr>
          <a:latin typeface="+mn-lt"/>
          <a:ea typeface="+mn-ea"/>
          <a:cs typeface="+mn-cs"/>
        </a:defRPr>
      </a:lvl6pPr>
      <a:lvl7pPr marL="2466962">
        <a:defRPr>
          <a:latin typeface="+mn-lt"/>
          <a:ea typeface="+mn-ea"/>
          <a:cs typeface="+mn-cs"/>
        </a:defRPr>
      </a:lvl7pPr>
      <a:lvl8pPr marL="2878112">
        <a:defRPr>
          <a:latin typeface="+mn-lt"/>
          <a:ea typeface="+mn-ea"/>
          <a:cs typeface="+mn-cs"/>
        </a:defRPr>
      </a:lvl8pPr>
      <a:lvl9pPr marL="3289265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668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95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098"/>
            <a:ext cx="585216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365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098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365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3655"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098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3655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365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1782">
        <a:defRPr>
          <a:latin typeface="+mn-lt"/>
          <a:ea typeface="+mn-ea"/>
          <a:cs typeface="+mn-cs"/>
        </a:defRPr>
      </a:lvl2pPr>
      <a:lvl3pPr marL="823655">
        <a:defRPr>
          <a:latin typeface="+mn-lt"/>
          <a:ea typeface="+mn-ea"/>
          <a:cs typeface="+mn-cs"/>
        </a:defRPr>
      </a:lvl3pPr>
      <a:lvl4pPr marL="1235490">
        <a:defRPr>
          <a:latin typeface="+mn-lt"/>
          <a:ea typeface="+mn-ea"/>
          <a:cs typeface="+mn-cs"/>
        </a:defRPr>
      </a:lvl4pPr>
      <a:lvl5pPr marL="1647297">
        <a:defRPr>
          <a:latin typeface="+mn-lt"/>
          <a:ea typeface="+mn-ea"/>
          <a:cs typeface="+mn-cs"/>
        </a:defRPr>
      </a:lvl5pPr>
      <a:lvl6pPr marL="2059083">
        <a:defRPr>
          <a:latin typeface="+mn-lt"/>
          <a:ea typeface="+mn-ea"/>
          <a:cs typeface="+mn-cs"/>
        </a:defRPr>
      </a:lvl6pPr>
      <a:lvl7pPr marL="2470898">
        <a:defRPr>
          <a:latin typeface="+mn-lt"/>
          <a:ea typeface="+mn-ea"/>
          <a:cs typeface="+mn-cs"/>
        </a:defRPr>
      </a:lvl7pPr>
      <a:lvl8pPr marL="2882720">
        <a:defRPr>
          <a:latin typeface="+mn-lt"/>
          <a:ea typeface="+mn-ea"/>
          <a:cs typeface="+mn-cs"/>
        </a:defRPr>
      </a:lvl8pPr>
      <a:lvl9pPr marL="32945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1782">
        <a:defRPr>
          <a:latin typeface="+mn-lt"/>
          <a:ea typeface="+mn-ea"/>
          <a:cs typeface="+mn-cs"/>
        </a:defRPr>
      </a:lvl2pPr>
      <a:lvl3pPr marL="823655">
        <a:defRPr>
          <a:latin typeface="+mn-lt"/>
          <a:ea typeface="+mn-ea"/>
          <a:cs typeface="+mn-cs"/>
        </a:defRPr>
      </a:lvl3pPr>
      <a:lvl4pPr marL="1235490">
        <a:defRPr>
          <a:latin typeface="+mn-lt"/>
          <a:ea typeface="+mn-ea"/>
          <a:cs typeface="+mn-cs"/>
        </a:defRPr>
      </a:lvl4pPr>
      <a:lvl5pPr marL="1647297">
        <a:defRPr>
          <a:latin typeface="+mn-lt"/>
          <a:ea typeface="+mn-ea"/>
          <a:cs typeface="+mn-cs"/>
        </a:defRPr>
      </a:lvl5pPr>
      <a:lvl6pPr marL="2059083">
        <a:defRPr>
          <a:latin typeface="+mn-lt"/>
          <a:ea typeface="+mn-ea"/>
          <a:cs typeface="+mn-cs"/>
        </a:defRPr>
      </a:lvl6pPr>
      <a:lvl7pPr marL="2470898">
        <a:defRPr>
          <a:latin typeface="+mn-lt"/>
          <a:ea typeface="+mn-ea"/>
          <a:cs typeface="+mn-cs"/>
        </a:defRPr>
      </a:lvl7pPr>
      <a:lvl8pPr marL="2882720">
        <a:defRPr>
          <a:latin typeface="+mn-lt"/>
          <a:ea typeface="+mn-ea"/>
          <a:cs typeface="+mn-cs"/>
        </a:defRPr>
      </a:lvl8pPr>
      <a:lvl9pPr marL="3294531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6"/>
          </a:xfrm>
          <a:prstGeom prst="rect">
            <a:avLst/>
          </a:prstGeom>
        </p:spPr>
        <p:txBody>
          <a:bodyPr vert="horz" lIns="136850" tIns="68441" rIns="136850" bIns="6844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58"/>
            <a:ext cx="15773400" cy="6527009"/>
          </a:xfrm>
          <a:prstGeom prst="rect">
            <a:avLst/>
          </a:prstGeom>
        </p:spPr>
        <p:txBody>
          <a:bodyPr vert="horz" lIns="136850" tIns="68441" rIns="136850" bIns="6844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60"/>
            <a:ext cx="4114800" cy="547688"/>
          </a:xfrm>
          <a:prstGeom prst="rect">
            <a:avLst/>
          </a:prstGeom>
        </p:spPr>
        <p:txBody>
          <a:bodyPr vert="horz" lIns="136850" tIns="68441" rIns="136850" bIns="6844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8462"/>
            <a:fld id="{E02FA74F-CDCD-48C6-9815-C62AD65B5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8462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60"/>
            <a:ext cx="6172200" cy="547688"/>
          </a:xfrm>
          <a:prstGeom prst="rect">
            <a:avLst/>
          </a:prstGeom>
        </p:spPr>
        <p:txBody>
          <a:bodyPr vert="horz" lIns="136850" tIns="68441" rIns="136850" bIns="68441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846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60"/>
            <a:ext cx="4114800" cy="547688"/>
          </a:xfrm>
          <a:prstGeom prst="rect">
            <a:avLst/>
          </a:prstGeom>
        </p:spPr>
        <p:txBody>
          <a:bodyPr vert="horz" lIns="136850" tIns="68441" rIns="136850" bIns="6844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8462"/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846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6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hf hdr="0" ftr="0" dt="0"/>
  <p:txStyles>
    <p:titleStyle>
      <a:lvl1pPr algn="l" defTabSz="1368462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25" indent="-342125" algn="l" defTabSz="13684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6353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567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780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79011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63242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47469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31697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914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6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462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674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917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421134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05350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789569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796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E02FA74F-CDCD-48C6-9815-C62AD65B5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3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89A99-D6EC-45CE-AF84-658D5EE1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5"/>
          </a:xfrm>
          <a:prstGeom prst="rect">
            <a:avLst/>
          </a:prstGeom>
        </p:spPr>
        <p:txBody>
          <a:bodyPr vert="horz" lIns="182376" tIns="91188" rIns="182376" bIns="9118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C39CFC-93F0-4891-91D4-FDFBBF54D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79"/>
            <a:ext cx="15773400" cy="6527009"/>
          </a:xfrm>
          <a:prstGeom prst="rect">
            <a:avLst/>
          </a:prstGeom>
        </p:spPr>
        <p:txBody>
          <a:bodyPr vert="horz" lIns="182376" tIns="91188" rIns="182376" bIns="911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BB852-73A2-4E45-A127-31C83E1B1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68"/>
            <a:ext cx="4114800" cy="547688"/>
          </a:xfrm>
          <a:prstGeom prst="rect">
            <a:avLst/>
          </a:prstGeom>
        </p:spPr>
        <p:txBody>
          <a:bodyPr vert="horz" lIns="182376" tIns="91188" rIns="182376" bIns="91188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3676"/>
            <a:fld id="{87A55412-9047-4944-9DDB-31DDCA52BD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3676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44A9B-C841-4D7D-A686-45233E8B9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68"/>
            <a:ext cx="6172200" cy="547688"/>
          </a:xfrm>
          <a:prstGeom prst="rect">
            <a:avLst/>
          </a:prstGeom>
        </p:spPr>
        <p:txBody>
          <a:bodyPr vert="horz" lIns="182376" tIns="91188" rIns="182376" bIns="91188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367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04A4A-A060-40C6-8FFA-F51AAB09A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68"/>
            <a:ext cx="4114800" cy="547688"/>
          </a:xfrm>
          <a:prstGeom prst="rect">
            <a:avLst/>
          </a:prstGeom>
        </p:spPr>
        <p:txBody>
          <a:bodyPr vert="horz" lIns="182376" tIns="91188" rIns="182376" bIns="91188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3676"/>
            <a:fld id="{FB02C49A-6302-4C51-9CB8-AA8C2F5599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367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1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l" defTabSz="136777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57" indent="-341957" algn="l" defTabSz="136777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5843" indent="-341957" algn="l" defTabSz="13677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09712" indent="-341957" algn="l" defTabSz="13677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3580" indent="-341957" algn="l" defTabSz="13677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77472" indent="-341957" algn="l" defTabSz="13677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61363" indent="-341957" algn="l" defTabSz="13677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45249" indent="-341957" algn="l" defTabSz="13677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9132" indent="-341957" algn="l" defTabSz="13677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3004" indent="-341957" algn="l" defTabSz="136777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6777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68" algn="l" defTabSz="136777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7778" algn="l" defTabSz="136777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651" algn="l" defTabSz="136777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35552" algn="l" defTabSz="136777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419423" algn="l" defTabSz="136777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03292" algn="l" defTabSz="136777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787177" algn="l" defTabSz="136777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71060" algn="l" defTabSz="136777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6"/>
          </a:xfrm>
          <a:prstGeom prst="rect">
            <a:avLst/>
          </a:prstGeom>
        </p:spPr>
        <p:txBody>
          <a:bodyPr vert="horz" lIns="135810" tIns="67979" rIns="135810" bIns="6797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81"/>
            <a:ext cx="15773400" cy="6527010"/>
          </a:xfrm>
          <a:prstGeom prst="rect">
            <a:avLst/>
          </a:prstGeom>
        </p:spPr>
        <p:txBody>
          <a:bodyPr vert="horz" lIns="135810" tIns="67979" rIns="135810" bIns="6797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676"/>
            <a:ext cx="4114800" cy="547688"/>
          </a:xfrm>
          <a:prstGeom prst="rect">
            <a:avLst/>
          </a:prstGeom>
        </p:spPr>
        <p:txBody>
          <a:bodyPr vert="horz" lIns="135810" tIns="67979" rIns="135810" bIns="67979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8000"/>
            <a:fld id="{E02FA74F-CDCD-48C6-9815-C62AD65B5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58000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676"/>
            <a:ext cx="6172200" cy="547688"/>
          </a:xfrm>
          <a:prstGeom prst="rect">
            <a:avLst/>
          </a:prstGeom>
        </p:spPr>
        <p:txBody>
          <a:bodyPr vert="horz" lIns="135810" tIns="67979" rIns="135810" bIns="67979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80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676"/>
            <a:ext cx="4114800" cy="547688"/>
          </a:xfrm>
          <a:prstGeom prst="rect">
            <a:avLst/>
          </a:prstGeom>
        </p:spPr>
        <p:txBody>
          <a:bodyPr vert="horz" lIns="135810" tIns="67979" rIns="135810" bIns="67979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8000"/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580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4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hf hdr="0" ftr="0" dt="0"/>
  <p:txStyles>
    <p:titleStyle>
      <a:lvl1pPr algn="l" defTabSz="13580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581" indent="-339581" algn="l" defTabSz="13580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500" indent="-339581" algn="l" defTabSz="1358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697444" indent="-339581" algn="l" defTabSz="1358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76440" indent="-339581" algn="l" defTabSz="1358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5416" indent="-339581" algn="l" defTabSz="1358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4396" indent="-339581" algn="l" defTabSz="1358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3377" indent="-339581" algn="l" defTabSz="1358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2344" indent="-339581" algn="l" defTabSz="1358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1318" indent="-339581" algn="l" defTabSz="13580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580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8978" algn="l" defTabSz="13580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000" algn="l" defTabSz="13580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36964" algn="l" defTabSz="13580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715936" algn="l" defTabSz="13580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910" algn="l" defTabSz="13580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073874" algn="l" defTabSz="13580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4752852" algn="l" defTabSz="13580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431835" algn="l" defTabSz="13580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6"/>
          </a:xfrm>
          <a:prstGeom prst="rect">
            <a:avLst/>
          </a:prstGeom>
        </p:spPr>
        <p:txBody>
          <a:bodyPr vert="horz" lIns="135624" tIns="67895" rIns="135624" bIns="6789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81"/>
            <a:ext cx="15773400" cy="6527010"/>
          </a:xfrm>
          <a:prstGeom prst="rect">
            <a:avLst/>
          </a:prstGeom>
        </p:spPr>
        <p:txBody>
          <a:bodyPr vert="horz" lIns="135624" tIns="67895" rIns="135624" bIns="6789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698"/>
            <a:ext cx="4114800" cy="547688"/>
          </a:xfrm>
          <a:prstGeom prst="rect">
            <a:avLst/>
          </a:prstGeom>
        </p:spPr>
        <p:txBody>
          <a:bodyPr vert="horz" lIns="135624" tIns="67895" rIns="135624" bIns="67895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6110"/>
            <a:fld id="{E02FA74F-CDCD-48C6-9815-C62AD65B5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56110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698"/>
            <a:ext cx="6172200" cy="547688"/>
          </a:xfrm>
          <a:prstGeom prst="rect">
            <a:avLst/>
          </a:prstGeom>
        </p:spPr>
        <p:txBody>
          <a:bodyPr vert="horz" lIns="135624" tIns="67895" rIns="135624" bIns="67895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6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698"/>
            <a:ext cx="4114800" cy="547688"/>
          </a:xfrm>
          <a:prstGeom prst="rect">
            <a:avLst/>
          </a:prstGeom>
        </p:spPr>
        <p:txBody>
          <a:bodyPr vert="horz" lIns="135624" tIns="67895" rIns="135624" bIns="67895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6110"/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56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0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135611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119" indent="-339119" algn="l" defTabSz="135611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17072" indent="-339119" algn="l" defTabSz="13561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695072" indent="-339119" algn="l" defTabSz="13561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73119" indent="-339119" algn="l" defTabSz="13561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1138" indent="-339119" algn="l" defTabSz="13561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29179" indent="-339119" algn="l" defTabSz="13561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07203" indent="-339119" algn="l" defTabSz="13561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85228" indent="-339119" algn="l" defTabSz="13561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63254" indent="-339119" algn="l" defTabSz="135611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5611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8033" algn="l" defTabSz="135611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356110" algn="l" defTabSz="135611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34108" algn="l" defTabSz="135611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712134" algn="l" defTabSz="135611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390164" algn="l" defTabSz="135611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068177" algn="l" defTabSz="135611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4746212" algn="l" defTabSz="135611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424234" algn="l" defTabSz="135611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707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121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37"/>
            <a:ext cx="585216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315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37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315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3158"/>
              <a:t>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37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315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315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0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1539">
        <a:defRPr>
          <a:latin typeface="+mn-lt"/>
          <a:ea typeface="+mn-ea"/>
          <a:cs typeface="+mn-cs"/>
        </a:defRPr>
      </a:lvl2pPr>
      <a:lvl3pPr marL="823158">
        <a:defRPr>
          <a:latin typeface="+mn-lt"/>
          <a:ea typeface="+mn-ea"/>
          <a:cs typeface="+mn-cs"/>
        </a:defRPr>
      </a:lvl3pPr>
      <a:lvl4pPr marL="1234754">
        <a:defRPr>
          <a:latin typeface="+mn-lt"/>
          <a:ea typeface="+mn-ea"/>
          <a:cs typeface="+mn-cs"/>
        </a:defRPr>
      </a:lvl4pPr>
      <a:lvl5pPr marL="1646307">
        <a:defRPr>
          <a:latin typeface="+mn-lt"/>
          <a:ea typeface="+mn-ea"/>
          <a:cs typeface="+mn-cs"/>
        </a:defRPr>
      </a:lvl5pPr>
      <a:lvl6pPr marL="2057853">
        <a:defRPr>
          <a:latin typeface="+mn-lt"/>
          <a:ea typeface="+mn-ea"/>
          <a:cs typeface="+mn-cs"/>
        </a:defRPr>
      </a:lvl6pPr>
      <a:lvl7pPr marL="2469419">
        <a:defRPr>
          <a:latin typeface="+mn-lt"/>
          <a:ea typeface="+mn-ea"/>
          <a:cs typeface="+mn-cs"/>
        </a:defRPr>
      </a:lvl7pPr>
      <a:lvl8pPr marL="2880992">
        <a:defRPr>
          <a:latin typeface="+mn-lt"/>
          <a:ea typeface="+mn-ea"/>
          <a:cs typeface="+mn-cs"/>
        </a:defRPr>
      </a:lvl8pPr>
      <a:lvl9pPr marL="32925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1539">
        <a:defRPr>
          <a:latin typeface="+mn-lt"/>
          <a:ea typeface="+mn-ea"/>
          <a:cs typeface="+mn-cs"/>
        </a:defRPr>
      </a:lvl2pPr>
      <a:lvl3pPr marL="823158">
        <a:defRPr>
          <a:latin typeface="+mn-lt"/>
          <a:ea typeface="+mn-ea"/>
          <a:cs typeface="+mn-cs"/>
        </a:defRPr>
      </a:lvl3pPr>
      <a:lvl4pPr marL="1234754">
        <a:defRPr>
          <a:latin typeface="+mn-lt"/>
          <a:ea typeface="+mn-ea"/>
          <a:cs typeface="+mn-cs"/>
        </a:defRPr>
      </a:lvl4pPr>
      <a:lvl5pPr marL="1646307">
        <a:defRPr>
          <a:latin typeface="+mn-lt"/>
          <a:ea typeface="+mn-ea"/>
          <a:cs typeface="+mn-cs"/>
        </a:defRPr>
      </a:lvl5pPr>
      <a:lvl6pPr marL="2057853">
        <a:defRPr>
          <a:latin typeface="+mn-lt"/>
          <a:ea typeface="+mn-ea"/>
          <a:cs typeface="+mn-cs"/>
        </a:defRPr>
      </a:lvl6pPr>
      <a:lvl7pPr marL="2469419">
        <a:defRPr>
          <a:latin typeface="+mn-lt"/>
          <a:ea typeface="+mn-ea"/>
          <a:cs typeface="+mn-cs"/>
        </a:defRPr>
      </a:lvl7pPr>
      <a:lvl8pPr marL="2880992">
        <a:defRPr>
          <a:latin typeface="+mn-lt"/>
          <a:ea typeface="+mn-ea"/>
          <a:cs typeface="+mn-cs"/>
        </a:defRPr>
      </a:lvl8pPr>
      <a:lvl9pPr marL="329254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</p:spPr>
        <p:txBody>
          <a:bodyPr vert="horz" lIns="182367" tIns="91184" rIns="182367" bIns="9118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39"/>
            <a:ext cx="16459200" cy="6788945"/>
          </a:xfrm>
          <a:prstGeom prst="rect">
            <a:avLst/>
          </a:prstGeom>
        </p:spPr>
        <p:txBody>
          <a:bodyPr vert="horz" lIns="182367" tIns="91184" rIns="182367" bIns="9118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69"/>
            <a:ext cx="4267200" cy="547688"/>
          </a:xfrm>
          <a:prstGeom prst="rect">
            <a:avLst/>
          </a:prstGeom>
        </p:spPr>
        <p:txBody>
          <a:bodyPr vert="horz" lIns="182367" tIns="91184" rIns="182367" bIns="911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3586"/>
            <a:fld id="{CCE606B3-33C8-4DB5-9DD1-0920CC85F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3586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69"/>
            <a:ext cx="5791200" cy="547688"/>
          </a:xfrm>
          <a:prstGeom prst="rect">
            <a:avLst/>
          </a:prstGeom>
        </p:spPr>
        <p:txBody>
          <a:bodyPr vert="horz" lIns="182367" tIns="91184" rIns="182367" bIns="911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358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69"/>
            <a:ext cx="4267200" cy="547688"/>
          </a:xfrm>
          <a:prstGeom prst="rect">
            <a:avLst/>
          </a:prstGeom>
        </p:spPr>
        <p:txBody>
          <a:bodyPr vert="horz" lIns="182367" tIns="91184" rIns="182367" bIns="911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3586"/>
            <a:fld id="{9E37D27D-882C-4310-9B96-27B3D6CD5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358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defTabSz="1823586" rtl="0" eaLnBrk="1" latinLnBrk="0" hangingPunct="1">
        <a:spcBef>
          <a:spcPct val="0"/>
        </a:spcBef>
        <a:buNone/>
        <a:defRPr sz="8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3838" indent="-683838" algn="l" defTabSz="1823586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481675" indent="-569876" algn="l" defTabSz="1823586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9504" indent="-455916" algn="l" defTabSz="182358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1297" indent="-455916" algn="l" defTabSz="1823586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03085" indent="-455916" algn="l" defTabSz="1823586" rtl="0" eaLnBrk="1" latinLnBrk="0" hangingPunct="1">
        <a:spcBef>
          <a:spcPct val="20000"/>
        </a:spcBef>
        <a:buFont typeface="Arial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014901" indent="-455916" algn="l" defTabSz="182358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5926685" indent="-455916" algn="l" defTabSz="182358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6838493" indent="-455916" algn="l" defTabSz="182358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750283" indent="-455916" algn="l" defTabSz="182358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358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1804" algn="l" defTabSz="182358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3586" algn="l" defTabSz="182358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35414" algn="l" defTabSz="182358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47193" algn="l" defTabSz="182358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59003" algn="l" defTabSz="182358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70793" algn="l" defTabSz="182358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82587" algn="l" defTabSz="182358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94394" algn="l" defTabSz="182358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551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40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81"/>
            <a:ext cx="5852160" cy="261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428"/>
            <a:endParaRPr lang="ru-RU" sz="17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81"/>
            <a:ext cx="4206240" cy="261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428"/>
            <a:fld id="{1D8BD707-D9CF-40AE-B4C6-C98DA3205C09}" type="datetimeFigureOut">
              <a:rPr lang="en-US" sz="1700" smtClean="0">
                <a:solidFill>
                  <a:prstClr val="black">
                    <a:tint val="75000"/>
                  </a:prstClr>
                </a:solidFill>
              </a:rPr>
              <a:pPr defTabSz="829428"/>
              <a:t>2/10/2023</a:t>
            </a:fld>
            <a:endParaRPr lang="en-US" sz="17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6981"/>
            <a:ext cx="4206240" cy="261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428"/>
            <a:fld id="{B6F15528-21DE-4FAA-801E-634DDDAF4B2B}" type="slidenum">
              <a:rPr lang="ru-RU" sz="1700" smtClean="0">
                <a:solidFill>
                  <a:prstClr val="black">
                    <a:tint val="75000"/>
                  </a:prstClr>
                </a:solidFill>
              </a:rPr>
              <a:pPr defTabSz="829428"/>
              <a:t>‹#›</a:t>
            </a:fld>
            <a:endParaRPr lang="ru-RU" sz="17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696">
        <a:defRPr>
          <a:latin typeface="+mn-lt"/>
          <a:ea typeface="+mn-ea"/>
          <a:cs typeface="+mn-cs"/>
        </a:defRPr>
      </a:lvl2pPr>
      <a:lvl3pPr marL="829428">
        <a:defRPr>
          <a:latin typeface="+mn-lt"/>
          <a:ea typeface="+mn-ea"/>
          <a:cs typeface="+mn-cs"/>
        </a:defRPr>
      </a:lvl3pPr>
      <a:lvl4pPr marL="1244121">
        <a:defRPr>
          <a:latin typeface="+mn-lt"/>
          <a:ea typeface="+mn-ea"/>
          <a:cs typeface="+mn-cs"/>
        </a:defRPr>
      </a:lvl4pPr>
      <a:lvl5pPr marL="1658846">
        <a:defRPr>
          <a:latin typeface="+mn-lt"/>
          <a:ea typeface="+mn-ea"/>
          <a:cs typeface="+mn-cs"/>
        </a:defRPr>
      </a:lvl5pPr>
      <a:lvl6pPr marL="2073548">
        <a:defRPr>
          <a:latin typeface="+mn-lt"/>
          <a:ea typeface="+mn-ea"/>
          <a:cs typeface="+mn-cs"/>
        </a:defRPr>
      </a:lvl6pPr>
      <a:lvl7pPr marL="2488244">
        <a:defRPr>
          <a:latin typeface="+mn-lt"/>
          <a:ea typeface="+mn-ea"/>
          <a:cs typeface="+mn-cs"/>
        </a:defRPr>
      </a:lvl7pPr>
      <a:lvl8pPr marL="2902938">
        <a:defRPr>
          <a:latin typeface="+mn-lt"/>
          <a:ea typeface="+mn-ea"/>
          <a:cs typeface="+mn-cs"/>
        </a:defRPr>
      </a:lvl8pPr>
      <a:lvl9pPr marL="33176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696">
        <a:defRPr>
          <a:latin typeface="+mn-lt"/>
          <a:ea typeface="+mn-ea"/>
          <a:cs typeface="+mn-cs"/>
        </a:defRPr>
      </a:lvl2pPr>
      <a:lvl3pPr marL="829428">
        <a:defRPr>
          <a:latin typeface="+mn-lt"/>
          <a:ea typeface="+mn-ea"/>
          <a:cs typeface="+mn-cs"/>
        </a:defRPr>
      </a:lvl3pPr>
      <a:lvl4pPr marL="1244121">
        <a:defRPr>
          <a:latin typeface="+mn-lt"/>
          <a:ea typeface="+mn-ea"/>
          <a:cs typeface="+mn-cs"/>
        </a:defRPr>
      </a:lvl4pPr>
      <a:lvl5pPr marL="1658846">
        <a:defRPr>
          <a:latin typeface="+mn-lt"/>
          <a:ea typeface="+mn-ea"/>
          <a:cs typeface="+mn-cs"/>
        </a:defRPr>
      </a:lvl5pPr>
      <a:lvl6pPr marL="2073548">
        <a:defRPr>
          <a:latin typeface="+mn-lt"/>
          <a:ea typeface="+mn-ea"/>
          <a:cs typeface="+mn-cs"/>
        </a:defRPr>
      </a:lvl6pPr>
      <a:lvl7pPr marL="2488244">
        <a:defRPr>
          <a:latin typeface="+mn-lt"/>
          <a:ea typeface="+mn-ea"/>
          <a:cs typeface="+mn-cs"/>
        </a:defRPr>
      </a:lvl7pPr>
      <a:lvl8pPr marL="2902938">
        <a:defRPr>
          <a:latin typeface="+mn-lt"/>
          <a:ea typeface="+mn-ea"/>
          <a:cs typeface="+mn-cs"/>
        </a:defRPr>
      </a:lvl8pPr>
      <a:lvl9pPr marL="3317652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</p:spPr>
        <p:txBody>
          <a:bodyPr vert="horz" lIns="182376" tIns="91188" rIns="182376" bIns="9118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39"/>
            <a:ext cx="16459200" cy="6788945"/>
          </a:xfrm>
          <a:prstGeom prst="rect">
            <a:avLst/>
          </a:prstGeom>
        </p:spPr>
        <p:txBody>
          <a:bodyPr vert="horz" lIns="182376" tIns="91188" rIns="182376" bIns="911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68"/>
            <a:ext cx="4267200" cy="547688"/>
          </a:xfrm>
          <a:prstGeom prst="rect">
            <a:avLst/>
          </a:prstGeom>
        </p:spPr>
        <p:txBody>
          <a:bodyPr vert="horz" lIns="182376" tIns="91188" rIns="182376" bIns="91188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3676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3676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68"/>
            <a:ext cx="5791200" cy="547688"/>
          </a:xfrm>
          <a:prstGeom prst="rect">
            <a:avLst/>
          </a:prstGeom>
        </p:spPr>
        <p:txBody>
          <a:bodyPr vert="horz" lIns="182376" tIns="91188" rIns="182376" bIns="91188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367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68"/>
            <a:ext cx="4267200" cy="547688"/>
          </a:xfrm>
          <a:prstGeom prst="rect">
            <a:avLst/>
          </a:prstGeom>
        </p:spPr>
        <p:txBody>
          <a:bodyPr vert="horz" lIns="182376" tIns="91188" rIns="182376" bIns="91188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3676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367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ctr" defTabSz="1823676" rtl="0" eaLnBrk="1" latinLnBrk="0" hangingPunct="1">
        <a:spcBef>
          <a:spcPct val="0"/>
        </a:spcBef>
        <a:buNone/>
        <a:defRPr sz="8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3868" indent="-683868" algn="l" defTabSz="1823676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481750" indent="-569904" algn="l" defTabSz="1823676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9616" indent="-455940" algn="l" defTabSz="182367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1459" indent="-455940" algn="l" defTabSz="1823676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03292" indent="-455940" algn="l" defTabSz="1823676" rtl="0" eaLnBrk="1" latinLnBrk="0" hangingPunct="1">
        <a:spcBef>
          <a:spcPct val="20000"/>
        </a:spcBef>
        <a:buFont typeface="Arial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015150" indent="-455940" algn="l" defTabSz="182367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5926982" indent="-455940" algn="l" defTabSz="182367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6838835" indent="-455940" algn="l" defTabSz="182367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750670" indent="-455940" algn="l" defTabSz="182367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36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1849" algn="l" defTabSz="18236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3676" algn="l" defTabSz="18236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35552" algn="l" defTabSz="18236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47373" algn="l" defTabSz="18236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59231" algn="l" defTabSz="18236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71060" algn="l" defTabSz="18236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82908" algn="l" defTabSz="18236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94754" algn="l" defTabSz="182367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6"/>
          </a:xfrm>
          <a:prstGeom prst="rect">
            <a:avLst/>
          </a:prstGeom>
        </p:spPr>
        <p:txBody>
          <a:bodyPr vert="horz" lIns="136850" tIns="68441" rIns="136850" bIns="6844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58"/>
            <a:ext cx="15773400" cy="6527009"/>
          </a:xfrm>
          <a:prstGeom prst="rect">
            <a:avLst/>
          </a:prstGeom>
        </p:spPr>
        <p:txBody>
          <a:bodyPr vert="horz" lIns="136850" tIns="68441" rIns="136850" bIns="6844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60"/>
            <a:ext cx="4114800" cy="547688"/>
          </a:xfrm>
          <a:prstGeom prst="rect">
            <a:avLst/>
          </a:prstGeom>
        </p:spPr>
        <p:txBody>
          <a:bodyPr vert="horz" lIns="136850" tIns="68441" rIns="136850" bIns="6844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8462"/>
            <a:fld id="{E02FA74F-CDCD-48C6-9815-C62AD65B5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8462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60"/>
            <a:ext cx="6172200" cy="547688"/>
          </a:xfrm>
          <a:prstGeom prst="rect">
            <a:avLst/>
          </a:prstGeom>
        </p:spPr>
        <p:txBody>
          <a:bodyPr vert="horz" lIns="136850" tIns="68441" rIns="136850" bIns="68441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846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60"/>
            <a:ext cx="4114800" cy="547688"/>
          </a:xfrm>
          <a:prstGeom prst="rect">
            <a:avLst/>
          </a:prstGeom>
        </p:spPr>
        <p:txBody>
          <a:bodyPr vert="horz" lIns="136850" tIns="68441" rIns="136850" bIns="6844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8462"/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846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</p:sldLayoutIdLst>
  <p:hf hdr="0" ftr="0" dt="0"/>
  <p:txStyles>
    <p:titleStyle>
      <a:lvl1pPr algn="l" defTabSz="1368462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25" indent="-342125" algn="l" defTabSz="136846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6353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567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780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79011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63242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47469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31697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5914" indent="-342125" algn="l" defTabSz="13684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6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462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674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917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421134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05350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789569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73796" algn="l" defTabSz="136846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6"/>
          </a:xfrm>
          <a:prstGeom prst="rect">
            <a:avLst/>
          </a:prstGeom>
        </p:spPr>
        <p:txBody>
          <a:bodyPr vert="horz" lIns="136703" tIns="68375" rIns="136703" bIns="6837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58"/>
            <a:ext cx="15773400" cy="6527009"/>
          </a:xfrm>
          <a:prstGeom prst="rect">
            <a:avLst/>
          </a:prstGeom>
        </p:spPr>
        <p:txBody>
          <a:bodyPr vert="horz" lIns="136703" tIns="68375" rIns="136703" bIns="6837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602"/>
            <a:ext cx="4114800" cy="547688"/>
          </a:xfrm>
          <a:prstGeom prst="rect">
            <a:avLst/>
          </a:prstGeom>
        </p:spPr>
        <p:txBody>
          <a:bodyPr vert="horz" lIns="136703" tIns="68375" rIns="136703" bIns="68375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6959"/>
            <a:fld id="{E02FA74F-CDCD-48C6-9815-C62AD65B5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6959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602"/>
            <a:ext cx="6172200" cy="547688"/>
          </a:xfrm>
          <a:prstGeom prst="rect">
            <a:avLst/>
          </a:prstGeom>
        </p:spPr>
        <p:txBody>
          <a:bodyPr vert="horz" lIns="136703" tIns="68375" rIns="136703" bIns="68375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695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602"/>
            <a:ext cx="4114800" cy="547688"/>
          </a:xfrm>
          <a:prstGeom prst="rect">
            <a:avLst/>
          </a:prstGeom>
        </p:spPr>
        <p:txBody>
          <a:bodyPr vert="horz" lIns="136703" tIns="68375" rIns="136703" bIns="68375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6959"/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695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hf hdr="0" ftr="0" dt="0"/>
  <p:txStyles>
    <p:titleStyle>
      <a:lvl1pPr algn="l" defTabSz="1366959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59" indent="-341759" algn="l" defTabSz="136695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5232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686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2142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75627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9113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42585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6055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9520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454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959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430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33914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417372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00832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784306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67787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6"/>
          </a:xfrm>
          <a:prstGeom prst="rect">
            <a:avLst/>
          </a:prstGeom>
        </p:spPr>
        <p:txBody>
          <a:bodyPr vert="horz" lIns="135918" tIns="68027" rIns="135918" bIns="6802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81"/>
            <a:ext cx="15773400" cy="6527010"/>
          </a:xfrm>
          <a:prstGeom prst="rect">
            <a:avLst/>
          </a:prstGeom>
        </p:spPr>
        <p:txBody>
          <a:bodyPr vert="horz" lIns="135918" tIns="68027" rIns="135918" bIns="6802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664"/>
            <a:ext cx="4114800" cy="547688"/>
          </a:xfrm>
          <a:prstGeom prst="rect">
            <a:avLst/>
          </a:prstGeom>
        </p:spPr>
        <p:txBody>
          <a:bodyPr vert="horz" lIns="135918" tIns="68027" rIns="135918" bIns="6802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9080"/>
            <a:fld id="{E02FA74F-CDCD-48C6-9815-C62AD65B5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59080"/>
              <a:t>10.02.2023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664"/>
            <a:ext cx="6172200" cy="547688"/>
          </a:xfrm>
          <a:prstGeom prst="rect">
            <a:avLst/>
          </a:prstGeom>
        </p:spPr>
        <p:txBody>
          <a:bodyPr vert="horz" lIns="135918" tIns="68027" rIns="135918" bIns="6802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90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664"/>
            <a:ext cx="4114800" cy="547688"/>
          </a:xfrm>
          <a:prstGeom prst="rect">
            <a:avLst/>
          </a:prstGeom>
        </p:spPr>
        <p:txBody>
          <a:bodyPr vert="horz" lIns="135918" tIns="68027" rIns="135918" bIns="6802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59080"/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590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4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</p:sldLayoutIdLst>
  <p:hf hdr="0" ftr="0" dt="0"/>
  <p:txStyles>
    <p:titleStyle>
      <a:lvl1pPr algn="l" defTabSz="135908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845" indent="-339845" algn="l" defTabSz="135908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19316" indent="-339845" algn="l" defTabSz="13590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800" indent="-339845" algn="l" defTabSz="13590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78333" indent="-339845" algn="l" defTabSz="13590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7864" indent="-339845" algn="l" defTabSz="13590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7384" indent="-339845" algn="l" defTabSz="13590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6905" indent="-339845" algn="l" defTabSz="13590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6424" indent="-339845" algn="l" defTabSz="13590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5935" indent="-339845" algn="l" defTabSz="13590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5908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79518" algn="l" defTabSz="135908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080" algn="l" defTabSz="135908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38596" algn="l" defTabSz="135908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718105" algn="l" defTabSz="135908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397622" algn="l" defTabSz="135908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077138" algn="l" defTabSz="135908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4756653" algn="l" defTabSz="135908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436179" algn="l" defTabSz="135908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emf"/><Relationship Id="rId5" Type="http://schemas.openxmlformats.org/officeDocument/2006/relationships/hyperlink" Target="https://te.kpfu.ru/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amazon.com/Palgrave-Handbook-Teacher-Education-Central/dp/3031095146" TargetMode="Externa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lck.ru/33LNMm" TargetMode="Externa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doi.org/10.1007/978-3-030-99830-1_3" TargetMode="Externa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s.kpf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s.kpf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i.org/10.1007/978-981-19-7660-5_50" TargetMode="Externa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1.png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719"/>
            <a:ext cx="2289756" cy="3964050"/>
            <a:chOff x="0" y="0"/>
            <a:chExt cx="2517140" cy="4358005"/>
          </a:xfrm>
        </p:grpSpPr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0901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2433875" y="3616970"/>
            <a:ext cx="13511322" cy="1984376"/>
          </a:xfrm>
          <a:prstGeom prst="rect">
            <a:avLst/>
          </a:prstGeom>
        </p:spPr>
        <p:txBody>
          <a:bodyPr wrap="square" lIns="90414" tIns="45210" rIns="90414" bIns="45210">
            <a:spAutoFit/>
          </a:bodyPr>
          <a:lstStyle/>
          <a:p>
            <a:pPr algn="ctr"/>
            <a:r>
              <a:rPr lang="ru-RU" sz="4100" b="1" dirty="0">
                <a:solidFill>
                  <a:schemeClr val="tx2"/>
                </a:solidFill>
              </a:rPr>
              <a:t>Роль Казанского федерального университета </a:t>
            </a:r>
          </a:p>
          <a:p>
            <a:pPr algn="ctr"/>
            <a:r>
              <a:rPr lang="ru-RU" sz="4100" b="1" dirty="0">
                <a:solidFill>
                  <a:schemeClr val="tx2"/>
                </a:solidFill>
              </a:rPr>
              <a:t>в развитии инклюзивного и специального образования </a:t>
            </a:r>
          </a:p>
          <a:p>
            <a:pPr algn="ctr"/>
            <a:r>
              <a:rPr lang="ru-RU" sz="4100" b="1" dirty="0">
                <a:solidFill>
                  <a:schemeClr val="tx2"/>
                </a:solidFill>
              </a:rPr>
              <a:t>в Республике Татарстан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102" y="474843"/>
            <a:ext cx="9199260" cy="111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92657" y="7586060"/>
            <a:ext cx="8670218" cy="1476552"/>
          </a:xfrm>
          <a:prstGeom prst="rect">
            <a:avLst/>
          </a:prstGeom>
          <a:noFill/>
        </p:spPr>
        <p:txBody>
          <a:bodyPr wrap="square" lIns="90414" tIns="45210" rIns="90414" bIns="45210" rtlCol="0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</a:rPr>
              <a:t>Айдар Минимансурович Калимуллин</a:t>
            </a:r>
          </a:p>
          <a:p>
            <a:r>
              <a:rPr lang="ru-RU" sz="3000" dirty="0">
                <a:solidFill>
                  <a:schemeClr val="tx2"/>
                </a:solidFill>
              </a:rPr>
              <a:t>Директор Института психологии и образования КФУ,</a:t>
            </a:r>
          </a:p>
          <a:p>
            <a:r>
              <a:rPr lang="ru-RU" sz="3000" dirty="0">
                <a:solidFill>
                  <a:schemeClr val="tx2"/>
                </a:solidFill>
              </a:rPr>
              <a:t>доктор исторических наук,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214308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5" y="175068"/>
            <a:ext cx="11061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8601" y="1327042"/>
            <a:ext cx="13969553" cy="1908215"/>
          </a:xfrm>
          <a:prstGeom prst="rect">
            <a:avLst/>
          </a:prstGeom>
        </p:spPr>
        <p:txBody>
          <a:bodyPr wrap="square" lIns="182376" tIns="91188" rIns="182376" bIns="91188">
            <a:spAutoFit/>
          </a:bodyPr>
          <a:lstStyle/>
          <a:p>
            <a:pPr algn="ctr" defTabSz="1823676"/>
            <a:r>
              <a:rPr lang="en-US" sz="5600" b="1" dirty="0">
                <a:solidFill>
                  <a:prstClr val="black"/>
                </a:solidFill>
              </a:rPr>
              <a:t>I</a:t>
            </a:r>
            <a:r>
              <a:rPr lang="ru-RU" sz="5600" b="1" dirty="0">
                <a:solidFill>
                  <a:prstClr val="black"/>
                </a:solidFill>
              </a:rPr>
              <a:t>Х</a:t>
            </a:r>
            <a:r>
              <a:rPr lang="en-US" sz="5600" b="1" dirty="0">
                <a:solidFill>
                  <a:prstClr val="black"/>
                </a:solidFill>
              </a:rPr>
              <a:t> </a:t>
            </a:r>
            <a:r>
              <a:rPr lang="ru-RU" sz="5600" b="1" dirty="0">
                <a:solidFill>
                  <a:prstClr val="black"/>
                </a:solidFill>
              </a:rPr>
              <a:t>Международный форум по педагогическому образованию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73673" y="5754147"/>
            <a:ext cx="14833646" cy="1523367"/>
          </a:xfrm>
          <a:prstGeom prst="rect">
            <a:avLst/>
          </a:prstGeom>
        </p:spPr>
        <p:txBody>
          <a:bodyPr wrap="square" lIns="182376" tIns="91188" rIns="182376" bIns="91188">
            <a:spAutoFit/>
          </a:bodyPr>
          <a:lstStyle/>
          <a:p>
            <a:pPr algn="ctr" defTabSz="1823676"/>
            <a:r>
              <a:rPr lang="ru-RU" sz="2900" i="1" dirty="0">
                <a:solidFill>
                  <a:prstClr val="black"/>
                </a:solidFill>
              </a:rPr>
              <a:t>Исследовательские группы: </a:t>
            </a:r>
          </a:p>
          <a:p>
            <a:pPr algn="ctr" defTabSz="1823676"/>
            <a:r>
              <a:rPr lang="ru-RU" sz="2900" b="1" i="1" dirty="0">
                <a:solidFill>
                  <a:prstClr val="black"/>
                </a:solidFill>
              </a:rPr>
              <a:t>«Образовательные и медицинские технологии в обучении детей с РАС»</a:t>
            </a:r>
          </a:p>
          <a:p>
            <a:pPr algn="ctr" defTabSz="1823676"/>
            <a:r>
              <a:rPr lang="ru-RU" sz="2900" b="1" i="1" dirty="0">
                <a:solidFill>
                  <a:prstClr val="black"/>
                </a:solidFill>
              </a:rPr>
              <a:t>	«Инклюзивное образование и особые потребности»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948944" y="5601480"/>
            <a:ext cx="15668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object 4">
            <a:extLst>
              <a:ext uri="{FF2B5EF4-FFF2-40B4-BE49-F238E27FC236}">
                <a16:creationId xmlns:a16="http://schemas.microsoft.com/office/drawing/2014/main" id="{5F3258BC-DBAB-4F42-88DD-B80E0D39583F}"/>
              </a:ext>
            </a:extLst>
          </p:cNvPr>
          <p:cNvGrpSpPr/>
          <p:nvPr/>
        </p:nvGrpSpPr>
        <p:grpSpPr>
          <a:xfrm>
            <a:off x="-18995" y="619"/>
            <a:ext cx="2289594" cy="3964049"/>
            <a:chOff x="0" y="0"/>
            <a:chExt cx="2517140" cy="4358005"/>
          </a:xfrm>
        </p:grpSpPr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16F29EE0-F14E-4159-9080-4324B48C7827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9428">
                <a:defRPr/>
              </a:pPr>
              <a:endParaRPr sz="1700" kern="0">
                <a:solidFill>
                  <a:prstClr val="black"/>
                </a:solidFill>
              </a:endParaRPr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F9D8578A-69FF-4047-9C04-F72FF95D0E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651955" y="7536827"/>
            <a:ext cx="14655360" cy="1961609"/>
            <a:chOff x="2019008" y="7710675"/>
            <a:chExt cx="14655360" cy="196159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258846" y="7710675"/>
              <a:ext cx="11415522" cy="1961594"/>
            </a:xfrm>
            <a:prstGeom prst="rect">
              <a:avLst/>
            </a:prstGeom>
          </p:spPr>
          <p:txBody>
            <a:bodyPr wrap="square" lIns="136814" tIns="68426" rIns="136814" bIns="68426">
              <a:spAutoFit/>
            </a:bodyPr>
            <a:lstStyle/>
            <a:p>
              <a:pPr defTabSz="1357223"/>
              <a:r>
                <a:rPr lang="ru-RU" sz="2900" b="1" dirty="0">
                  <a:solidFill>
                    <a:srgbClr val="4472C4">
                      <a:lumMod val="75000"/>
                    </a:srgbClr>
                  </a:solidFill>
                </a:rPr>
                <a:t>Цифровая платформа координации исследований </a:t>
              </a:r>
            </a:p>
            <a:p>
              <a:pPr defTabSz="1357223"/>
              <a:r>
                <a:rPr lang="ru-RU" sz="2900" b="1" dirty="0">
                  <a:solidFill>
                    <a:srgbClr val="4472C4">
                      <a:lumMod val="75000"/>
                    </a:srgbClr>
                  </a:solidFill>
                </a:rPr>
                <a:t>«Международное сообщество исследователей </a:t>
              </a:r>
            </a:p>
            <a:p>
              <a:pPr defTabSz="1357223"/>
              <a:r>
                <a:rPr lang="ru-RU" sz="2900" b="1" dirty="0">
                  <a:solidFill>
                    <a:srgbClr val="4472C4">
                      <a:lumMod val="75000"/>
                    </a:srgbClr>
                  </a:solidFill>
                </a:rPr>
                <a:t>педагогического образования» </a:t>
              </a:r>
            </a:p>
            <a:p>
              <a:pPr defTabSz="1357223"/>
              <a:r>
                <a:rPr lang="en-US" sz="2900" b="1" i="1" dirty="0">
                  <a:solidFill>
                    <a:prstClr val="black"/>
                  </a:solidFill>
                  <a:hlinkClick r:id="rId5"/>
                </a:rPr>
                <a:t>https://te.kpfu.ru</a:t>
              </a:r>
              <a:r>
                <a:rPr lang="en-US" sz="2900" b="1" i="1" dirty="0">
                  <a:solidFill>
                    <a:prstClr val="black"/>
                  </a:solidFill>
                </a:rPr>
                <a:t>  </a:t>
              </a:r>
              <a:endParaRPr lang="ru-RU" sz="29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008" y="7988936"/>
              <a:ext cx="2878229" cy="1269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2" descr="C:\Users\User\Desktop\ИФТЕ 2022\Лого 2023\ifte 2023 на светлый фо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57" y="3464282"/>
            <a:ext cx="3122894" cy="18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77471" y="3789492"/>
            <a:ext cx="9144000" cy="1569660"/>
          </a:xfrm>
          <a:prstGeom prst="rect">
            <a:avLst/>
          </a:prstGeom>
        </p:spPr>
        <p:txBody>
          <a:bodyPr lIns="91188" tIns="45594" rIns="91188" bIns="45594">
            <a:spAutoFit/>
          </a:bodyPr>
          <a:lstStyle/>
          <a:p>
            <a:pPr defTabSz="1357223"/>
            <a:r>
              <a:rPr lang="ru-RU" sz="3200" i="1" dirty="0">
                <a:solidFill>
                  <a:prstClr val="black"/>
                </a:solidFill>
              </a:rPr>
              <a:t>«Качество педагогического образования </a:t>
            </a:r>
          </a:p>
          <a:p>
            <a:pPr defTabSz="1357223"/>
            <a:r>
              <a:rPr lang="ru-RU" sz="3200" i="1" dirty="0">
                <a:solidFill>
                  <a:prstClr val="black"/>
                </a:solidFill>
              </a:rPr>
              <a:t>в условиях современных вызовов»</a:t>
            </a:r>
          </a:p>
          <a:p>
            <a:pPr defTabSz="1357223"/>
            <a:r>
              <a:rPr lang="ru-RU" sz="3200" b="1" dirty="0">
                <a:solidFill>
                  <a:prstClr val="black"/>
                </a:solidFill>
              </a:rPr>
              <a:t>24-26 мая 2023 года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51923" y="411308"/>
            <a:ext cx="9127487" cy="691465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6014" tIns="68069" rIns="136014" bIns="68069" anchor="ctr">
            <a:spAutoFit/>
          </a:bodyPr>
          <a:lstStyle/>
          <a:p>
            <a:pPr marL="0" marR="0" lvl="0" indent="0" algn="ctr" defTabSz="13600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Научно-исследовательская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27186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689"/>
            <a:ext cx="2289756" cy="3964050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3758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088784"/>
              </p:ext>
            </p:extLst>
          </p:nvPr>
        </p:nvGraphicFramePr>
        <p:xfrm>
          <a:off x="1651329" y="1877163"/>
          <a:ext cx="15812646" cy="7618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4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7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Наименование научного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Партнеры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/>
                        <a:t>Издательство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latin typeface="+mn-lt"/>
                        </a:rPr>
                        <a:t>Педагогическое образование</a:t>
                      </a:r>
                      <a:r>
                        <a:rPr lang="ru-RU" sz="1800" b="0" baseline="0" dirty="0">
                          <a:latin typeface="+mn-lt"/>
                        </a:rPr>
                        <a:t> в России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Оксфордский университет, Университетский колледж Дублина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Routledge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baseline="0" dirty="0">
                          <a:latin typeface="+mn-lt"/>
                        </a:rPr>
                        <a:t>Игра и STEM-образование в дошкольном возрасте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Лондонский университет, Техасский университет в Остине,</a:t>
                      </a:r>
                      <a:r>
                        <a:rPr lang="ru-RU" sz="18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Кёльнский университет, Государственный университет в Боулинг-Грин, Университет </a:t>
                      </a:r>
                      <a:r>
                        <a:rPr lang="ru-RU" sz="1800" b="0" i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Голдсмит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latin typeface="+mn-lt"/>
                        </a:rPr>
                        <a:t>Springer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Достижения в спортивной науке и образовании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+mn-lt"/>
                        </a:rPr>
                        <a:t>МГУ, Карлов университет, Папский университет Саламанки, Университет Барселоны, Университет Аристотеля, </a:t>
                      </a:r>
                      <a:r>
                        <a:rPr lang="ru-RU" sz="1800" dirty="0" err="1">
                          <a:latin typeface="+mn-lt"/>
                        </a:rPr>
                        <a:t>Коимбрский</a:t>
                      </a:r>
                      <a:r>
                        <a:rPr lang="ru-RU" sz="1800" baseline="0" dirty="0">
                          <a:latin typeface="+mn-lt"/>
                        </a:rPr>
                        <a:t> университет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Frontiers Media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одаренных детей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Мельбурнский королевский технологический институт,</a:t>
                      </a:r>
                      <a:r>
                        <a:rPr lang="ru-RU" sz="18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Саламанки, </a:t>
                      </a:r>
                      <a:r>
                        <a:rPr lang="ru-RU" sz="1800" b="0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Кертин, Университет </a:t>
                      </a:r>
                      <a:r>
                        <a:rPr lang="ru-RU" sz="1800" b="0" i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Дикина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Brill Academic Publishers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Музыкальное образование в цифровую эпоху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Приморска, Университет Любляны, </a:t>
                      </a:r>
                      <a:r>
                        <a:rPr lang="ru-RU" sz="1800" baseline="0" dirty="0">
                          <a:latin typeface="+mn-lt"/>
                        </a:rPr>
                        <a:t>Университет Неаполис в Пафосе, Префектурный университет Окаяма, Мельбурнский университет, Бельмонтский университет, Государственный университет </a:t>
                      </a:r>
                      <a:r>
                        <a:rPr lang="ru-RU" sz="1800" baseline="0" dirty="0" err="1">
                          <a:latin typeface="+mn-lt"/>
                        </a:rPr>
                        <a:t>Вэлли</a:t>
                      </a:r>
                      <a:r>
                        <a:rPr lang="ru-RU" sz="1800" baseline="0" dirty="0">
                          <a:latin typeface="+mn-lt"/>
                        </a:rPr>
                        <a:t>-Сити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IGI Global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baseline="0" dirty="0">
                          <a:latin typeface="+mn-lt"/>
                        </a:rPr>
                        <a:t>Понимание школьного успеха учащихся-мигрантов: международная перспектива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+mn-lt"/>
                        </a:rPr>
                        <a:t>Университет Майами, Базельский университет, Северо-Западный университет прикладных наук и искусств, Свободный университет Берлина, Университет Фессалии, Университет </a:t>
                      </a:r>
                      <a:r>
                        <a:rPr lang="ru-RU" sz="1800" dirty="0" err="1">
                          <a:latin typeface="+mn-lt"/>
                        </a:rPr>
                        <a:t>Дуйсбурга</a:t>
                      </a:r>
                      <a:r>
                        <a:rPr lang="ru-RU" sz="1800" dirty="0">
                          <a:latin typeface="+mn-lt"/>
                        </a:rPr>
                        <a:t>-Эссена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MDPI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Педагогическое образование в странах Центральной и Восточной Европы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/>
                        <a:t>Оксфордский университет, </a:t>
                      </a:r>
                      <a:r>
                        <a:rPr lang="ru-RU" sz="1800" baseline="0" dirty="0">
                          <a:latin typeface="+mn-lt"/>
                        </a:rPr>
                        <a:t>Белостокский университет, Университет им. Дж.Дж. Штроссмайера, Хорватия и др.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/>
                        <a:t>Springer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Компаративные исследования в области педагогического образования издательства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Palgrave Macmillan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/>
                        <a:t>Оксфордский университет, Королевский колледж Лондона,</a:t>
                      </a:r>
                      <a:r>
                        <a:rPr lang="ru-RU" sz="1800" b="0" baseline="0" dirty="0"/>
                        <a:t> </a:t>
                      </a:r>
                      <a:r>
                        <a:rPr lang="ru-RU" sz="1800" b="0" dirty="0"/>
                        <a:t>Университет Глазго</a:t>
                      </a:r>
                      <a:r>
                        <a:rPr lang="ru-RU" sz="1800" b="0" baseline="0" dirty="0"/>
                        <a:t>, </a:t>
                      </a:r>
                      <a:r>
                        <a:rPr lang="ru-RU" sz="1800" b="0" dirty="0"/>
                        <a:t>Сиднейский университет, Ягеллонский университет, Университет штата Аризона, </a:t>
                      </a:r>
                      <a:r>
                        <a:rPr lang="ru-RU" sz="1800" b="0" baseline="0" dirty="0"/>
                        <a:t>Университет </a:t>
                      </a:r>
                      <a:r>
                        <a:rPr lang="ru-RU" sz="1800" b="0" baseline="0" dirty="0" err="1"/>
                        <a:t>Квинсленда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/>
                        <a:t>Springer</a:t>
                      </a:r>
                      <a:endParaRPr lang="ru-RU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/>
                        <a:t>Интеллектуальные устойчивые системы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/>
                        <a:t>Ливерпульский</a:t>
                      </a:r>
                      <a:r>
                        <a:rPr lang="ru-RU" sz="1800" b="0" baseline="0" dirty="0"/>
                        <a:t> университет </a:t>
                      </a:r>
                      <a:r>
                        <a:rPr lang="ru-RU" sz="1800" b="0" dirty="0"/>
                        <a:t>Хоуп, Намибийский университет науки и технологии, Технологический институт</a:t>
                      </a:r>
                      <a:r>
                        <a:rPr lang="ru-RU" sz="1800" b="0" baseline="0" dirty="0"/>
                        <a:t> им. </a:t>
                      </a:r>
                      <a:r>
                        <a:rPr lang="ru-RU" sz="1800" b="0" dirty="0"/>
                        <a:t>Шри Ауробиндо, Исследовательский фонд «Глобальное знание»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Springer</a:t>
                      </a:r>
                      <a:endParaRPr lang="ru-RU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87888" y="1338630"/>
            <a:ext cx="10217792" cy="538094"/>
          </a:xfrm>
          <a:prstGeom prst="rect">
            <a:avLst/>
          </a:prstGeom>
        </p:spPr>
        <p:txBody>
          <a:bodyPr wrap="square" lIns="90731" tIns="45366" rIns="90731" bIns="45366">
            <a:spAutoFit/>
          </a:bodyPr>
          <a:lstStyle/>
          <a:p>
            <a:pPr algn="ctr" defTabSz="903284">
              <a:defRPr/>
            </a:pPr>
            <a:r>
              <a:rPr lang="ru-RU" sz="2900" b="1" dirty="0">
                <a:solidFill>
                  <a:prstClr val="black"/>
                </a:solidFill>
              </a:rPr>
              <a:t>Международные проекты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51923" y="411308"/>
            <a:ext cx="9127487" cy="6914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lIns="136014" tIns="68069" rIns="136014" bIns="68069" anchor="ctr">
            <a:spAutoFit/>
          </a:bodyPr>
          <a:lstStyle/>
          <a:p>
            <a:pPr algn="ctr" defTabSz="1360025"/>
            <a:r>
              <a:rPr lang="ru-RU" sz="3600" b="1" dirty="0">
                <a:solidFill>
                  <a:prstClr val="white"/>
                </a:solidFill>
              </a:rPr>
              <a:t>Научно-исследовательская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54564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63D5DA-2BBC-BA86-4B48-1F48972DE6EA}"/>
              </a:ext>
            </a:extLst>
          </p:cNvPr>
          <p:cNvSpPr txBox="1"/>
          <p:nvPr/>
        </p:nvSpPr>
        <p:spPr>
          <a:xfrm>
            <a:off x="6930452" y="1708665"/>
            <a:ext cx="10424898" cy="2518890"/>
          </a:xfrm>
          <a:prstGeom prst="rect">
            <a:avLst/>
          </a:prstGeom>
        </p:spPr>
        <p:txBody>
          <a:bodyPr vert="horz" lIns="136836" tIns="68435" rIns="136836" bIns="68435" rtlCol="0">
            <a:noAutofit/>
          </a:bodyPr>
          <a:lstStyle/>
          <a:p>
            <a:pPr defTabSz="1368324"/>
            <a:r>
              <a:rPr lang="en-US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Проект</a:t>
            </a:r>
            <a:r>
              <a:rPr lang="ru-RU" sz="2400" b="1" dirty="0">
                <a:solidFill>
                  <a:prstClr val="black"/>
                </a:solidFill>
                <a:cs typeface="Calibri" panose="020F0502020204030204" pitchFamily="34" charset="0"/>
              </a:rPr>
              <a:t>:</a:t>
            </a:r>
            <a:endParaRPr lang="ru-RU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1368324"/>
            <a:r>
              <a:rPr lang="ru-RU" sz="2400" dirty="0">
                <a:solidFill>
                  <a:prstClr val="black"/>
                </a:solidFill>
                <a:cs typeface="Calibri" panose="020F0502020204030204" pitchFamily="34" charset="0"/>
              </a:rPr>
              <a:t>«Педагогическое образование в странах Центральной и Восточной Европы»</a:t>
            </a:r>
          </a:p>
          <a:p>
            <a:pPr defTabSz="1368324"/>
            <a:endParaRPr lang="ru-RU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1368324"/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Kowalczuk-Walędziak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2400" b="1" dirty="0" err="1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Valeeva</a:t>
            </a:r>
            <a:r>
              <a:rPr lang="en-US" sz="24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en-US" sz="2400" dirty="0" err="1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Sablić</a:t>
            </a:r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M. and Menter, I. (Eds.) 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368324"/>
            <a:r>
              <a:rPr lang="en-US" sz="2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Teacher Education in Central and Eastern Europe.  London: Palgrave Macmillan.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1368324">
              <a:lnSpc>
                <a:spcPct val="90000"/>
              </a:lnSpc>
            </a:pPr>
            <a:r>
              <a:rPr lang="en-US" sz="2400" dirty="0">
                <a:solidFill>
                  <a:prstClr val="black"/>
                </a:solidFill>
                <a:cs typeface="Calibri" panose="020F0502020204030204" pitchFamily="34" charset="0"/>
                <a:hlinkClick r:id="rId2"/>
              </a:rPr>
              <a:t>https://www.amazon.com/Palgrave-Handbook-Teacher-Education-Central/dp/3031095146</a:t>
            </a:r>
            <a:endParaRPr lang="ru-RU" sz="2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15AC02E-D8EE-460C-AEA7-875AAFDD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68" y="1784982"/>
            <a:ext cx="4640513" cy="69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object 4">
            <a:extLst>
              <a:ext uri="{FF2B5EF4-FFF2-40B4-BE49-F238E27FC236}">
                <a16:creationId xmlns:a16="http://schemas.microsoft.com/office/drawing/2014/main" id="{848CA561-18F4-40CC-87EC-955B863DC6FF}"/>
              </a:ext>
            </a:extLst>
          </p:cNvPr>
          <p:cNvGrpSpPr/>
          <p:nvPr/>
        </p:nvGrpSpPr>
        <p:grpSpPr>
          <a:xfrm>
            <a:off x="-19640" y="689"/>
            <a:ext cx="2289756" cy="3964050"/>
            <a:chOff x="0" y="0"/>
            <a:chExt cx="2517140" cy="4358005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A450DCF0-2FF8-4D5A-A3C2-9E95DCD96091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3758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1" name="object 11">
              <a:extLst>
                <a:ext uri="{FF2B5EF4-FFF2-40B4-BE49-F238E27FC236}">
                  <a16:creationId xmlns:a16="http://schemas.microsoft.com/office/drawing/2014/main" id="{3B47614D-316A-49D5-9091-4855DC1041A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6930440" y="4532871"/>
            <a:ext cx="5102180" cy="4975612"/>
          </a:xfrm>
          <a:prstGeom prst="rect">
            <a:avLst/>
          </a:prstGeom>
        </p:spPr>
        <p:txBody>
          <a:bodyPr wrap="square" lIns="91332" tIns="45666" rIns="91332" bIns="45666">
            <a:spAutoFit/>
          </a:bodyPr>
          <a:lstStyle/>
          <a:p>
            <a:pPr defTabSz="901574">
              <a:spcAft>
                <a:spcPts val="200"/>
              </a:spcAft>
            </a:pPr>
            <a:r>
              <a:rPr lang="ru-RU" sz="2300" b="1" dirty="0">
                <a:solidFill>
                  <a:prstClr val="black"/>
                </a:solidFill>
              </a:rPr>
              <a:t>Соисполнители проекта</a:t>
            </a:r>
            <a:r>
              <a:rPr lang="ru-RU" sz="2300" dirty="0">
                <a:solidFill>
                  <a:prstClr val="black"/>
                </a:solidFill>
              </a:rPr>
              <a:t>: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Йэн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Ментер</a:t>
            </a:r>
            <a:r>
              <a:rPr lang="ru-RU" sz="2300" dirty="0">
                <a:solidFill>
                  <a:prstClr val="black"/>
                </a:solidFill>
              </a:rPr>
              <a:t> (Великобритания)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Марта Ковальчук-</a:t>
            </a:r>
            <a:r>
              <a:rPr lang="ru-RU" sz="2300" dirty="0" err="1">
                <a:solidFill>
                  <a:prstClr val="black"/>
                </a:solidFill>
              </a:rPr>
              <a:t>Валендзяк</a:t>
            </a:r>
            <a:r>
              <a:rPr lang="ru-RU" sz="2300" dirty="0">
                <a:solidFill>
                  <a:prstClr val="black"/>
                </a:solidFill>
              </a:rPr>
              <a:t> (Польша)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Мария </a:t>
            </a:r>
            <a:r>
              <a:rPr lang="ru-RU" sz="2300" dirty="0" err="1">
                <a:solidFill>
                  <a:prstClr val="black"/>
                </a:solidFill>
              </a:rPr>
              <a:t>Саблич</a:t>
            </a:r>
            <a:r>
              <a:rPr lang="ru-RU" sz="2300" dirty="0">
                <a:solidFill>
                  <a:prstClr val="black"/>
                </a:solidFill>
              </a:rPr>
              <a:t>  (Хорватия)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Каролина </a:t>
            </a:r>
            <a:r>
              <a:rPr lang="ru-RU" sz="2300" dirty="0" err="1">
                <a:solidFill>
                  <a:prstClr val="black"/>
                </a:solidFill>
              </a:rPr>
              <a:t>Дучинска</a:t>
            </a:r>
            <a:r>
              <a:rPr lang="ru-RU" sz="2300" dirty="0">
                <a:solidFill>
                  <a:prstClr val="black"/>
                </a:solidFill>
              </a:rPr>
              <a:t> (Чехия)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Эрика </a:t>
            </a:r>
            <a:r>
              <a:rPr lang="ru-RU" sz="2300" dirty="0" err="1">
                <a:solidFill>
                  <a:prstClr val="black"/>
                </a:solidFill>
              </a:rPr>
              <a:t>Копп</a:t>
            </a:r>
            <a:r>
              <a:rPr lang="ru-RU" sz="2300" dirty="0">
                <a:solidFill>
                  <a:prstClr val="black"/>
                </a:solidFill>
              </a:rPr>
              <a:t> (Венгрия)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Зденка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Гадушова</a:t>
            </a:r>
            <a:r>
              <a:rPr lang="ru-RU" sz="2300" dirty="0">
                <a:solidFill>
                  <a:prstClr val="black"/>
                </a:solidFill>
              </a:rPr>
              <a:t> (Словакия)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Николета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Мита</a:t>
            </a:r>
            <a:r>
              <a:rPr lang="ru-RU" sz="2300" dirty="0">
                <a:solidFill>
                  <a:prstClr val="black"/>
                </a:solidFill>
              </a:rPr>
              <a:t> (Албания)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Ирма </a:t>
            </a:r>
            <a:r>
              <a:rPr lang="ru-RU" sz="2300" dirty="0" err="1">
                <a:solidFill>
                  <a:prstClr val="black"/>
                </a:solidFill>
              </a:rPr>
              <a:t>Кенич</a:t>
            </a:r>
            <a:r>
              <a:rPr lang="ru-RU" sz="2300" dirty="0">
                <a:solidFill>
                  <a:prstClr val="black"/>
                </a:solidFill>
              </a:rPr>
              <a:t> (Босния и Герцеговина)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Оливера </a:t>
            </a:r>
            <a:r>
              <a:rPr lang="ru-RU" sz="2300" dirty="0" err="1">
                <a:solidFill>
                  <a:prstClr val="black"/>
                </a:solidFill>
              </a:rPr>
              <a:t>Гаджич</a:t>
            </a:r>
            <a:r>
              <a:rPr lang="ru-RU" sz="2300" dirty="0">
                <a:solidFill>
                  <a:prstClr val="black"/>
                </a:solidFill>
              </a:rPr>
              <a:t> (Сербия)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Блерим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Сакипи</a:t>
            </a:r>
            <a:r>
              <a:rPr lang="ru-RU" sz="2300" dirty="0">
                <a:solidFill>
                  <a:prstClr val="black"/>
                </a:solidFill>
              </a:rPr>
              <a:t> (Косово)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Айдар Калимуллин (Россия)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44557" y="4945988"/>
            <a:ext cx="4885121" cy="3862589"/>
          </a:xfrm>
          <a:prstGeom prst="rect">
            <a:avLst/>
          </a:prstGeom>
        </p:spPr>
        <p:txBody>
          <a:bodyPr wrap="square" lIns="91332" tIns="45666" rIns="91332" bIns="45666">
            <a:spAutoFit/>
          </a:bodyPr>
          <a:lstStyle/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Майда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Йосевска</a:t>
            </a:r>
            <a:r>
              <a:rPr lang="ru-RU" sz="2300" dirty="0">
                <a:solidFill>
                  <a:prstClr val="black"/>
                </a:solidFill>
              </a:rPr>
              <a:t> (Македония)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Майка Печек (Словения)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Диана </a:t>
            </a:r>
            <a:r>
              <a:rPr lang="ru-RU" sz="2300" dirty="0" err="1">
                <a:solidFill>
                  <a:prstClr val="black"/>
                </a:solidFill>
              </a:rPr>
              <a:t>Вукович</a:t>
            </a:r>
            <a:r>
              <a:rPr lang="ru-RU" sz="2300" dirty="0">
                <a:solidFill>
                  <a:prstClr val="black"/>
                </a:solidFill>
              </a:rPr>
              <a:t> (Черногория)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Ромита </a:t>
            </a:r>
            <a:r>
              <a:rPr lang="ru-RU" sz="2300" dirty="0" err="1">
                <a:solidFill>
                  <a:prstClr val="black"/>
                </a:solidFill>
              </a:rPr>
              <a:t>Иуку</a:t>
            </a:r>
            <a:r>
              <a:rPr lang="ru-RU" sz="2300" dirty="0">
                <a:solidFill>
                  <a:prstClr val="black"/>
                </a:solidFill>
              </a:rPr>
              <a:t> (Румыния)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Вяра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Гюрова</a:t>
            </a:r>
            <a:r>
              <a:rPr lang="ru-RU" sz="2300" dirty="0">
                <a:solidFill>
                  <a:prstClr val="black"/>
                </a:solidFill>
              </a:rPr>
              <a:t> (Болгария)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Аусра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Руткине</a:t>
            </a:r>
            <a:r>
              <a:rPr lang="ru-RU" sz="2300" dirty="0">
                <a:solidFill>
                  <a:prstClr val="black"/>
                </a:solidFill>
              </a:rPr>
              <a:t> (Литва)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Марите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Кравале-Паулина</a:t>
            </a:r>
            <a:r>
              <a:rPr lang="ru-RU" sz="2300" dirty="0">
                <a:solidFill>
                  <a:prstClr val="black"/>
                </a:solidFill>
              </a:rPr>
              <a:t> (Латвия)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Катрин </a:t>
            </a:r>
            <a:r>
              <a:rPr lang="ru-RU" sz="2300" dirty="0" err="1">
                <a:solidFill>
                  <a:prstClr val="black"/>
                </a:solidFill>
              </a:rPr>
              <a:t>Поом-Валицкис</a:t>
            </a:r>
            <a:r>
              <a:rPr lang="ru-RU" sz="2300" dirty="0">
                <a:solidFill>
                  <a:prstClr val="black"/>
                </a:solidFill>
              </a:rPr>
              <a:t> (Эстония)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Мария Жигалова (Беларусь)</a:t>
            </a:r>
          </a:p>
          <a:p>
            <a:pPr marL="179784" indent="-179784" defTabSz="901574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Лариса Кобылянская (</a:t>
            </a:r>
            <a:r>
              <a:rPr lang="ru-RU" sz="2300" dirty="0" err="1">
                <a:solidFill>
                  <a:prstClr val="black"/>
                </a:solidFill>
              </a:rPr>
              <a:t>Молодова</a:t>
            </a:r>
            <a:r>
              <a:rPr lang="ru-RU" sz="23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51923" y="411308"/>
            <a:ext cx="9127487" cy="6914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lIns="136014" tIns="68069" rIns="136014" bIns="68069" anchor="ctr">
            <a:spAutoFit/>
          </a:bodyPr>
          <a:lstStyle/>
          <a:p>
            <a:pPr algn="ctr" defTabSz="1360025"/>
            <a:r>
              <a:rPr lang="ru-RU" sz="3600" b="1" dirty="0">
                <a:solidFill>
                  <a:prstClr val="white"/>
                </a:solidFill>
              </a:rPr>
              <a:t>Научно-исследовательская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80139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63D5DA-2BBC-BA86-4B48-1F48972DE6EA}"/>
              </a:ext>
            </a:extLst>
          </p:cNvPr>
          <p:cNvSpPr txBox="1"/>
          <p:nvPr/>
        </p:nvSpPr>
        <p:spPr>
          <a:xfrm>
            <a:off x="7083116" y="2337293"/>
            <a:ext cx="9828122" cy="5859426"/>
          </a:xfrm>
          <a:prstGeom prst="rect">
            <a:avLst/>
          </a:prstGeom>
        </p:spPr>
        <p:txBody>
          <a:bodyPr vert="horz" lIns="136836" tIns="68435" rIns="136836" bIns="68435" rtlCol="0">
            <a:noAutofit/>
          </a:bodyPr>
          <a:lstStyle/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en-US" sz="2400" b="1" dirty="0" err="1">
                <a:solidFill>
                  <a:prstClr val="black"/>
                </a:solidFill>
              </a:rPr>
              <a:t>Проект</a:t>
            </a:r>
            <a:r>
              <a:rPr lang="ru-RU" sz="2400" b="1" dirty="0">
                <a:solidFill>
                  <a:prstClr val="black"/>
                </a:solidFill>
              </a:rPr>
              <a:t>:</a:t>
            </a:r>
            <a:endParaRPr lang="ru-RU" sz="2400" dirty="0">
              <a:solidFill>
                <a:prstClr val="black"/>
              </a:solidFill>
            </a:endParaRP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ru-RU" sz="2400" dirty="0">
                <a:solidFill>
                  <a:prstClr val="black"/>
                </a:solidFill>
              </a:rPr>
              <a:t>«</a:t>
            </a:r>
            <a:r>
              <a:rPr lang="en-US" sz="2400" dirty="0" err="1">
                <a:solidFill>
                  <a:prstClr val="black"/>
                </a:solidFill>
              </a:rPr>
              <a:t>Дети</a:t>
            </a:r>
            <a:r>
              <a:rPr lang="en-US" sz="2400" dirty="0">
                <a:solidFill>
                  <a:prstClr val="black"/>
                </a:solidFill>
              </a:rPr>
              <a:t> мигрантов в российской школе: установки и </a:t>
            </a:r>
            <a:r>
              <a:rPr lang="en-US" sz="2400" dirty="0" err="1">
                <a:solidFill>
                  <a:prstClr val="black"/>
                </a:solidFill>
              </a:rPr>
              <a:t>практики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учителей</a:t>
            </a:r>
            <a:r>
              <a:rPr lang="ru-RU" sz="2400" dirty="0">
                <a:solidFill>
                  <a:prstClr val="black"/>
                </a:solidFill>
              </a:rPr>
              <a:t>»</a:t>
            </a:r>
            <a:endParaRPr lang="en-US" sz="2400" dirty="0">
              <a:solidFill>
                <a:prstClr val="black"/>
              </a:solidFill>
            </a:endParaRP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endParaRPr lang="en-US" sz="2400" dirty="0">
              <a:solidFill>
                <a:prstClr val="black"/>
              </a:solidFill>
            </a:endParaRP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en-US" sz="2400" b="1" dirty="0">
                <a:solidFill>
                  <a:prstClr val="black"/>
                </a:solidFill>
              </a:rPr>
              <a:t>Глава в монографии:</a:t>
            </a: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en-US" sz="2400" b="1" dirty="0">
                <a:solidFill>
                  <a:prstClr val="black"/>
                </a:solidFill>
              </a:rPr>
              <a:t>Chulpan Gromova, Rezeda Khairutdinova</a:t>
            </a:r>
            <a:r>
              <a:rPr lang="en-US" sz="2400" dirty="0">
                <a:solidFill>
                  <a:prstClr val="black"/>
                </a:solidFill>
              </a:rPr>
              <a:t>, Dina Birman and </a:t>
            </a:r>
            <a:r>
              <a:rPr lang="en-US" sz="2400" b="1" dirty="0">
                <a:solidFill>
                  <a:prstClr val="black"/>
                </a:solidFill>
              </a:rPr>
              <a:t>Aydar Kalimullin</a:t>
            </a:r>
            <a:r>
              <a:rPr lang="en-US" sz="2400" dirty="0">
                <a:solidFill>
                  <a:prstClr val="black"/>
                </a:solidFill>
              </a:rPr>
              <a:t>. Chapter 4: Educational Practices for Immigrant Children in Elementary Schools in Russia (р/39-53) in Understanding School Success of Migrant Students: An International Perspective (2022). </a:t>
            </a: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hlinkClick r:id="rId2"/>
              </a:rPr>
              <a:t>https://clck.ru/33LNMm</a:t>
            </a:r>
            <a:endParaRPr lang="en-US" sz="2400" dirty="0">
              <a:solidFill>
                <a:prstClr val="black"/>
              </a:solidFill>
            </a:endParaRPr>
          </a:p>
          <a:p>
            <a:pPr indent="-342089" algn="just" defTabSz="1368324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en-US" sz="2400" b="1" dirty="0" err="1">
                <a:solidFill>
                  <a:prstClr val="black"/>
                </a:solidFill>
                <a:cs typeface="Calibri" panose="020F0502020204030204" pitchFamily="34" charset="0"/>
              </a:rPr>
              <a:t>Со</a:t>
            </a:r>
            <a:r>
              <a:rPr lang="ru-RU" sz="2400" b="1" dirty="0">
                <a:solidFill>
                  <a:prstClr val="black"/>
                </a:solidFill>
                <a:cs typeface="Calibri" panose="020F0502020204030204" pitchFamily="34" charset="0"/>
              </a:rPr>
              <a:t>исполнители</a:t>
            </a:r>
            <a:r>
              <a:rPr lang="en-US" sz="24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cs typeface="Calibri" panose="020F0502020204030204" pitchFamily="34" charset="0"/>
              </a:rPr>
              <a:t>проекта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</a:p>
          <a:p>
            <a:pPr indent="-342089" algn="just" defTabSz="1368324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Елена Макарова, </a:t>
            </a:r>
            <a:r>
              <a:rPr lang="ru-RU" sz="2400" dirty="0" err="1">
                <a:solidFill>
                  <a:prstClr val="black"/>
                </a:solidFill>
              </a:rPr>
              <a:t>Вассилис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Кассис</a:t>
            </a:r>
            <a:r>
              <a:rPr lang="ru-RU" sz="2400" dirty="0">
                <a:solidFill>
                  <a:prstClr val="black"/>
                </a:solidFill>
              </a:rPr>
              <a:t> (Швейцария)</a:t>
            </a:r>
          </a:p>
          <a:p>
            <a:pPr indent="-342089" algn="just" defTabSz="1368324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prstClr val="black"/>
                </a:solidFill>
              </a:rPr>
              <a:t>Нанин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Лилла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Зузанна</a:t>
            </a:r>
            <a:r>
              <a:rPr lang="ru-RU" sz="2400" dirty="0">
                <a:solidFill>
                  <a:prstClr val="black"/>
                </a:solidFill>
              </a:rPr>
              <a:t> М. </a:t>
            </a:r>
            <a:r>
              <a:rPr lang="ru-RU" sz="2400" dirty="0" err="1">
                <a:solidFill>
                  <a:prstClr val="black"/>
                </a:solidFill>
              </a:rPr>
              <a:t>Преуше</a:t>
            </a:r>
            <a:r>
              <a:rPr lang="ru-RU" sz="2400" dirty="0">
                <a:solidFill>
                  <a:prstClr val="black"/>
                </a:solidFill>
              </a:rPr>
              <a:t>  (Германия)</a:t>
            </a:r>
          </a:p>
          <a:p>
            <a:pPr indent="-342089" algn="just" defTabSz="1368324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Кристос </a:t>
            </a:r>
            <a:r>
              <a:rPr lang="ru-RU" sz="2400" dirty="0" err="1">
                <a:solidFill>
                  <a:prstClr val="black"/>
                </a:solidFill>
              </a:rPr>
              <a:t>Говарис</a:t>
            </a:r>
            <a:r>
              <a:rPr lang="ru-RU" sz="2400" dirty="0">
                <a:solidFill>
                  <a:prstClr val="black"/>
                </a:solidFill>
              </a:rPr>
              <a:t> (Греция)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E94AA1-DE02-CD90-5EE9-156BB2AE0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5" r="317"/>
          <a:stretch/>
        </p:blipFill>
        <p:spPr>
          <a:xfrm>
            <a:off x="1740010" y="1729685"/>
            <a:ext cx="4732460" cy="7001330"/>
          </a:xfrm>
          <a:prstGeom prst="rect">
            <a:avLst/>
          </a:prstGeom>
          <a:effectLst/>
        </p:spPr>
      </p:pic>
      <p:grpSp>
        <p:nvGrpSpPr>
          <p:cNvPr id="8" name="object 4">
            <a:extLst>
              <a:ext uri="{FF2B5EF4-FFF2-40B4-BE49-F238E27FC236}">
                <a16:creationId xmlns:a16="http://schemas.microsoft.com/office/drawing/2014/main" id="{D77A8E7F-5FE1-47F6-9033-295292D41BE8}"/>
              </a:ext>
            </a:extLst>
          </p:cNvPr>
          <p:cNvGrpSpPr/>
          <p:nvPr/>
        </p:nvGrpSpPr>
        <p:grpSpPr>
          <a:xfrm>
            <a:off x="-19640" y="689"/>
            <a:ext cx="2289756" cy="3964050"/>
            <a:chOff x="0" y="0"/>
            <a:chExt cx="2517140" cy="4358005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D014F008-424B-4DCD-8A6F-4C7FA8284C5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3758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D6B3140C-A653-4B0B-A658-1EEDDFB75E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8651923" y="411308"/>
            <a:ext cx="9127487" cy="6914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lIns="136014" tIns="68069" rIns="136014" bIns="68069" anchor="ctr">
            <a:spAutoFit/>
          </a:bodyPr>
          <a:lstStyle/>
          <a:p>
            <a:pPr algn="ctr" defTabSz="1360025"/>
            <a:r>
              <a:rPr lang="ru-RU" sz="3600" b="1" dirty="0">
                <a:solidFill>
                  <a:prstClr val="white"/>
                </a:solidFill>
              </a:rPr>
              <a:t>Научно-исследовательская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8405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63D5DA-2BBC-BA86-4B48-1F48972DE6EA}"/>
              </a:ext>
            </a:extLst>
          </p:cNvPr>
          <p:cNvSpPr txBox="1"/>
          <p:nvPr/>
        </p:nvSpPr>
        <p:spPr>
          <a:xfrm>
            <a:off x="7159440" y="1982694"/>
            <a:ext cx="9828122" cy="3332612"/>
          </a:xfrm>
          <a:prstGeom prst="rect">
            <a:avLst/>
          </a:prstGeom>
        </p:spPr>
        <p:txBody>
          <a:bodyPr vert="horz" lIns="136836" tIns="68435" rIns="136836" bIns="68435" rtlCol="0">
            <a:noAutofit/>
          </a:bodyPr>
          <a:lstStyle/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en-US" sz="2400" b="1" dirty="0" err="1">
                <a:solidFill>
                  <a:prstClr val="black"/>
                </a:solidFill>
              </a:rPr>
              <a:t>Проект</a:t>
            </a:r>
            <a:r>
              <a:rPr lang="ru-RU" sz="2400" b="1" dirty="0">
                <a:solidFill>
                  <a:prstClr val="black"/>
                </a:solidFill>
              </a:rPr>
              <a:t>:</a:t>
            </a:r>
            <a:endParaRPr lang="ru-RU" sz="2400" dirty="0">
              <a:solidFill>
                <a:prstClr val="black"/>
              </a:solidFill>
            </a:endParaRP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ru-RU" sz="2400" dirty="0">
                <a:solidFill>
                  <a:prstClr val="black"/>
                </a:solidFill>
              </a:rPr>
              <a:t>«Игра и STEM-образование в дошкольном возрасте»</a:t>
            </a:r>
            <a:endParaRPr lang="en-US" sz="2400" dirty="0">
              <a:solidFill>
                <a:prstClr val="black"/>
              </a:solidFill>
            </a:endParaRP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en-US" sz="2400" b="1" dirty="0" err="1">
                <a:solidFill>
                  <a:prstClr val="black"/>
                </a:solidFill>
              </a:rPr>
              <a:t>Глава</a:t>
            </a:r>
            <a:r>
              <a:rPr lang="en-US" sz="2400" b="1" dirty="0">
                <a:solidFill>
                  <a:prstClr val="black"/>
                </a:solidFill>
              </a:rPr>
              <a:t> в </a:t>
            </a:r>
            <a:r>
              <a:rPr lang="en-US" sz="2400" b="1" dirty="0" err="1">
                <a:solidFill>
                  <a:prstClr val="black"/>
                </a:solidFill>
              </a:rPr>
              <a:t>монографии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</a:p>
          <a:p>
            <a:pPr defTabSz="1368324">
              <a:lnSpc>
                <a:spcPct val="90000"/>
              </a:lnSpc>
              <a:spcAft>
                <a:spcPts val="900"/>
              </a:spcAft>
            </a:pPr>
            <a:r>
              <a:rPr lang="en-US" sz="2400" b="1" dirty="0" err="1">
                <a:solidFill>
                  <a:prstClr val="black"/>
                </a:solidFill>
              </a:rPr>
              <a:t>Gabdulchakov</a:t>
            </a:r>
            <a:r>
              <a:rPr lang="en-US" sz="2400" b="1" dirty="0">
                <a:solidFill>
                  <a:prstClr val="black"/>
                </a:solidFill>
              </a:rPr>
              <a:t>, V.F., Shishova, E.O. </a:t>
            </a:r>
            <a:r>
              <a:rPr lang="en-US" sz="2400" dirty="0">
                <a:solidFill>
                  <a:prstClr val="black"/>
                </a:solidFill>
              </a:rPr>
              <a:t>(2022). Psychology of Children's Play, Imagination, Creativity and Playful Pedagogies in Early Childhood Education in Russia. In: Tunnicliffe, S.D., Kennedy, T.J. (eds) Play and STEM Education in the Early Years. Springer, Cham. </a:t>
            </a: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r>
              <a:rPr lang="en-US" sz="2400" dirty="0">
                <a:solidFill>
                  <a:prstClr val="black"/>
                </a:solidFill>
                <a:hlinkClick r:id="rId2"/>
              </a:rPr>
              <a:t>https://doi.org/10.1007/978-3-030-99830-1_3</a:t>
            </a:r>
            <a:endParaRPr lang="en-US" sz="2400" dirty="0">
              <a:solidFill>
                <a:prstClr val="black"/>
              </a:solidFill>
            </a:endParaRP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endParaRPr lang="en-US" sz="2400" dirty="0">
              <a:solidFill>
                <a:prstClr val="black"/>
              </a:solidFill>
            </a:endParaRPr>
          </a:p>
          <a:p>
            <a:pPr algn="just" defTabSz="1368324">
              <a:lnSpc>
                <a:spcPct val="90000"/>
              </a:lnSpc>
              <a:spcAft>
                <a:spcPts val="900"/>
              </a:spcAft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076" name="Picture 4" descr="Book cover">
            <a:extLst>
              <a:ext uri="{FF2B5EF4-FFF2-40B4-BE49-F238E27FC236}">
                <a16:creationId xmlns:a16="http://schemas.microsoft.com/office/drawing/2014/main" id="{9F01ABDB-66C5-4B01-8BAE-2B6E1FD2E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51" y="1755602"/>
            <a:ext cx="4730604" cy="71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object 4">
            <a:extLst>
              <a:ext uri="{FF2B5EF4-FFF2-40B4-BE49-F238E27FC236}">
                <a16:creationId xmlns:a16="http://schemas.microsoft.com/office/drawing/2014/main" id="{C2F513C2-FFEB-4C4E-A972-325789A31AFD}"/>
              </a:ext>
            </a:extLst>
          </p:cNvPr>
          <p:cNvGrpSpPr/>
          <p:nvPr/>
        </p:nvGrpSpPr>
        <p:grpSpPr>
          <a:xfrm>
            <a:off x="-19640" y="689"/>
            <a:ext cx="2289756" cy="3964050"/>
            <a:chOff x="0" y="0"/>
            <a:chExt cx="2517140" cy="435800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5B96F641-5A0A-4320-892B-C1DA9838127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3758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E2B2605-DB72-44D6-9340-CEABB2E6A97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7159442" y="5467981"/>
            <a:ext cx="5582582" cy="3816422"/>
          </a:xfrm>
          <a:prstGeom prst="rect">
            <a:avLst/>
          </a:prstGeom>
        </p:spPr>
        <p:txBody>
          <a:bodyPr wrap="square" lIns="91332" tIns="45666" rIns="91332" bIns="45666">
            <a:spAutoFit/>
          </a:bodyPr>
          <a:lstStyle/>
          <a:p>
            <a:pPr defTabSz="901574">
              <a:spcAft>
                <a:spcPts val="600"/>
              </a:spcAft>
            </a:pPr>
            <a:r>
              <a:rPr lang="ru-RU" sz="2300" b="1" dirty="0">
                <a:solidFill>
                  <a:prstClr val="black"/>
                </a:solidFill>
              </a:rPr>
              <a:t>Соисполнители проекта</a:t>
            </a:r>
            <a:r>
              <a:rPr lang="ru-RU" sz="2300" dirty="0">
                <a:solidFill>
                  <a:prstClr val="black"/>
                </a:solidFill>
              </a:rPr>
              <a:t>: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Сью Д. </a:t>
            </a:r>
            <a:r>
              <a:rPr lang="ru-RU" sz="2300" dirty="0" err="1">
                <a:solidFill>
                  <a:prstClr val="black"/>
                </a:solidFill>
              </a:rPr>
              <a:t>Танниклифф</a:t>
            </a:r>
            <a:r>
              <a:rPr lang="ru-RU" sz="2300" dirty="0">
                <a:solidFill>
                  <a:prstClr val="black"/>
                </a:solidFill>
              </a:rPr>
              <a:t> (Великобритания)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Тереза Дж. Кеннеди, Эрик </a:t>
            </a:r>
            <a:r>
              <a:rPr lang="ru-RU" sz="2300" dirty="0" err="1">
                <a:solidFill>
                  <a:prstClr val="black"/>
                </a:solidFill>
              </a:rPr>
              <a:t>Ворч</a:t>
            </a:r>
            <a:r>
              <a:rPr lang="ru-RU" sz="2300" dirty="0">
                <a:solidFill>
                  <a:prstClr val="black"/>
                </a:solidFill>
              </a:rPr>
              <a:t> (США)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Лара </a:t>
            </a:r>
            <a:r>
              <a:rPr lang="ru-RU" sz="2300" dirty="0" err="1">
                <a:solidFill>
                  <a:prstClr val="black"/>
                </a:solidFill>
              </a:rPr>
              <a:t>Вайзер</a:t>
            </a:r>
            <a:r>
              <a:rPr lang="ru-RU" sz="2300" dirty="0">
                <a:solidFill>
                  <a:prstClr val="black"/>
                </a:solidFill>
              </a:rPr>
              <a:t>, </a:t>
            </a:r>
            <a:r>
              <a:rPr lang="ru-RU" sz="2300" dirty="0" err="1">
                <a:solidFill>
                  <a:prstClr val="black"/>
                </a:solidFill>
              </a:rPr>
              <a:t>Тимо</a:t>
            </a:r>
            <a:r>
              <a:rPr lang="ru-RU" sz="2300" dirty="0">
                <a:solidFill>
                  <a:prstClr val="black"/>
                </a:solidFill>
              </a:rPr>
              <a:t> Рейтер (Германия) 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Корал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Кемпбел</a:t>
            </a:r>
            <a:r>
              <a:rPr lang="ru-RU" sz="2300" dirty="0">
                <a:solidFill>
                  <a:prstClr val="black"/>
                </a:solidFill>
              </a:rPr>
              <a:t> (Австралия)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Майкл </a:t>
            </a:r>
            <a:r>
              <a:rPr lang="ru-RU" sz="2300" dirty="0" err="1">
                <a:solidFill>
                  <a:prstClr val="black"/>
                </a:solidFill>
              </a:rPr>
              <a:t>Бовен</a:t>
            </a:r>
            <a:r>
              <a:rPr lang="ru-RU" sz="2300" dirty="0">
                <a:solidFill>
                  <a:prstClr val="black"/>
                </a:solidFill>
              </a:rPr>
              <a:t>, Ева </a:t>
            </a:r>
            <a:r>
              <a:rPr lang="ru-RU" sz="2300" dirty="0" err="1">
                <a:solidFill>
                  <a:prstClr val="black"/>
                </a:solidFill>
              </a:rPr>
              <a:t>Кнолл</a:t>
            </a:r>
            <a:r>
              <a:rPr lang="ru-RU" sz="2300" dirty="0">
                <a:solidFill>
                  <a:prstClr val="black"/>
                </a:solidFill>
              </a:rPr>
              <a:t> (Канада)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Кёрстин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Бокман</a:t>
            </a:r>
            <a:r>
              <a:rPr lang="ru-RU" sz="2300" dirty="0">
                <a:solidFill>
                  <a:prstClr val="black"/>
                </a:solidFill>
              </a:rPr>
              <a:t>, Анни </a:t>
            </a:r>
            <a:r>
              <a:rPr lang="ru-RU" sz="2300" dirty="0" err="1">
                <a:solidFill>
                  <a:prstClr val="black"/>
                </a:solidFill>
              </a:rPr>
              <a:t>Йохансон</a:t>
            </a:r>
            <a:r>
              <a:rPr lang="ru-RU" sz="2300" dirty="0">
                <a:solidFill>
                  <a:prstClr val="black"/>
                </a:solidFill>
              </a:rPr>
              <a:t> (Швеция)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Тийс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Экхут</a:t>
            </a:r>
            <a:r>
              <a:rPr lang="ru-RU" sz="2300" dirty="0">
                <a:solidFill>
                  <a:prstClr val="black"/>
                </a:solidFill>
              </a:rPr>
              <a:t> (Бельгия)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84192" y="5879187"/>
            <a:ext cx="4350810" cy="3031592"/>
          </a:xfrm>
          <a:prstGeom prst="rect">
            <a:avLst/>
          </a:prstGeom>
        </p:spPr>
        <p:txBody>
          <a:bodyPr wrap="square" lIns="91332" tIns="45666" rIns="91332" bIns="45666">
            <a:spAutoFit/>
          </a:bodyPr>
          <a:lstStyle/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Якко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Хилппо</a:t>
            </a:r>
            <a:r>
              <a:rPr lang="ru-RU" sz="2300" dirty="0">
                <a:solidFill>
                  <a:prstClr val="black"/>
                </a:solidFill>
              </a:rPr>
              <a:t> (Финляндия)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Николь Морган (Ямайка)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Рави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Болах</a:t>
            </a:r>
            <a:r>
              <a:rPr lang="ru-RU" sz="2300" dirty="0">
                <a:solidFill>
                  <a:prstClr val="black"/>
                </a:solidFill>
              </a:rPr>
              <a:t> (Маврикий)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Жаклин </a:t>
            </a:r>
            <a:r>
              <a:rPr lang="ru-RU" sz="2300" dirty="0" err="1">
                <a:solidFill>
                  <a:prstClr val="black"/>
                </a:solidFill>
              </a:rPr>
              <a:t>Ванер</a:t>
            </a:r>
            <a:r>
              <a:rPr lang="ru-RU" sz="2300" dirty="0">
                <a:solidFill>
                  <a:prstClr val="black"/>
                </a:solidFill>
              </a:rPr>
              <a:t> (Мальта)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Орнит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Спектор</a:t>
            </a:r>
            <a:r>
              <a:rPr lang="ru-RU" sz="2300" dirty="0">
                <a:solidFill>
                  <a:prstClr val="black"/>
                </a:solidFill>
              </a:rPr>
              <a:t>-Леви (Израиль)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 err="1">
                <a:solidFill>
                  <a:prstClr val="black"/>
                </a:solidFill>
              </a:rPr>
              <a:t>Манабу</a:t>
            </a: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 err="1">
                <a:solidFill>
                  <a:prstClr val="black"/>
                </a:solidFill>
              </a:rPr>
              <a:t>Сумида</a:t>
            </a:r>
            <a:r>
              <a:rPr lang="ru-RU" sz="2300" dirty="0">
                <a:solidFill>
                  <a:prstClr val="black"/>
                </a:solidFill>
              </a:rPr>
              <a:t> (Япония)</a:t>
            </a:r>
          </a:p>
          <a:p>
            <a:pPr marL="285408" indent="-285408" defTabSz="90157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Цезарь Мора Лей (Мексика)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51923" y="411308"/>
            <a:ext cx="9127487" cy="6914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lIns="136014" tIns="68069" rIns="136014" bIns="68069" anchor="ctr">
            <a:spAutoFit/>
          </a:bodyPr>
          <a:lstStyle/>
          <a:p>
            <a:pPr algn="ctr" defTabSz="1360025"/>
            <a:r>
              <a:rPr lang="ru-RU" sz="3600" b="1" dirty="0">
                <a:solidFill>
                  <a:prstClr val="white"/>
                </a:solidFill>
              </a:rPr>
              <a:t>Научно-исследовательская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21361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689"/>
            <a:ext cx="2289756" cy="3964050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3758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503307" y="1312652"/>
            <a:ext cx="13641860" cy="553392"/>
          </a:xfrm>
          <a:prstGeom prst="rect">
            <a:avLst/>
          </a:prstGeom>
        </p:spPr>
        <p:txBody>
          <a:bodyPr wrap="square" lIns="90731" tIns="45366" rIns="90731" bIns="45366">
            <a:spAutoFit/>
          </a:bodyPr>
          <a:lstStyle/>
          <a:p>
            <a:pPr algn="ctr" defTabSz="903284">
              <a:defRPr/>
            </a:pPr>
            <a:r>
              <a:rPr lang="ru-RU" sz="3000" b="1" dirty="0">
                <a:solidFill>
                  <a:prstClr val="black"/>
                </a:solidFill>
              </a:rPr>
              <a:t>Проекты, планируемые к реализации в 2023 году.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18019"/>
              </p:ext>
            </p:extLst>
          </p:nvPr>
        </p:nvGraphicFramePr>
        <p:xfrm>
          <a:off x="1618881" y="2090303"/>
          <a:ext cx="15768760" cy="72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4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5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3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Наименование научного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Партнеры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/>
                        <a:t>Издательство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827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Трансформация педагогического образования в постсоветских странах: сопоставительный анализ 15-ти независимых государств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700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/>
                        <a:t>Оксфордский университет,</a:t>
                      </a:r>
                      <a:r>
                        <a:rPr lang="ru-RU" sz="2000" b="0" baseline="0" dirty="0"/>
                        <a:t> Тартуский университет, Азербайджанская дипломатическая академия, Молдавский государственный университет, Ташкентский государственный педагогический университет имени Низами, Университет прикладных наук Хяме, Армянский государственный педагогический университет имени </a:t>
                      </a:r>
                      <a:r>
                        <a:rPr lang="ru-RU" sz="2000" b="0" baseline="0" dirty="0" err="1"/>
                        <a:t>Хачатура</a:t>
                      </a:r>
                      <a:r>
                        <a:rPr lang="ru-RU" sz="2000" b="0" baseline="0" dirty="0"/>
                        <a:t> Абовяна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Routledge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/>
                        <a:t>Международный форум по педагогическому образованию как пространство партнерства в области исследований образования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Хасана Калёнку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Техасский университет Эй-энд-эм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Калифорнийский университет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Международная исследовательская ассоциация учителей и преподавания (ISATT)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/>
                        <a:t>Emerald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00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Нехватка учителей в международных перспективах: мнения и решения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700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«Сириус», Технический университет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Дрездена,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Университет Дублина, Оксфордский университет, </a:t>
                      </a:r>
                      <a:r>
                        <a:rPr lang="ru-RU" sz="20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Пенсильванский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университет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Springer</a:t>
                      </a:r>
                      <a:endParaRPr lang="ru-RU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00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Глобализация и трансформация педагогического образования в странах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BRICS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/>
                        <a:t>Оксфордский университет, 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университет Триангуло Минейро, Государственный университет Рио-де-Жанейро, Университет Сан-Паулу, Партапский педагогический колледж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Routledge</a:t>
                      </a:r>
                      <a:endParaRPr lang="ru-RU" sz="2000" b="0" u="none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261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Преобразование преподавания и обучения в педагогическом образовании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Мелардален,</a:t>
                      </a:r>
                      <a:r>
                        <a:rPr lang="ru-RU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Стокгольмский университет, Хельсинский университет, Аризонский университет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Age Publishing</a:t>
                      </a:r>
                      <a:endParaRPr lang="en-US" sz="2000" b="0" u="none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00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Дифференцированное обучение в разных странах мира</a:t>
                      </a:r>
                      <a:endParaRPr lang="ru-RU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Трирский университет, Педагогический университет Вайнгартен, Берлинский университет имени Гумбольдта,</a:t>
                      </a:r>
                      <a:r>
                        <a:rPr lang="ru-RU" sz="20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Университет </a:t>
                      </a:r>
                      <a:r>
                        <a:rPr lang="ru-RU" sz="20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Дикина</a:t>
                      </a:r>
                      <a:endParaRPr lang="ru-RU" sz="20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Waxman Literary Agency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651923" y="411308"/>
            <a:ext cx="9127487" cy="6914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lIns="136014" tIns="68069" rIns="136014" bIns="68069" anchor="ctr">
            <a:spAutoFit/>
          </a:bodyPr>
          <a:lstStyle/>
          <a:p>
            <a:pPr algn="ctr" defTabSz="1360025"/>
            <a:r>
              <a:rPr lang="ru-RU" sz="3600" b="1" dirty="0">
                <a:solidFill>
                  <a:prstClr val="white"/>
                </a:solidFill>
              </a:rPr>
              <a:t>Научно-исследовательская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9356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660"/>
            <a:ext cx="2289756" cy="3964049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6754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3" name="AutoShape 2" descr="Autism Research Centre - Home | Facebook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8" tIns="45594" rIns="91188" bIns="45594" numCol="1" anchor="t" anchorCtr="0" compatLnSpc="1">
            <a:prstTxWarp prst="textNoShape">
              <a:avLst/>
            </a:prstTxWarp>
          </a:bodyPr>
          <a:lstStyle/>
          <a:p>
            <a:pPr defTabSz="907874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2027" y="2336808"/>
            <a:ext cx="16497407" cy="6955496"/>
          </a:xfrm>
          <a:prstGeom prst="rect">
            <a:avLst/>
          </a:prstGeom>
          <a:noFill/>
        </p:spPr>
        <p:txBody>
          <a:bodyPr wrap="square" lIns="91188" tIns="45594" rIns="91188" bIns="45594" rtlCol="0">
            <a:spAutoFit/>
          </a:bodyPr>
          <a:lstStyle/>
          <a:p>
            <a:pPr marL="0" lvl="1" defTabSz="907874">
              <a:spcBef>
                <a:spcPts val="600"/>
              </a:spcBef>
            </a:pPr>
            <a:r>
              <a:rPr lang="ru-RU" sz="2300" b="1" dirty="0">
                <a:solidFill>
                  <a:srgbClr val="1F497D"/>
                </a:solidFill>
              </a:rPr>
              <a:t>1. Психолого-педагогическое сопровождение</a:t>
            </a:r>
            <a:endParaRPr lang="ru-RU" sz="2300" dirty="0">
              <a:solidFill>
                <a:srgbClr val="1F497D"/>
              </a:solidFill>
            </a:endParaRP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«Региональная модель сопровождения детей с РАС» (ИПО, </a:t>
            </a:r>
            <a:r>
              <a:rPr lang="ru-RU" sz="2300" dirty="0" err="1">
                <a:solidFill>
                  <a:prstClr val="black"/>
                </a:solidFill>
              </a:rPr>
              <a:t>Нигматуллина</a:t>
            </a:r>
            <a:r>
              <a:rPr lang="ru-RU" sz="2300" dirty="0">
                <a:solidFill>
                  <a:prstClr val="black"/>
                </a:solidFill>
              </a:rPr>
              <a:t> И.А.)</a:t>
            </a: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«Оценка условий предметно-пространственной среды ДОО для детей с РАС» (ИПО, </a:t>
            </a:r>
            <a:r>
              <a:rPr lang="ru-RU" sz="2300" dirty="0" err="1">
                <a:solidFill>
                  <a:prstClr val="black"/>
                </a:solidFill>
              </a:rPr>
              <a:t>Башинова</a:t>
            </a:r>
            <a:r>
              <a:rPr lang="ru-RU" sz="2300" dirty="0">
                <a:solidFill>
                  <a:prstClr val="black"/>
                </a:solidFill>
              </a:rPr>
              <a:t> С.Г.)</a:t>
            </a: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«Мониторинг социализации детей дошкольного возраста с РАС» (ИПО, Васина В.В. )</a:t>
            </a: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«Нейропсихологическое исследование особенностей детей с РАС» (ИПО, </a:t>
            </a:r>
            <a:r>
              <a:rPr lang="ru-RU" sz="2300" dirty="0" err="1">
                <a:solidFill>
                  <a:prstClr val="black"/>
                </a:solidFill>
              </a:rPr>
              <a:t>Ахметшина</a:t>
            </a:r>
            <a:r>
              <a:rPr lang="ru-RU" sz="2300" dirty="0">
                <a:solidFill>
                  <a:prstClr val="black"/>
                </a:solidFill>
              </a:rPr>
              <a:t> А.Г. )</a:t>
            </a: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«Особенности регуляторных функций у дошкольников с РАС»  (ИПО, </a:t>
            </a:r>
            <a:r>
              <a:rPr lang="ru-RU" sz="2300" dirty="0" err="1">
                <a:solidFill>
                  <a:prstClr val="black"/>
                </a:solidFill>
              </a:rPr>
              <a:t>Нигматуллина</a:t>
            </a:r>
            <a:r>
              <a:rPr lang="ru-RU" sz="2300" dirty="0">
                <a:solidFill>
                  <a:prstClr val="black"/>
                </a:solidFill>
              </a:rPr>
              <a:t> И.А., Твардовская А.А., Васина В.В.; </a:t>
            </a:r>
            <a:r>
              <a:rPr lang="ru-RU" sz="2300" dirty="0" err="1">
                <a:solidFill>
                  <a:prstClr val="black"/>
                </a:solidFill>
              </a:rPr>
              <a:t>ИФМиБ</a:t>
            </a:r>
            <a:r>
              <a:rPr lang="ru-RU" sz="2300" dirty="0">
                <a:solidFill>
                  <a:prstClr val="black"/>
                </a:solidFill>
              </a:rPr>
              <a:t>, </a:t>
            </a:r>
            <a:r>
              <a:rPr lang="ru-RU" sz="2300" dirty="0" err="1">
                <a:solidFill>
                  <a:prstClr val="black"/>
                </a:solidFill>
              </a:rPr>
              <a:t>Мухамедшина</a:t>
            </a:r>
            <a:r>
              <a:rPr lang="ru-RU" sz="2300" dirty="0">
                <a:solidFill>
                  <a:prstClr val="black"/>
                </a:solidFill>
              </a:rPr>
              <a:t> Я.О., </a:t>
            </a:r>
            <a:r>
              <a:rPr lang="ru-RU" sz="2300" dirty="0" err="1">
                <a:solidFill>
                  <a:prstClr val="black"/>
                </a:solidFill>
              </a:rPr>
              <a:t>Гамирова</a:t>
            </a:r>
            <a:r>
              <a:rPr lang="ru-RU" sz="2300" dirty="0">
                <a:solidFill>
                  <a:prstClr val="black"/>
                </a:solidFill>
              </a:rPr>
              <a:t> Р.Г.; </a:t>
            </a:r>
            <a:r>
              <a:rPr lang="ru-RU" sz="2300" dirty="0" err="1">
                <a:solidFill>
                  <a:prstClr val="black"/>
                </a:solidFill>
              </a:rPr>
              <a:t>ИФиМК</a:t>
            </a:r>
            <a:r>
              <a:rPr lang="ru-RU" sz="2300" dirty="0">
                <a:solidFill>
                  <a:prstClr val="black"/>
                </a:solidFill>
              </a:rPr>
              <a:t>, Горобец Е.А.)</a:t>
            </a: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«Изучение специфики детско-родительских отношений в семьях с детьми с РАС» (ИПО, Федоренко М.В. )</a:t>
            </a: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«Оценка ценностей и установок педагогов при подготовке к работе с детьми с РАС» (ИПО, </a:t>
            </a:r>
            <a:r>
              <a:rPr lang="ru-RU" sz="2300" dirty="0" err="1">
                <a:solidFill>
                  <a:prstClr val="black"/>
                </a:solidFill>
              </a:rPr>
              <a:t>Нигматуллина</a:t>
            </a:r>
            <a:r>
              <a:rPr lang="ru-RU" sz="2300" dirty="0">
                <a:solidFill>
                  <a:prstClr val="black"/>
                </a:solidFill>
              </a:rPr>
              <a:t> И.А.)</a:t>
            </a:r>
          </a:p>
          <a:p>
            <a:pPr marL="0" lvl="1" defTabSz="907874">
              <a:spcBef>
                <a:spcPts val="600"/>
              </a:spcBef>
            </a:pPr>
            <a:r>
              <a:rPr lang="ru-RU" sz="2300" b="1" dirty="0">
                <a:solidFill>
                  <a:srgbClr val="1F497D"/>
                </a:solidFill>
              </a:rPr>
              <a:t>2. Медицинское сопровождение</a:t>
            </a: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«Речевая </a:t>
            </a:r>
            <a:r>
              <a:rPr lang="ru-RU" sz="2300" dirty="0" err="1">
                <a:solidFill>
                  <a:prstClr val="black"/>
                </a:solidFill>
              </a:rPr>
              <a:t>абилитация</a:t>
            </a:r>
            <a:r>
              <a:rPr lang="ru-RU" sz="2300" dirty="0">
                <a:solidFill>
                  <a:prstClr val="black"/>
                </a:solidFill>
              </a:rPr>
              <a:t> детей и подростков с РАС» (</a:t>
            </a:r>
            <a:r>
              <a:rPr lang="ru-RU" sz="2300" dirty="0" err="1">
                <a:solidFill>
                  <a:prstClr val="black"/>
                </a:solidFill>
              </a:rPr>
              <a:t>ИФиМК</a:t>
            </a:r>
            <a:r>
              <a:rPr lang="ru-RU" sz="2300" dirty="0">
                <a:solidFill>
                  <a:prstClr val="black"/>
                </a:solidFill>
              </a:rPr>
              <a:t>, Горобец Е.А.; </a:t>
            </a:r>
            <a:r>
              <a:rPr lang="ru-RU" sz="2300" dirty="0" err="1">
                <a:solidFill>
                  <a:prstClr val="black"/>
                </a:solidFill>
              </a:rPr>
              <a:t>ИФМиБ</a:t>
            </a:r>
            <a:r>
              <a:rPr lang="ru-RU" sz="2300" dirty="0">
                <a:solidFill>
                  <a:prstClr val="black"/>
                </a:solidFill>
              </a:rPr>
              <a:t>, </a:t>
            </a:r>
            <a:r>
              <a:rPr lang="ru-RU" sz="2300" dirty="0" err="1">
                <a:solidFill>
                  <a:prstClr val="black"/>
                </a:solidFill>
              </a:rPr>
              <a:t>Гамирова</a:t>
            </a:r>
            <a:r>
              <a:rPr lang="ru-RU" sz="2300" dirty="0">
                <a:solidFill>
                  <a:prstClr val="black"/>
                </a:solidFill>
              </a:rPr>
              <a:t> Р.Г.)</a:t>
            </a: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«</a:t>
            </a:r>
            <a:r>
              <a:rPr lang="ru-RU" sz="2300" dirty="0" err="1">
                <a:solidFill>
                  <a:prstClr val="black"/>
                </a:solidFill>
              </a:rPr>
              <a:t>Айтрекинг</a:t>
            </a:r>
            <a:r>
              <a:rPr lang="ru-RU" sz="2300" dirty="0">
                <a:solidFill>
                  <a:prstClr val="black"/>
                </a:solidFill>
              </a:rPr>
              <a:t> в исследовании когнитивного развития детей с РАС» (ИФиМК, Горобец Е.А.; ИПО, Нигматуллина И.А.; ИФМиБ, Гамирова Р.Г.)</a:t>
            </a:r>
          </a:p>
          <a:p>
            <a:pPr marL="0" lvl="1" defTabSz="90787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prstClr val="black"/>
                </a:solidFill>
              </a:rPr>
              <a:t>  «Исследование влияния </a:t>
            </a:r>
            <a:r>
              <a:rPr lang="ru-RU" sz="2300" dirty="0" err="1">
                <a:solidFill>
                  <a:prstClr val="black"/>
                </a:solidFill>
              </a:rPr>
              <a:t>дисбиотических</a:t>
            </a:r>
            <a:r>
              <a:rPr lang="ru-RU" sz="2300" dirty="0">
                <a:solidFill>
                  <a:prstClr val="black"/>
                </a:solidFill>
              </a:rPr>
              <a:t> нарушений у пациентов с расстройством аутистического спектра, аллергическими заболеваниями и пищевой непереносимостью на </a:t>
            </a:r>
            <a:r>
              <a:rPr lang="ru-RU" sz="2300" dirty="0" err="1">
                <a:solidFill>
                  <a:prstClr val="black"/>
                </a:solidFill>
              </a:rPr>
              <a:t>иммуновоспалительные</a:t>
            </a:r>
            <a:r>
              <a:rPr lang="ru-RU" sz="2300" dirty="0">
                <a:solidFill>
                  <a:prstClr val="black"/>
                </a:solidFill>
              </a:rPr>
              <a:t> реакции в организме детей и их связь с особенностями психического развития» (ИФМиБ, </a:t>
            </a:r>
            <a:r>
              <a:rPr lang="ru-RU" sz="2300" dirty="0" err="1">
                <a:solidFill>
                  <a:prstClr val="black"/>
                </a:solidFill>
              </a:rPr>
              <a:t>Файзуллина</a:t>
            </a:r>
            <a:r>
              <a:rPr lang="ru-RU" sz="2300" dirty="0">
                <a:solidFill>
                  <a:prstClr val="black"/>
                </a:solidFill>
              </a:rPr>
              <a:t> Р.А., Мухамедшина Я.О., Григорьева Т.В., Гамирова Р.Г.; ИФиМК, Горобец Е.А.; ИПО, Нигматуллина И.А.)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30050" y="1628029"/>
            <a:ext cx="4722108" cy="538601"/>
          </a:xfrm>
          <a:prstGeom prst="rect">
            <a:avLst/>
          </a:prstGeom>
        </p:spPr>
        <p:txBody>
          <a:bodyPr wrap="none" lIns="91332" tIns="45666" rIns="91332" bIns="45666">
            <a:spAutoFit/>
          </a:bodyPr>
          <a:lstStyle/>
          <a:p>
            <a:pPr algn="ctr"/>
            <a:r>
              <a:rPr lang="ru-RU" sz="2900" b="1" dirty="0"/>
              <a:t>Направления исследований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1340" y="281171"/>
            <a:ext cx="8788090" cy="1122159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Научно-исследовательская деятельность </a:t>
            </a:r>
          </a:p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в сфере специального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631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704"/>
            <a:ext cx="2289756" cy="3964050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1708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2096744" y="1685968"/>
            <a:ext cx="14484572" cy="1014972"/>
          </a:xfrm>
          <a:prstGeom prst="rect">
            <a:avLst/>
          </a:prstGeom>
        </p:spPr>
        <p:txBody>
          <a:bodyPr wrap="none" lIns="90504" tIns="45252" rIns="90504" bIns="45252">
            <a:spAutoFit/>
          </a:bodyPr>
          <a:lstStyle/>
          <a:p>
            <a:pPr algn="ctr" defTabSz="901034"/>
            <a:r>
              <a:rPr lang="ru-RU" sz="3000" b="1" dirty="0">
                <a:solidFill>
                  <a:srgbClr val="1F497D"/>
                </a:solidFill>
              </a:rPr>
              <a:t>Научно-исследовательская лаборатория «Комплексное сопровождение детей с РАС»</a:t>
            </a:r>
          </a:p>
          <a:p>
            <a:pPr algn="ctr" defTabSz="901034"/>
            <a:r>
              <a:rPr lang="ru-RU" sz="3000" b="1" dirty="0">
                <a:solidFill>
                  <a:srgbClr val="1F497D"/>
                </a:solidFill>
              </a:rPr>
              <a:t>рук. </a:t>
            </a:r>
            <a:r>
              <a:rPr lang="ru-RU" sz="3000" b="1" dirty="0" err="1">
                <a:solidFill>
                  <a:srgbClr val="1F497D"/>
                </a:solidFill>
              </a:rPr>
              <a:t>Нигматуллина</a:t>
            </a:r>
            <a:r>
              <a:rPr lang="ru-RU" sz="3000" b="1" dirty="0">
                <a:solidFill>
                  <a:srgbClr val="1F497D"/>
                </a:solidFill>
              </a:rPr>
              <a:t> И.А.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1588" y="3677410"/>
            <a:ext cx="16262402" cy="5893230"/>
          </a:xfrm>
          <a:prstGeom prst="rect">
            <a:avLst/>
          </a:prstGeom>
        </p:spPr>
        <p:txBody>
          <a:bodyPr wrap="square" lIns="90504" tIns="45252" rIns="90504" bIns="45252">
            <a:spAutoFit/>
          </a:bodyPr>
          <a:lstStyle/>
          <a:p>
            <a:pPr marL="339449" indent="-339449" defTabSz="90103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Цифровая платформа по сопровождению детей с РАС (</a:t>
            </a:r>
            <a:r>
              <a:rPr lang="ru-RU" sz="3200" dirty="0">
                <a:hlinkClick r:id="rId3"/>
              </a:rPr>
              <a:t>https://ds.kpfu.ru</a:t>
            </a:r>
            <a:r>
              <a:rPr lang="ru-RU" sz="3200" dirty="0"/>
              <a:t>). </a:t>
            </a:r>
          </a:p>
          <a:p>
            <a:pPr marL="339449" indent="-339449" defTabSz="90103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 err="1"/>
              <a:t>ЭОРы</a:t>
            </a:r>
            <a:r>
              <a:rPr lang="ru-RU" sz="3200" dirty="0"/>
              <a:t> на платформе </a:t>
            </a:r>
            <a:r>
              <a:rPr lang="en-US" sz="3200" dirty="0" err="1"/>
              <a:t>Stepik</a:t>
            </a:r>
            <a:r>
              <a:rPr lang="en-US" sz="3200" dirty="0"/>
              <a:t> </a:t>
            </a:r>
            <a:r>
              <a:rPr lang="ru-RU" sz="3200" dirty="0"/>
              <a:t>- «Семейная академия» и «Университет родительства».</a:t>
            </a:r>
            <a:endParaRPr lang="en-US" sz="3200" dirty="0"/>
          </a:p>
          <a:p>
            <a:pPr marL="339449" indent="-339449" defTabSz="90103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Учебно-методическое пособие:</a:t>
            </a:r>
            <a:r>
              <a:rPr lang="en-US" sz="3200" dirty="0"/>
              <a:t> </a:t>
            </a:r>
            <a:r>
              <a:rPr lang="ru-RU" sz="3200" dirty="0"/>
              <a:t>«Расстройства аутистического спектра: прикладной анализ поведения в работе с детьми и их родителями».</a:t>
            </a:r>
          </a:p>
          <a:p>
            <a:pPr marL="339449" indent="-339449" defTabSz="90103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Программа ПК «Прикладной анализ поведения в образовании детей с РАС» (72 часа), обучено 176 человек, включена в республиканский реестр для реализации в 2023 году, включена в реестр ПИМУ.</a:t>
            </a:r>
            <a:endParaRPr lang="en-US" sz="3200" dirty="0"/>
          </a:p>
          <a:p>
            <a:pPr marL="339449" indent="-339449" defTabSz="90103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Программа ПП «Методы прикладного анализа поведения в образовании» (330 часов), включена в реестр ПИМУ. </a:t>
            </a:r>
          </a:p>
          <a:p>
            <a:pPr marL="339449" indent="-339449" defTabSz="90103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Изучение регионального опыта реализации систем комплексного сопровождения детей с РАС коллективом ученых из 5 российских вузов.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28873" y="2833912"/>
            <a:ext cx="4420314" cy="553998"/>
          </a:xfrm>
          <a:prstGeom prst="rect">
            <a:avLst/>
          </a:prstGeom>
        </p:spPr>
        <p:txBody>
          <a:bodyPr wrap="none" lIns="90504" tIns="45252" rIns="90504" bIns="45252">
            <a:spAutoFit/>
          </a:bodyPr>
          <a:lstStyle/>
          <a:p>
            <a:pPr algn="ctr" defTabSz="901034"/>
            <a:r>
              <a:rPr lang="ru-RU" sz="3000" b="1" dirty="0">
                <a:solidFill>
                  <a:prstClr val="black"/>
                </a:solidFill>
              </a:rPr>
              <a:t>Результаты деятельности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C19977-D9CA-4DAB-83CF-04AF6576E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313" y="507798"/>
            <a:ext cx="2540699" cy="49851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991340" y="281171"/>
            <a:ext cx="8788090" cy="1122159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Научно-исследовательская деятельность </a:t>
            </a:r>
          </a:p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в сфере специального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3118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704"/>
            <a:ext cx="2289756" cy="3964050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1708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757200" y="2157088"/>
            <a:ext cx="15571320" cy="522372"/>
          </a:xfrm>
          <a:prstGeom prst="rect">
            <a:avLst/>
          </a:prstGeom>
        </p:spPr>
        <p:txBody>
          <a:bodyPr wrap="square" lIns="90594" tIns="45300" rIns="90594" bIns="45300">
            <a:spAutoFit/>
          </a:bodyPr>
          <a:lstStyle/>
          <a:p>
            <a:pPr algn="ctr"/>
            <a:r>
              <a:rPr lang="ru-RU" sz="2800" b="1" dirty="0"/>
              <a:t>Цифровая платформа по сопровождению детей с РАС </a:t>
            </a:r>
            <a:r>
              <a:rPr lang="en-US" sz="2800" b="1" dirty="0"/>
              <a:t>(</a:t>
            </a:r>
            <a:r>
              <a:rPr lang="ru-RU" sz="2800" b="1" dirty="0">
                <a:hlinkClick r:id="rId3"/>
              </a:rPr>
              <a:t>https://ds.kpfu.ru</a:t>
            </a:r>
            <a:r>
              <a:rPr lang="en-US" sz="2800" b="1" dirty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08144" y="1555990"/>
            <a:ext cx="13541497" cy="522275"/>
          </a:xfrm>
          <a:prstGeom prst="rect">
            <a:avLst/>
          </a:prstGeom>
        </p:spPr>
        <p:txBody>
          <a:bodyPr wrap="none" lIns="90504" tIns="45252" rIns="90504" bIns="45252">
            <a:spAutoFit/>
          </a:bodyPr>
          <a:lstStyle/>
          <a:p>
            <a:pPr defTabSz="901034"/>
            <a:r>
              <a:rPr lang="ru-RU" sz="2800" b="1" dirty="0">
                <a:solidFill>
                  <a:srgbClr val="1F497D"/>
                </a:solidFill>
              </a:rPr>
              <a:t>Научно-исследовательская лаборатория «Комплексное сопровождение детей с РАС»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C19977-D9CA-4DAB-83CF-04AF6576E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313" y="487370"/>
            <a:ext cx="2540699" cy="49851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16" y="2908234"/>
            <a:ext cx="14029842" cy="681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991340" y="281171"/>
            <a:ext cx="8788090" cy="1122159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Научно-исследовательская деятельность </a:t>
            </a:r>
          </a:p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в сфере специального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69102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660"/>
            <a:ext cx="2289756" cy="3964049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6754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284019" y="6899090"/>
            <a:ext cx="13427030" cy="2677402"/>
          </a:xfrm>
          <a:prstGeom prst="rect">
            <a:avLst/>
          </a:prstGeom>
          <a:noFill/>
        </p:spPr>
        <p:txBody>
          <a:bodyPr wrap="square" lIns="91188" tIns="45594" rIns="91188" bIns="45594" rtlCol="0">
            <a:spAutoFit/>
          </a:bodyPr>
          <a:lstStyle/>
          <a:p>
            <a:pPr marL="358992" indent="358992" defTabSz="907874">
              <a:lnSpc>
                <a:spcPct val="150000"/>
              </a:lnSpc>
              <a:buFontTx/>
              <a:buAutoNum type="arabicPeriod"/>
            </a:pPr>
            <a:r>
              <a:rPr lang="ru-RU" sz="2800" b="1" dirty="0">
                <a:solidFill>
                  <a:prstClr val="black"/>
                </a:solidFill>
              </a:rPr>
              <a:t>Группы кратковременного пребывания</a:t>
            </a:r>
            <a:r>
              <a:rPr lang="ru-RU" sz="2800" dirty="0">
                <a:solidFill>
                  <a:prstClr val="black"/>
                </a:solidFill>
              </a:rPr>
              <a:t>: </a:t>
            </a:r>
          </a:p>
          <a:p>
            <a:pPr marL="358992" indent="358992" defTabSz="907874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</a:rPr>
              <a:t>50 детей с РАС (6 групп «Особый ребенок», 4 группы «</a:t>
            </a:r>
            <a:r>
              <a:rPr lang="ru-RU" sz="2800" dirty="0" err="1">
                <a:solidFill>
                  <a:prstClr val="black"/>
                </a:solidFill>
              </a:rPr>
              <a:t>Лекотека</a:t>
            </a:r>
            <a:r>
              <a:rPr lang="ru-RU" sz="2800" dirty="0">
                <a:solidFill>
                  <a:prstClr val="black"/>
                </a:solidFill>
              </a:rPr>
              <a:t>»);</a:t>
            </a:r>
          </a:p>
          <a:p>
            <a:pPr indent="358992" defTabSz="907874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</a:rPr>
              <a:t>2</a:t>
            </a:r>
            <a:r>
              <a:rPr lang="ru-RU" sz="2800" dirty="0">
                <a:solidFill>
                  <a:prstClr val="black"/>
                </a:solidFill>
              </a:rPr>
              <a:t>. </a:t>
            </a:r>
            <a:r>
              <a:rPr lang="ru-RU" sz="2800" b="1" dirty="0">
                <a:solidFill>
                  <a:prstClr val="black"/>
                </a:solidFill>
              </a:rPr>
              <a:t>Центр сопровождения семьи</a:t>
            </a:r>
            <a:r>
              <a:rPr lang="ru-RU" sz="2800" dirty="0">
                <a:solidFill>
                  <a:prstClr val="black"/>
                </a:solidFill>
              </a:rPr>
              <a:t>: </a:t>
            </a:r>
          </a:p>
          <a:p>
            <a:pPr marL="358992" indent="358992" defTabSz="907874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</a:rPr>
              <a:t>70 семей, воспитывающих детей с РАС, не посещающих Детский сад.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7031" y="4380242"/>
            <a:ext cx="4045490" cy="2289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94" rIns="91188" bIns="45594" rtlCol="0" anchor="ctr"/>
          <a:lstStyle/>
          <a:p>
            <a:pPr algn="ctr" defTabSz="907874"/>
            <a:r>
              <a:rPr lang="ru-RU" sz="2900" b="1" dirty="0">
                <a:solidFill>
                  <a:srgbClr val="C0504D"/>
                </a:solidFill>
              </a:rPr>
              <a:t>Комплексная медико-психолого-педагогическая диагностика детей с РАС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23124" y="4380242"/>
            <a:ext cx="4045490" cy="22653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94" rIns="91188" bIns="45594" rtlCol="0" anchor="ctr"/>
          <a:lstStyle/>
          <a:p>
            <a:pPr algn="ctr" defTabSz="907874"/>
            <a:r>
              <a:rPr lang="ru-RU" sz="2900" b="1" dirty="0">
                <a:solidFill>
                  <a:srgbClr val="C0504D"/>
                </a:solidFill>
              </a:rPr>
              <a:t>Консультирование родителей (законных представителей)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815621" y="4380200"/>
            <a:ext cx="3881078" cy="22653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94" rIns="91188" bIns="45594" rtlCol="0" anchor="ctr"/>
          <a:lstStyle/>
          <a:p>
            <a:pPr algn="ctr" defTabSz="907874"/>
            <a:r>
              <a:rPr lang="ru-RU" sz="2900" b="1" dirty="0">
                <a:solidFill>
                  <a:srgbClr val="C0504D"/>
                </a:solidFill>
              </a:rPr>
              <a:t>Коррекционно-развивающая образовательная деятельность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8254" y="2319290"/>
            <a:ext cx="5061956" cy="15308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91188" tIns="45594" rIns="91188" bIns="45594" rtlCol="0" anchor="ctr"/>
          <a:lstStyle/>
          <a:p>
            <a:pPr algn="ctr" defTabSz="911582">
              <a:defRPr/>
            </a:pPr>
            <a:r>
              <a:rPr lang="ru-RU" sz="2900" b="1" kern="0" dirty="0">
                <a:solidFill>
                  <a:srgbClr val="1F497D"/>
                </a:solidFill>
              </a:rPr>
              <a:t>Медицинское сопровождение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01980" y="2319290"/>
            <a:ext cx="5083932" cy="153089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lIns="91188" tIns="45594" rIns="91188" bIns="45594" rtlCol="0" anchor="ctr"/>
          <a:lstStyle/>
          <a:p>
            <a:pPr algn="ctr" defTabSz="911582">
              <a:defRPr/>
            </a:pPr>
            <a:r>
              <a:rPr lang="ru-RU" sz="2900" b="1" kern="0" dirty="0">
                <a:solidFill>
                  <a:srgbClr val="1F497D"/>
                </a:solidFill>
              </a:rPr>
              <a:t>Психолого-педагогическое сопровождение</a:t>
            </a:r>
          </a:p>
        </p:txBody>
      </p:sp>
      <p:sp>
        <p:nvSpPr>
          <p:cNvPr id="2" name="Плюс 1"/>
          <p:cNvSpPr/>
          <p:nvPr/>
        </p:nvSpPr>
        <p:spPr>
          <a:xfrm>
            <a:off x="8759465" y="2853609"/>
            <a:ext cx="542538" cy="53431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94" rIns="91188" bIns="45594" rtlCol="0" anchor="ctr"/>
          <a:lstStyle/>
          <a:p>
            <a:pPr algn="ctr" defTabSz="907874"/>
            <a:endParaRPr lang="ru-RU">
              <a:solidFill>
                <a:srgbClr val="1F497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1389" y="411041"/>
            <a:ext cx="8777952" cy="691998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algn="ctr" defTabSz="1357865"/>
            <a:r>
              <a:rPr lang="ru-RU" sz="3600" b="1" kern="0" dirty="0">
                <a:solidFill>
                  <a:prstClr val="white"/>
                </a:solidFill>
              </a:rPr>
              <a:t>Инфраструктурная политика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51755" y="1590803"/>
            <a:ext cx="6157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Детский сад КФУ для детей с РАС </a:t>
            </a:r>
          </a:p>
        </p:txBody>
      </p:sp>
    </p:spTree>
    <p:extLst>
      <p:ext uri="{BB962C8B-B14F-4D97-AF65-F5344CB8AC3E}">
        <p14:creationId xmlns:p14="http://schemas.microsoft.com/office/powerpoint/2010/main" val="327747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4">
            <a:extLst>
              <a:ext uri="{FF2B5EF4-FFF2-40B4-BE49-F238E27FC236}">
                <a16:creationId xmlns:a16="http://schemas.microsoft.com/office/drawing/2014/main" id="{AADDEAD8-8D4E-4400-A6DF-15A6D40745C0}"/>
              </a:ext>
            </a:extLst>
          </p:cNvPr>
          <p:cNvGrpSpPr/>
          <p:nvPr/>
        </p:nvGrpSpPr>
        <p:grpSpPr>
          <a:xfrm>
            <a:off x="-18995" y="579"/>
            <a:ext cx="2289594" cy="3964049"/>
            <a:chOff x="0" y="0"/>
            <a:chExt cx="2517140" cy="4358005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31635">
                <a:defRPr/>
              </a:pPr>
              <a:endParaRPr sz="1700" kern="0">
                <a:solidFill>
                  <a:prstClr val="black"/>
                </a:solidFill>
              </a:endParaRPr>
            </a:p>
          </p:txBody>
        </p:sp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D7F0D47C-28BB-4540-A619-A4F590BD7D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3207410" y="537298"/>
            <a:ext cx="13017705" cy="692483"/>
          </a:xfrm>
          <a:prstGeom prst="rect">
            <a:avLst/>
          </a:prstGeom>
        </p:spPr>
        <p:txBody>
          <a:bodyPr wrap="none" lIns="137147" tIns="68573" rIns="137147" bIns="68573">
            <a:spAutoFit/>
          </a:bodyPr>
          <a:lstStyle/>
          <a:p>
            <a:pPr algn="ctr" defTabSz="1371464"/>
            <a:r>
              <a:rPr lang="ru-RU" sz="3600" b="1" dirty="0">
                <a:solidFill>
                  <a:srgbClr val="4472C4">
                    <a:lumMod val="75000"/>
                  </a:srgbClr>
                </a:solidFill>
              </a:rPr>
              <a:t>Система педагогического образования КФУ: 11 тысяч студентов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2590" y="1636907"/>
            <a:ext cx="2525517" cy="94605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2100" b="1" kern="0" dirty="0">
                <a:solidFill>
                  <a:prstClr val="black"/>
                </a:solidFill>
              </a:rPr>
              <a:t>Елабужский институт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29%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498621" y="4304386"/>
            <a:ext cx="2525517" cy="1116551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Институт </a:t>
            </a:r>
          </a:p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Математики и механики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2%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62590" y="4074880"/>
            <a:ext cx="2525517" cy="1112855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Институт международных отношений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2,6%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62590" y="5358507"/>
            <a:ext cx="2525517" cy="929943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Институт управления, экономики и финансов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2,7%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485921" y="3081606"/>
            <a:ext cx="2525517" cy="912027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Юридический факультет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1,5%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2590" y="2763523"/>
            <a:ext cx="2525517" cy="1090411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Институт филологии и межкультурной коммуникации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31%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498621" y="5764506"/>
            <a:ext cx="2525517" cy="75889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Химический институт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1,3%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499597" y="6903498"/>
            <a:ext cx="2525517" cy="75889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Институт физики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1,4%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808610" y="7662390"/>
            <a:ext cx="13129308" cy="1458810"/>
            <a:chOff x="2808610" y="7269139"/>
            <a:chExt cx="13129308" cy="145881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137424" y="7816372"/>
              <a:ext cx="1952868" cy="91157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СУНЦ </a:t>
              </a:r>
              <a:r>
                <a:rPr lang="en-US" b="1" kern="0" dirty="0">
                  <a:solidFill>
                    <a:prstClr val="black"/>
                  </a:solidFill>
                </a:rPr>
                <a:t>IT-</a:t>
              </a:r>
              <a:r>
                <a:rPr lang="ru-RU" b="1" kern="0" dirty="0">
                  <a:solidFill>
                    <a:prstClr val="black"/>
                  </a:solidFill>
                </a:rPr>
                <a:t>Лицей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278388" y="7816372"/>
              <a:ext cx="2742599" cy="91157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Лицей</a:t>
              </a:r>
              <a:r>
                <a:rPr lang="en-US" b="1" kern="0" dirty="0">
                  <a:solidFill>
                    <a:prstClr val="black"/>
                  </a:solidFill>
                </a:rPr>
                <a:t> </a:t>
              </a:r>
              <a:endParaRPr lang="ru-RU" b="1" kern="0" dirty="0">
                <a:solidFill>
                  <a:prstClr val="black"/>
                </a:solidFill>
              </a:endParaRPr>
            </a:p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им. Н.И. Лобачевского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0145121" y="7816372"/>
              <a:ext cx="2089263" cy="911576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Университетская школа, </a:t>
              </a:r>
            </a:p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г.Елабуга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2415538" y="7816369"/>
              <a:ext cx="1659074" cy="911576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Детский сад для детей с РАС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816732" y="7269139"/>
              <a:ext cx="3053200" cy="4308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1371464"/>
              <a:r>
                <a:rPr lang="ru-RU" sz="2200" i="1" dirty="0">
                  <a:solidFill>
                    <a:prstClr val="black"/>
                  </a:solidFill>
                </a:rPr>
                <a:t>Площадки трансфера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808610" y="7816370"/>
              <a:ext cx="2150675" cy="91157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Психологическая клиника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4278844" y="7816367"/>
              <a:ext cx="1659074" cy="911576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371464">
                <a:defRPr/>
              </a:pPr>
              <a:r>
                <a:rPr lang="en-US" sz="2100" b="1" kern="0" dirty="0" err="1">
                  <a:solidFill>
                    <a:prstClr val="black"/>
                  </a:solidFill>
                </a:rPr>
                <a:t>EduTech</a:t>
              </a:r>
              <a:endParaRPr lang="ru-RU" sz="2100" b="1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416388" y="2067640"/>
            <a:ext cx="8154752" cy="4984110"/>
            <a:chOff x="5251170" y="1824072"/>
            <a:chExt cx="8154752" cy="498411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251170" y="1824072"/>
              <a:ext cx="8154752" cy="4984110"/>
            </a:xfrm>
            <a:prstGeom prst="round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47" tIns="68573" rIns="137147" bIns="68573" rtlCol="0" anchor="ctr"/>
            <a:lstStyle/>
            <a:p>
              <a:pPr algn="ctr" defTabSz="1371464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740335" y="2329719"/>
              <a:ext cx="3228584" cy="1662585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lIns="137147" tIns="68573" rIns="137147" bIns="68573" rtlCol="0" anchor="ctr"/>
            <a:lstStyle/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Приволжский региональный</a:t>
              </a:r>
            </a:p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научный центр </a:t>
              </a:r>
            </a:p>
            <a:p>
              <a:pPr algn="ctr" defTabSz="1371464">
                <a:defRPr/>
              </a:pPr>
              <a:r>
                <a:rPr lang="ru-RU" b="1" kern="0" dirty="0">
                  <a:solidFill>
                    <a:prstClr val="black"/>
                  </a:solidFill>
                </a:rPr>
                <a:t>Российской академии образования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740334" y="4415205"/>
              <a:ext cx="3233100" cy="1965039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lIns="137147" tIns="68573" rIns="137147" bIns="68573"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464">
                <a:defRPr/>
              </a:pPr>
              <a:r>
                <a:rPr lang="ru-RU" b="1" dirty="0">
                  <a:solidFill>
                    <a:prstClr val="black"/>
                  </a:solidFill>
                </a:rPr>
                <a:t>Приволжский межрегиональный центр повышения квалификации и профессиональной переподготовки работников образования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37688" y="3158779"/>
              <a:ext cx="3905739" cy="2262158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  <p:txBody>
            <a:bodyPr wrap="square" lIns="137147" tIns="68573" rIns="137147" bIns="68573" anchor="ctr">
              <a:spAutoFit/>
            </a:bodyPr>
            <a:lstStyle/>
            <a:p>
              <a:pPr algn="ctr" defTabSz="1371464"/>
              <a:r>
                <a:rPr lang="ru-RU" sz="3600" b="1" dirty="0">
                  <a:solidFill>
                    <a:prstClr val="black"/>
                  </a:solidFill>
                </a:rPr>
                <a:t>Институт </a:t>
              </a:r>
            </a:p>
            <a:p>
              <a:pPr algn="ctr" defTabSz="1371464"/>
              <a:r>
                <a:rPr lang="ru-RU" sz="3600" b="1" dirty="0">
                  <a:solidFill>
                    <a:prstClr val="black"/>
                  </a:solidFill>
                </a:rPr>
                <a:t>психологии и образования</a:t>
              </a:r>
            </a:p>
            <a:p>
              <a:pPr algn="ctr" defTabSz="1371464"/>
              <a:r>
                <a:rPr lang="ru-RU" sz="3000" dirty="0">
                  <a:solidFill>
                    <a:prstClr val="black"/>
                  </a:solidFill>
                </a:rPr>
                <a:t>23%</a:t>
              </a: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4485921" y="1636907"/>
            <a:ext cx="2525517" cy="112661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Институт фундаментальной медицины и биологии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1,8%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62590" y="6519311"/>
            <a:ext cx="2525517" cy="1143079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137147" tIns="68573" rIns="137147" bIns="68573" rtlCol="0" anchor="ctr"/>
          <a:lstStyle/>
          <a:p>
            <a:pPr algn="ctr" defTabSz="1371464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Институт дизайна и пространственных искусств</a:t>
            </a:r>
          </a:p>
          <a:p>
            <a:pPr algn="ctr" defTabSz="1371464">
              <a:defRPr/>
            </a:pPr>
            <a:r>
              <a:rPr lang="ru-RU" sz="1700" kern="0" dirty="0">
                <a:solidFill>
                  <a:prstClr val="black"/>
                </a:solidFill>
              </a:rPr>
              <a:t>3,5%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75453" y="9422599"/>
            <a:ext cx="10349661" cy="461666"/>
          </a:xfrm>
          <a:prstGeom prst="rect">
            <a:avLst/>
          </a:prstGeom>
        </p:spPr>
        <p:txBody>
          <a:bodyPr wrap="none" lIns="137147" tIns="68573" rIns="137147" bIns="68573">
            <a:spAutoFit/>
          </a:bodyPr>
          <a:lstStyle/>
          <a:p>
            <a:pPr defTabSz="1371464"/>
            <a:r>
              <a:rPr lang="ru-RU" sz="2100" i="1" dirty="0">
                <a:solidFill>
                  <a:prstClr val="black"/>
                </a:solidFill>
              </a:rPr>
              <a:t>*Указана доля от общего количества обучающихся по педагогическим направлениям</a:t>
            </a:r>
          </a:p>
        </p:txBody>
      </p:sp>
    </p:spTree>
    <p:extLst>
      <p:ext uri="{BB962C8B-B14F-4D97-AF65-F5344CB8AC3E}">
        <p14:creationId xmlns:p14="http://schemas.microsoft.com/office/powerpoint/2010/main" val="3790696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63D5DA-2BBC-BA86-4B48-1F48972DE6EA}"/>
              </a:ext>
            </a:extLst>
          </p:cNvPr>
          <p:cNvSpPr txBox="1"/>
          <p:nvPr/>
        </p:nvSpPr>
        <p:spPr>
          <a:xfrm>
            <a:off x="4495370" y="2910528"/>
            <a:ext cx="12499673" cy="3301592"/>
          </a:xfrm>
          <a:prstGeom prst="rect">
            <a:avLst/>
          </a:prstGeom>
        </p:spPr>
        <p:txBody>
          <a:bodyPr vert="horz" lIns="136836" tIns="68435" rIns="136836" bIns="68435" rtlCol="0">
            <a:noAutofit/>
          </a:bodyPr>
          <a:lstStyle/>
          <a:p>
            <a:pPr defTabSz="1368324">
              <a:lnSpc>
                <a:spcPct val="90000"/>
              </a:lnSpc>
              <a:spcAft>
                <a:spcPts val="600"/>
              </a:spcAft>
            </a:pPr>
            <a:r>
              <a:rPr lang="ru-RU" sz="2600" b="1" dirty="0">
                <a:solidFill>
                  <a:prstClr val="black"/>
                </a:solidFill>
              </a:rPr>
              <a:t>Глава в монографии</a:t>
            </a:r>
          </a:p>
          <a:p>
            <a:pPr defTabSz="1368324">
              <a:lnSpc>
                <a:spcPct val="90000"/>
              </a:lnSpc>
              <a:spcAft>
                <a:spcPts val="600"/>
              </a:spcAft>
            </a:pPr>
            <a:r>
              <a:rPr lang="ru-RU" sz="2600" dirty="0">
                <a:solidFill>
                  <a:prstClr val="black"/>
                </a:solidFill>
              </a:rPr>
              <a:t>«Цифровая платформа мониторинга и комплексной поддержки детей с расстройствами аутистического спектра»</a:t>
            </a:r>
            <a:endParaRPr lang="en-US" sz="2600" dirty="0">
              <a:solidFill>
                <a:prstClr val="black"/>
              </a:solidFill>
            </a:endParaRPr>
          </a:p>
          <a:p>
            <a:pPr defTabSz="1368324">
              <a:lnSpc>
                <a:spcPct val="90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prstClr val="black"/>
                </a:solidFill>
              </a:rPr>
              <a:t>Nigmatullina</a:t>
            </a:r>
            <a:r>
              <a:rPr lang="en-US" sz="2600" b="1" dirty="0">
                <a:solidFill>
                  <a:prstClr val="black"/>
                </a:solidFill>
              </a:rPr>
              <a:t>, I., </a:t>
            </a:r>
            <a:r>
              <a:rPr lang="en-US" sz="2600" b="1" dirty="0" err="1">
                <a:solidFill>
                  <a:prstClr val="black"/>
                </a:solidFill>
              </a:rPr>
              <a:t>Sheymardanov</a:t>
            </a:r>
            <a:r>
              <a:rPr lang="en-US" sz="2600" b="1" dirty="0">
                <a:solidFill>
                  <a:prstClr val="black"/>
                </a:solidFill>
              </a:rPr>
              <a:t>, S., </a:t>
            </a:r>
            <a:r>
              <a:rPr lang="en-US" sz="2600" b="1" dirty="0" err="1">
                <a:solidFill>
                  <a:prstClr val="black"/>
                </a:solidFill>
              </a:rPr>
              <a:t>Abramskiy</a:t>
            </a:r>
            <a:r>
              <a:rPr lang="en-US" sz="2600" b="1" dirty="0">
                <a:solidFill>
                  <a:prstClr val="black"/>
                </a:solidFill>
              </a:rPr>
              <a:t>, M. </a:t>
            </a:r>
            <a:r>
              <a:rPr lang="en-US" sz="2600" dirty="0">
                <a:solidFill>
                  <a:prstClr val="black"/>
                </a:solidFill>
              </a:rPr>
              <a:t>(2023) Digital Platform for Monitoring and Comprehensive Support of Children with Autism Spectrum Disorders. In: Nagar A.K., Singh </a:t>
            </a:r>
            <a:r>
              <a:rPr lang="en-US" sz="2600" dirty="0" err="1">
                <a:solidFill>
                  <a:prstClr val="black"/>
                </a:solidFill>
              </a:rPr>
              <a:t>Jat</a:t>
            </a:r>
            <a:r>
              <a:rPr lang="en-US" sz="2600" dirty="0">
                <a:solidFill>
                  <a:prstClr val="black"/>
                </a:solidFill>
              </a:rPr>
              <a:t> D., Mishra D.K., Joshi A. (</a:t>
            </a:r>
            <a:r>
              <a:rPr lang="en-US" sz="2600" dirty="0" err="1">
                <a:solidFill>
                  <a:prstClr val="black"/>
                </a:solidFill>
              </a:rPr>
              <a:t>eds</a:t>
            </a:r>
            <a:r>
              <a:rPr lang="en-US" sz="2600" dirty="0">
                <a:solidFill>
                  <a:prstClr val="black"/>
                </a:solidFill>
              </a:rPr>
              <a:t>) Intelligent Sustainable Systems. Lecture Notes in Networks and Systems, </a:t>
            </a:r>
            <a:r>
              <a:rPr lang="en-US" sz="2600" dirty="0" err="1">
                <a:solidFill>
                  <a:prstClr val="black"/>
                </a:solidFill>
              </a:rPr>
              <a:t>vol</a:t>
            </a:r>
            <a:r>
              <a:rPr lang="en-US" sz="2600" dirty="0">
                <a:solidFill>
                  <a:prstClr val="black"/>
                </a:solidFill>
              </a:rPr>
              <a:t> 578. Springer, Singapore. </a:t>
            </a:r>
            <a:endParaRPr lang="ru-RU" sz="2600" dirty="0">
              <a:solidFill>
                <a:prstClr val="black"/>
              </a:solidFill>
            </a:endParaRPr>
          </a:p>
          <a:p>
            <a:pPr defTabSz="1368324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prstClr val="black"/>
                </a:solidFill>
                <a:hlinkClick r:id="rId2"/>
              </a:rPr>
              <a:t>https://doi.org/10.1007/978-981-19-7660-5_50</a:t>
            </a:r>
            <a:endParaRPr lang="ru-RU" sz="2600" dirty="0">
              <a:solidFill>
                <a:prstClr val="black"/>
              </a:solidFill>
            </a:endParaRPr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C2F513C2-FFEB-4C4E-A972-325789A31AFD}"/>
              </a:ext>
            </a:extLst>
          </p:cNvPr>
          <p:cNvGrpSpPr/>
          <p:nvPr/>
        </p:nvGrpSpPr>
        <p:grpSpPr>
          <a:xfrm>
            <a:off x="-19640" y="689"/>
            <a:ext cx="2289756" cy="3964050"/>
            <a:chOff x="0" y="0"/>
            <a:chExt cx="2517140" cy="435800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5B96F641-5A0A-4320-892B-C1DA9838127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3758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E2B2605-DB72-44D6-9340-CEABB2E6A9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24" y="2910528"/>
            <a:ext cx="2114230" cy="320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8540" y="2177829"/>
            <a:ext cx="5258273" cy="523111"/>
          </a:xfrm>
          <a:prstGeom prst="rect">
            <a:avLst/>
          </a:prstGeom>
        </p:spPr>
        <p:txBody>
          <a:bodyPr wrap="none" lIns="91332" tIns="45666" rIns="91332" bIns="45666">
            <a:spAutoFit/>
          </a:bodyPr>
          <a:lstStyle/>
          <a:p>
            <a:pPr algn="ctr"/>
            <a:r>
              <a:rPr lang="ru-RU" sz="2800" b="1" dirty="0"/>
              <a:t>Международные исследования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90" y="6441110"/>
            <a:ext cx="2154096" cy="33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87870" y="6600091"/>
            <a:ext cx="12499673" cy="3046879"/>
          </a:xfrm>
          <a:prstGeom prst="rect">
            <a:avLst/>
          </a:prstGeom>
        </p:spPr>
        <p:txBody>
          <a:bodyPr wrap="square" lIns="91332" tIns="45666" rIns="91332" bIns="45666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b="1" dirty="0"/>
              <a:t>Глава в монографии</a:t>
            </a:r>
          </a:p>
          <a:p>
            <a:pPr>
              <a:spcAft>
                <a:spcPts val="600"/>
              </a:spcAft>
            </a:pPr>
            <a:r>
              <a:rPr lang="ru-RU" sz="2600" dirty="0"/>
              <a:t>«</a:t>
            </a:r>
            <a:r>
              <a:rPr lang="ru-RU" sz="2600" dirty="0" err="1"/>
              <a:t>Фасилитация</a:t>
            </a:r>
            <a:r>
              <a:rPr lang="ru-RU" sz="2600" dirty="0"/>
              <a:t> динамики развития навыков социального взаимодействия у дошкольников с расстройством аутистического спектра»</a:t>
            </a:r>
          </a:p>
          <a:p>
            <a:pPr>
              <a:spcAft>
                <a:spcPts val="600"/>
              </a:spcAft>
            </a:pPr>
            <a:r>
              <a:rPr lang="en-US" sz="2600" b="1" dirty="0" err="1"/>
              <a:t>Vasina</a:t>
            </a:r>
            <a:r>
              <a:rPr lang="en-US" sz="2600" b="1" dirty="0"/>
              <a:t> V., </a:t>
            </a:r>
            <a:r>
              <a:rPr lang="en-US" sz="2600" b="1" dirty="0" err="1"/>
              <a:t>Sadretdinova</a:t>
            </a:r>
            <a:r>
              <a:rPr lang="en-US" sz="2600" b="1" dirty="0"/>
              <a:t> E., </a:t>
            </a:r>
            <a:r>
              <a:rPr lang="en-US" sz="2600" b="1" dirty="0" err="1"/>
              <a:t>Nigmatullina</a:t>
            </a:r>
            <a:r>
              <a:rPr lang="en-US" sz="2600" b="1" dirty="0"/>
              <a:t> I.</a:t>
            </a:r>
            <a:r>
              <a:rPr lang="en-US" sz="2600" dirty="0"/>
              <a:t> </a:t>
            </a:r>
            <a:r>
              <a:rPr lang="ru-RU" sz="2600" dirty="0"/>
              <a:t>(</a:t>
            </a:r>
            <a:r>
              <a:rPr lang="en-US" sz="2600" dirty="0"/>
              <a:t>2022</a:t>
            </a:r>
            <a:r>
              <a:rPr lang="ru-RU" sz="2600" dirty="0"/>
              <a:t>) </a:t>
            </a:r>
            <a:r>
              <a:rPr lang="en-US" sz="2600" dirty="0"/>
              <a:t>Facilitation of the dynamics of social interaction skills development in preschool children with autism spectrum disorder. In: </a:t>
            </a:r>
            <a:r>
              <a:rPr lang="en-US" sz="2600" dirty="0" err="1"/>
              <a:t>Sibgatullina</a:t>
            </a:r>
            <a:r>
              <a:rPr lang="en-US" sz="2600" dirty="0"/>
              <a:t>-Denis I., </a:t>
            </a:r>
            <a:r>
              <a:rPr lang="en-US" sz="2600" dirty="0" err="1"/>
              <a:t>Vančová</a:t>
            </a:r>
            <a:r>
              <a:rPr lang="en-US" sz="2600" dirty="0"/>
              <a:t> A., </a:t>
            </a:r>
            <a:r>
              <a:rPr lang="en-US" sz="2600" dirty="0" err="1"/>
              <a:t>Blumesberger</a:t>
            </a:r>
            <a:r>
              <a:rPr lang="en-US" sz="2600" dirty="0"/>
              <a:t> S. (</a:t>
            </a:r>
            <a:r>
              <a:rPr lang="en-US" sz="2600" dirty="0" err="1"/>
              <a:t>eds</a:t>
            </a:r>
            <a:r>
              <a:rPr lang="en-US" sz="2600" dirty="0"/>
              <a:t>) University and institutional scientific research: Collective monograph. Vienna: </a:t>
            </a:r>
            <a:r>
              <a:rPr lang="en-US" sz="2600" dirty="0" err="1"/>
              <a:t>IfII</a:t>
            </a:r>
            <a:r>
              <a:rPr lang="en-US" sz="2600" dirty="0"/>
              <a:t> </a:t>
            </a:r>
            <a:r>
              <a:rPr lang="en-US" sz="2600" dirty="0" err="1"/>
              <a:t>Institut</a:t>
            </a:r>
            <a:r>
              <a:rPr lang="en-US" sz="2600" dirty="0"/>
              <a:t> </a:t>
            </a:r>
            <a:r>
              <a:rPr lang="en-US" sz="2600" dirty="0" err="1"/>
              <a:t>für</a:t>
            </a:r>
            <a:r>
              <a:rPr lang="en-US" sz="2600" dirty="0"/>
              <a:t> </a:t>
            </a:r>
            <a:r>
              <a:rPr lang="en-US" sz="2600" dirty="0" err="1"/>
              <a:t>Intellektuelle</a:t>
            </a:r>
            <a:r>
              <a:rPr lang="en-US" sz="2600" dirty="0"/>
              <a:t> Integration, p.215-223</a:t>
            </a:r>
            <a:endParaRPr lang="ru-RU" sz="2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96744" y="1536992"/>
            <a:ext cx="14484572" cy="553308"/>
          </a:xfrm>
          <a:prstGeom prst="rect">
            <a:avLst/>
          </a:prstGeom>
        </p:spPr>
        <p:txBody>
          <a:bodyPr wrap="none" lIns="90504" tIns="45252" rIns="90504" bIns="45252">
            <a:spAutoFit/>
          </a:bodyPr>
          <a:lstStyle/>
          <a:p>
            <a:pPr defTabSz="901034"/>
            <a:r>
              <a:rPr lang="ru-RU" sz="3000" b="1" dirty="0">
                <a:solidFill>
                  <a:srgbClr val="1F497D"/>
                </a:solidFill>
              </a:rPr>
              <a:t>Научно-исследовательская лаборатория «Комплексное сопровождение детей с РАС»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1340" y="281171"/>
            <a:ext cx="8788090" cy="11221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algn="ctr" defTabSz="1357865"/>
            <a:r>
              <a:rPr lang="ru-RU" sz="3200" b="1" dirty="0">
                <a:solidFill>
                  <a:schemeClr val="bg1"/>
                </a:solidFill>
              </a:rPr>
              <a:t>Научно-исследовательская деятельность </a:t>
            </a:r>
          </a:p>
          <a:p>
            <a:pPr algn="ctr" defTabSz="1357865"/>
            <a:r>
              <a:rPr lang="ru-RU" sz="3200" b="1" dirty="0">
                <a:solidFill>
                  <a:schemeClr val="bg1"/>
                </a:solidFill>
              </a:rPr>
              <a:t>в сфере специального образования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C19977-D9CA-4DAB-83CF-04AF6576E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313" y="507798"/>
            <a:ext cx="2540699" cy="4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53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704"/>
            <a:ext cx="2289756" cy="3964050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1708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3984217" y="1555990"/>
            <a:ext cx="11253883" cy="891607"/>
          </a:xfrm>
          <a:prstGeom prst="rect">
            <a:avLst/>
          </a:prstGeom>
        </p:spPr>
        <p:txBody>
          <a:bodyPr wrap="none" lIns="90504" tIns="45252" rIns="90504" bIns="45252">
            <a:spAutoFit/>
          </a:bodyPr>
          <a:lstStyle/>
          <a:p>
            <a:pPr algn="ctr" defTabSz="901034"/>
            <a:r>
              <a:rPr lang="ru-RU" sz="2600" b="1" dirty="0">
                <a:solidFill>
                  <a:srgbClr val="1F497D"/>
                </a:solidFill>
              </a:rPr>
              <a:t>Научно-исследовательская лаборатория «Генные и клеточные технологии»,</a:t>
            </a:r>
          </a:p>
          <a:p>
            <a:pPr algn="ctr" defTabSz="901034"/>
            <a:r>
              <a:rPr lang="ru-RU" sz="2600" b="1" dirty="0">
                <a:solidFill>
                  <a:srgbClr val="1F497D"/>
                </a:solidFill>
              </a:rPr>
              <a:t>Научно-исследовательская лаборатория «</a:t>
            </a:r>
            <a:r>
              <a:rPr lang="ru-RU" sz="2600" b="1" dirty="0" err="1">
                <a:solidFill>
                  <a:srgbClr val="1F497D"/>
                </a:solidFill>
              </a:rPr>
              <a:t>Омиксные</a:t>
            </a:r>
            <a:r>
              <a:rPr lang="ru-RU" sz="2600" b="1" dirty="0">
                <a:solidFill>
                  <a:srgbClr val="1F497D"/>
                </a:solidFill>
              </a:rPr>
              <a:t> технологии»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42958" y="2475925"/>
            <a:ext cx="16336466" cy="1446295"/>
          </a:xfrm>
          <a:prstGeom prst="rect">
            <a:avLst/>
          </a:prstGeom>
        </p:spPr>
        <p:txBody>
          <a:bodyPr wrap="square" lIns="91188" tIns="45594" rIns="91188" bIns="45594">
            <a:spAutoFit/>
          </a:bodyPr>
          <a:lstStyle/>
          <a:p>
            <a:pPr defTabSz="1215708">
              <a:defRPr/>
            </a:pPr>
            <a:r>
              <a:rPr lang="ru-RU" sz="2200" b="1" dirty="0">
                <a:cs typeface="Arial" panose="020B0604020202020204" pitchFamily="34" charset="0"/>
              </a:rPr>
              <a:t>Проект «Исследование влияния </a:t>
            </a:r>
            <a:r>
              <a:rPr lang="ru-RU" sz="2200" b="1" dirty="0" err="1">
                <a:cs typeface="Arial" panose="020B0604020202020204" pitchFamily="34" charset="0"/>
              </a:rPr>
              <a:t>дисбиотических</a:t>
            </a:r>
            <a:r>
              <a:rPr lang="ru-RU" sz="2200" b="1" dirty="0">
                <a:cs typeface="Arial" panose="020B0604020202020204" pitchFamily="34" charset="0"/>
              </a:rPr>
              <a:t> нарушений у детей с РАС на </a:t>
            </a:r>
            <a:r>
              <a:rPr lang="ru-RU" sz="2200" b="1" dirty="0" err="1">
                <a:cs typeface="Arial" panose="020B0604020202020204" pitchFamily="34" charset="0"/>
              </a:rPr>
              <a:t>иммуновоспалительные</a:t>
            </a:r>
            <a:r>
              <a:rPr lang="ru-RU" sz="2200" b="1" dirty="0">
                <a:cs typeface="Arial" panose="020B0604020202020204" pitchFamily="34" charset="0"/>
              </a:rPr>
              <a:t> реакции в организме»</a:t>
            </a:r>
          </a:p>
          <a:p>
            <a:pPr defTabSz="1215708">
              <a:defRPr/>
            </a:pPr>
            <a:r>
              <a:rPr lang="ru-RU" sz="2200" dirty="0">
                <a:cs typeface="Arial" panose="020B0604020202020204" pitchFamily="34" charset="0"/>
              </a:rPr>
              <a:t>(</a:t>
            </a:r>
            <a:r>
              <a:rPr lang="ru-RU" sz="2200" dirty="0" err="1">
                <a:cs typeface="Arial" panose="020B0604020202020204" pitchFamily="34" charset="0"/>
              </a:rPr>
              <a:t>Мухамедшина</a:t>
            </a:r>
            <a:r>
              <a:rPr lang="ru-RU" sz="2200" dirty="0">
                <a:cs typeface="Arial" panose="020B0604020202020204" pitchFamily="34" charset="0"/>
              </a:rPr>
              <a:t> Я.О., </a:t>
            </a:r>
            <a:r>
              <a:rPr lang="ru-RU" sz="2200" dirty="0" err="1">
                <a:cs typeface="Arial" panose="020B0604020202020204" pitchFamily="34" charset="0"/>
              </a:rPr>
              <a:t>Файзуллина</a:t>
            </a:r>
            <a:r>
              <a:rPr lang="ru-RU" sz="2200" dirty="0">
                <a:cs typeface="Arial" panose="020B0604020202020204" pitchFamily="34" charset="0"/>
              </a:rPr>
              <a:t> Р.А.)</a:t>
            </a:r>
          </a:p>
          <a:p>
            <a:pPr defTabSz="1215708">
              <a:defRPr/>
            </a:pPr>
            <a:r>
              <a:rPr lang="ru-RU" sz="2200" b="1" dirty="0">
                <a:cs typeface="Arial" panose="020B0604020202020204" pitchFamily="34" charset="0"/>
              </a:rPr>
              <a:t>Цель </a:t>
            </a:r>
            <a:r>
              <a:rPr lang="ru-RU" sz="2200" dirty="0">
                <a:cs typeface="Arial" panose="020B0604020202020204" pitchFamily="34" charset="0"/>
              </a:rPr>
              <a:t>– оценка влияния </a:t>
            </a:r>
            <a:r>
              <a:rPr lang="ru-RU" sz="2200" dirty="0" err="1">
                <a:cs typeface="Arial" panose="020B0604020202020204" pitchFamily="34" charset="0"/>
              </a:rPr>
              <a:t>дисбиотических</a:t>
            </a:r>
            <a:r>
              <a:rPr lang="ru-RU" sz="2200" dirty="0">
                <a:cs typeface="Arial" panose="020B0604020202020204" pitchFamily="34" charset="0"/>
              </a:rPr>
              <a:t> нарушений у детей с расстройством аутистического спектра на </a:t>
            </a:r>
            <a:r>
              <a:rPr lang="ru-RU" sz="2200" dirty="0" err="1">
                <a:cs typeface="Arial" panose="020B0604020202020204" pitchFamily="34" charset="0"/>
              </a:rPr>
              <a:t>иммуновоспалительные</a:t>
            </a:r>
            <a:r>
              <a:rPr lang="ru-RU" sz="2200" dirty="0">
                <a:cs typeface="Arial" panose="020B0604020202020204" pitchFamily="34" charset="0"/>
              </a:rPr>
              <a:t> реакции в организме и их связь с особенностями психического развития.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7678" y="3964754"/>
            <a:ext cx="16336466" cy="5878278"/>
          </a:xfrm>
          <a:prstGeom prst="rect">
            <a:avLst/>
          </a:prstGeom>
          <a:noFill/>
        </p:spPr>
        <p:txBody>
          <a:bodyPr wrap="square" lIns="91188" tIns="45594" rIns="91188" bIns="45594" rtlCol="0">
            <a:spAutoFit/>
          </a:bodyPr>
          <a:lstStyle/>
          <a:p>
            <a:pPr algn="ctr" defTabSz="911849">
              <a:defRPr/>
            </a:pPr>
            <a:r>
              <a:rPr lang="ru-RU" sz="2400" b="1" dirty="0">
                <a:solidFill>
                  <a:prstClr val="black"/>
                </a:solidFill>
                <a:cs typeface="Arial" panose="020B0604020202020204" pitchFamily="34" charset="0"/>
              </a:rPr>
              <a:t>Результаты деятельности.</a:t>
            </a:r>
            <a:endParaRPr lang="ru-RU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4952" indent="-284952" defTabSz="911849">
              <a:buFontTx/>
              <a:buChar char="-"/>
              <a:defRPr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Анамнез</a:t>
            </a:r>
          </a:p>
          <a:p>
            <a:pPr marL="284952" indent="-284952" defTabSz="911849">
              <a:buFontTx/>
              <a:buChar char="-"/>
              <a:defRPr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Речевой статус</a:t>
            </a:r>
          </a:p>
          <a:p>
            <a:pPr marL="284952" indent="-284952" defTabSz="911849">
              <a:buFontTx/>
              <a:buChar char="-"/>
              <a:defRPr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Нейропсихологическое обследование</a:t>
            </a:r>
          </a:p>
          <a:p>
            <a:pPr marL="284952" indent="-284952" defTabSz="911849">
              <a:buFontTx/>
              <a:buChar char="-"/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ADOS </a:t>
            </a: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– </a:t>
            </a:r>
            <a:r>
              <a:rPr lang="ru-RU" sz="2200" dirty="0">
                <a:solidFill>
                  <a:schemeClr val="tx2"/>
                </a:solidFill>
                <a:cs typeface="Arial" panose="020B0604020202020204" pitchFamily="34" charset="0"/>
              </a:rPr>
              <a:t>47 человек</a:t>
            </a:r>
            <a:endParaRPr lang="en-US" sz="2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4952" indent="-284952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Видео-ЭЭГ мониторинг – </a:t>
            </a:r>
            <a:r>
              <a:rPr lang="ru-RU" sz="2200" dirty="0">
                <a:solidFill>
                  <a:schemeClr val="tx2"/>
                </a:solidFill>
                <a:cs typeface="Arial" panose="020B0604020202020204" pitchFamily="34" charset="0"/>
              </a:rPr>
              <a:t>37 человек</a:t>
            </a:r>
          </a:p>
          <a:p>
            <a:pPr marL="284952" indent="-284952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Сбор биоматериала (кровь, кал) – </a:t>
            </a:r>
            <a:r>
              <a:rPr lang="ru-RU" sz="2200" dirty="0">
                <a:solidFill>
                  <a:schemeClr val="tx2"/>
                </a:solidFill>
                <a:cs typeface="Arial" panose="020B0604020202020204" pitchFamily="34" charset="0"/>
              </a:rPr>
              <a:t>51 человек</a:t>
            </a:r>
          </a:p>
          <a:p>
            <a:pPr marL="284952" indent="-284952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Анкетирование (питание, ЖКТ симптомы) – </a:t>
            </a:r>
            <a:r>
              <a:rPr lang="ru-RU" sz="2200" dirty="0">
                <a:solidFill>
                  <a:schemeClr val="tx2"/>
                </a:solidFill>
                <a:cs typeface="Arial" panose="020B0604020202020204" pitchFamily="34" charset="0"/>
              </a:rPr>
              <a:t>51 человек</a:t>
            </a:r>
          </a:p>
          <a:p>
            <a:pPr marL="284952" indent="-284952">
              <a:buFontTx/>
              <a:buChar char="-"/>
              <a:defRPr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Анализ кала на дисбактериоз – </a:t>
            </a:r>
            <a:r>
              <a:rPr lang="ru-RU" sz="2200" dirty="0">
                <a:solidFill>
                  <a:schemeClr val="tx2"/>
                </a:solidFill>
                <a:cs typeface="Arial" panose="020B0604020202020204" pitchFamily="34" charset="0"/>
              </a:rPr>
              <a:t>39 человек</a:t>
            </a:r>
          </a:p>
          <a:p>
            <a:pPr marL="284952" indent="-284952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Исследования кишечной микрофлоры – </a:t>
            </a:r>
            <a:r>
              <a:rPr lang="ru-RU" sz="2200" dirty="0">
                <a:solidFill>
                  <a:schemeClr val="tx2"/>
                </a:solidFill>
                <a:cs typeface="Arial" panose="020B0604020202020204" pitchFamily="34" charset="0"/>
              </a:rPr>
              <a:t>51 человек</a:t>
            </a:r>
          </a:p>
          <a:p>
            <a:pPr marL="284952" indent="-284952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Лабораторная диагностика пищевой аллергии </a:t>
            </a:r>
            <a:r>
              <a:rPr lang="en-US" sz="2200" dirty="0" err="1">
                <a:solidFill>
                  <a:prstClr val="black"/>
                </a:solidFill>
                <a:cs typeface="Arial" panose="020B0604020202020204" pitchFamily="34" charset="0"/>
              </a:rPr>
              <a:t>IgE</a:t>
            </a: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ru-RU" sz="2200" dirty="0">
                <a:solidFill>
                  <a:schemeClr val="tx2"/>
                </a:solidFill>
                <a:cs typeface="Arial" panose="020B0604020202020204" pitchFamily="34" charset="0"/>
              </a:rPr>
              <a:t>51 человек</a:t>
            </a:r>
          </a:p>
          <a:p>
            <a:pPr marL="284952" indent="-284952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Оценка проницаемости кишечной стенки – </a:t>
            </a:r>
            <a:r>
              <a:rPr lang="ru-RU" sz="2200" dirty="0">
                <a:solidFill>
                  <a:schemeClr val="tx2"/>
                </a:solidFill>
                <a:cs typeface="Arial" panose="020B0604020202020204" pitchFamily="34" charset="0"/>
              </a:rPr>
              <a:t>51 человек</a:t>
            </a:r>
          </a:p>
          <a:p>
            <a:pPr marL="341957" indent="-341957">
              <a:buFontTx/>
              <a:buChar char="-"/>
              <a:defRPr/>
            </a:pPr>
            <a:r>
              <a:rPr lang="ru-RU" sz="2200" dirty="0">
                <a:solidFill>
                  <a:prstClr val="black"/>
                </a:solidFill>
                <a:cs typeface="Arial" panose="020B0604020202020204" pitchFamily="34" charset="0"/>
              </a:rPr>
              <a:t>Консультация педиатра – </a:t>
            </a:r>
            <a:r>
              <a:rPr lang="ru-RU" sz="2200" dirty="0">
                <a:solidFill>
                  <a:schemeClr val="tx2"/>
                </a:solidFill>
                <a:cs typeface="Arial" panose="020B0604020202020204" pitchFamily="34" charset="0"/>
              </a:rPr>
              <a:t>44 человека</a:t>
            </a:r>
          </a:p>
          <a:p>
            <a:pPr>
              <a:defRPr/>
            </a:pPr>
            <a:r>
              <a:rPr lang="ru-RU" sz="2200" dirty="0">
                <a:cs typeface="Arial" panose="020B0604020202020204" pitchFamily="34" charset="0"/>
              </a:rPr>
              <a:t>В ходе проведенного комплексного обследования курс терапии прошло 44 человека.</a:t>
            </a:r>
          </a:p>
          <a:p>
            <a:pPr>
              <a:defRPr/>
            </a:pPr>
            <a:r>
              <a:rPr lang="ru-RU" sz="2200" dirty="0">
                <a:cs typeface="Arial" panose="020B0604020202020204" pitchFamily="34" charset="0"/>
              </a:rPr>
              <a:t>Основной упор был сделан на коррекцию проблем с ЖКТ: назначались ферментные препараты, сорбенты, препараты для коррекции запоров, нормализации моторики желчного пузыря. С учётом клиники и результатов пищевой панели всем детям рекомендовалась индивидуальная диета с ограничением определенных продуктов.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C19977-D9CA-4DAB-83CF-04AF6576E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313" y="507798"/>
            <a:ext cx="2540699" cy="49851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991340" y="281171"/>
            <a:ext cx="8788090" cy="1122159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Научно-исследовательская деятельность </a:t>
            </a:r>
          </a:p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в сфере специального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958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704"/>
            <a:ext cx="2289756" cy="3964050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1708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3402000" y="1842312"/>
            <a:ext cx="13138373" cy="553308"/>
          </a:xfrm>
          <a:prstGeom prst="rect">
            <a:avLst/>
          </a:prstGeom>
        </p:spPr>
        <p:txBody>
          <a:bodyPr wrap="none" lIns="90504" tIns="45252" rIns="90504" bIns="45252">
            <a:spAutoFit/>
          </a:bodyPr>
          <a:lstStyle/>
          <a:p>
            <a:pPr algn="ctr" defTabSz="901034"/>
            <a:r>
              <a:rPr lang="ru-RU" sz="3000" b="1" dirty="0">
                <a:solidFill>
                  <a:srgbClr val="1F497D"/>
                </a:solidFill>
              </a:rPr>
              <a:t>Научно-исследовательская лаборатория «</a:t>
            </a:r>
            <a:r>
              <a:rPr lang="ru-RU" sz="3000" b="1" dirty="0" err="1">
                <a:solidFill>
                  <a:srgbClr val="1F497D"/>
                </a:solidFill>
              </a:rPr>
              <a:t>Нейрокогнитивные</a:t>
            </a:r>
            <a:r>
              <a:rPr lang="ru-RU" sz="3000" b="1" dirty="0">
                <a:solidFill>
                  <a:srgbClr val="1F497D"/>
                </a:solidFill>
              </a:rPr>
              <a:t> исследования»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4710" y="2554492"/>
            <a:ext cx="16344720" cy="3046988"/>
          </a:xfrm>
          <a:prstGeom prst="rect">
            <a:avLst/>
          </a:prstGeom>
        </p:spPr>
        <p:txBody>
          <a:bodyPr wrap="square" lIns="91188" tIns="45594" rIns="91188" bIns="45594">
            <a:spAutoFit/>
          </a:bodyPr>
          <a:lstStyle/>
          <a:p>
            <a:r>
              <a:rPr lang="ru-RU" sz="2400" b="1" dirty="0"/>
              <a:t>Проект 1 «Нейрофизиологические и </a:t>
            </a:r>
            <a:r>
              <a:rPr lang="ru-RU" sz="2400" b="1" dirty="0" err="1"/>
              <a:t>нейрокогнитивные</a:t>
            </a:r>
            <a:r>
              <a:rPr lang="ru-RU" sz="2400" b="1" dirty="0"/>
              <a:t> особенности развития детей и подростков с РАС» </a:t>
            </a:r>
          </a:p>
          <a:p>
            <a:r>
              <a:rPr lang="ru-RU" sz="2400" dirty="0"/>
              <a:t>(</a:t>
            </a:r>
            <a:r>
              <a:rPr lang="ru-RU" sz="2400" dirty="0" err="1"/>
              <a:t>Гамирова</a:t>
            </a:r>
            <a:r>
              <a:rPr lang="ru-RU" sz="2400" dirty="0"/>
              <a:t> Р.Г., Горобец Е.А.)</a:t>
            </a:r>
          </a:p>
          <a:p>
            <a:r>
              <a:rPr lang="ru-RU" sz="2400" b="1" dirty="0"/>
              <a:t>Цель</a:t>
            </a:r>
            <a:r>
              <a:rPr lang="ru-RU" sz="2400" dirty="0"/>
              <a:t> – выявление особенностей неврологического статуса, нейропсихологического статуса, биоэлектрической активности головного мозга, глазодвигательной активности детей и подростков с РАС</a:t>
            </a:r>
          </a:p>
          <a:p>
            <a:endParaRPr lang="ru-RU" sz="2400" dirty="0"/>
          </a:p>
          <a:p>
            <a:r>
              <a:rPr lang="ru-RU" sz="2400" b="1" dirty="0"/>
              <a:t>Проект 2 «Специфика речевой и когнитивной абилитации детей и подростков с РАС» </a:t>
            </a:r>
            <a:r>
              <a:rPr lang="ru-RU" sz="2400" dirty="0"/>
              <a:t>(Горобец Е.А., </a:t>
            </a:r>
            <a:r>
              <a:rPr lang="ru-RU" sz="2400" dirty="0" err="1"/>
              <a:t>Гамирова</a:t>
            </a:r>
            <a:r>
              <a:rPr lang="ru-RU" sz="2400" dirty="0"/>
              <a:t> Р.Г.)</a:t>
            </a:r>
          </a:p>
          <a:p>
            <a:r>
              <a:rPr lang="ru-RU" sz="2400" b="1" dirty="0"/>
              <a:t>Цель</a:t>
            </a:r>
            <a:r>
              <a:rPr lang="ru-RU" sz="2400" dirty="0"/>
              <a:t> – междисциплинарный анализ речевого и когнитивного развития у детей и подростков с РАС  с учетом требований персонализированной медицины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4672" y="5525192"/>
            <a:ext cx="16344720" cy="3847208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939800" dist="50800" dir="5400000" algn="ctr" rotWithShape="0">
              <a:srgbClr val="000000">
                <a:alpha val="14000"/>
              </a:srgbClr>
            </a:outerShdw>
          </a:effectLst>
        </p:spPr>
        <p:txBody>
          <a:bodyPr wrap="square" lIns="91188" tIns="45594" rIns="91188" bIns="45594" rtlCol="0">
            <a:spAutoFit/>
          </a:bodyPr>
          <a:lstStyle/>
          <a:p>
            <a:pPr algn="ctr" defTabSz="1215708">
              <a:defRPr/>
            </a:pPr>
            <a:r>
              <a:rPr lang="ru-RU" sz="2900" b="1" dirty="0">
                <a:cs typeface="Arial" panose="020B0604020202020204" pitchFamily="34" charset="0"/>
              </a:rPr>
              <a:t>Результаты деятельности.</a:t>
            </a:r>
          </a:p>
          <a:p>
            <a:pPr marL="341957" indent="-341957" defTabSz="1215708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Комплексное нейропсихологическое обследование и исследование речевого статуса 75 детей  и подростков с РАС (38  детей получали или получают помощь в Детском саду КФУ).</a:t>
            </a:r>
          </a:p>
          <a:p>
            <a:pPr marL="341957" indent="-341957" defTabSz="1215708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Проведение видео</a:t>
            </a:r>
            <a:r>
              <a:rPr lang="en-US" sz="2400" dirty="0"/>
              <a:t>-</a:t>
            </a:r>
            <a:r>
              <a:rPr lang="ru-RU" sz="2400" dirty="0"/>
              <a:t>ЭЭГ-мониторинга с депривацией сна, развернутое неврологическое обследование  75 детей и подростков с РАС (38  детей получали или получают помощь в Детском саду КФУ).</a:t>
            </a:r>
          </a:p>
          <a:p>
            <a:pPr marL="341957" indent="-341957" defTabSz="1215708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Разработка комплексной программы дифференциальной диагностики РАС и иных заболеваний с использованием нейрофизиологического оборудования и высокопрецизионного </a:t>
            </a:r>
            <a:r>
              <a:rPr lang="ru-RU" sz="2400" dirty="0" err="1"/>
              <a:t>айтрекера</a:t>
            </a:r>
            <a:r>
              <a:rPr lang="ru-RU" sz="2400" dirty="0"/>
              <a:t>.</a:t>
            </a:r>
          </a:p>
          <a:p>
            <a:pPr marL="341957" indent="-341957" defTabSz="1215708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Разработка комплексной программы дифференцировки подтипов РАС с включением исследований в области медицинской генетики.</a:t>
            </a:r>
          </a:p>
          <a:p>
            <a:pPr marL="341957" indent="-341957" defTabSz="1215708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Когнитивная и речевая </a:t>
            </a:r>
            <a:r>
              <a:rPr lang="ru-RU" sz="2400" dirty="0" err="1"/>
              <a:t>абилитация</a:t>
            </a:r>
            <a:r>
              <a:rPr lang="ru-RU" sz="2400" dirty="0"/>
              <a:t> детей в Центре патологии речи (по запросу родителей).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C19977-D9CA-4DAB-83CF-04AF6576E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313" y="507798"/>
            <a:ext cx="2540699" cy="4985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91340" y="281171"/>
            <a:ext cx="8788090" cy="1122159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Научно-исследовательская деятельность </a:t>
            </a:r>
          </a:p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в сфере специального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7957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704"/>
            <a:ext cx="2289756" cy="3964050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1708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386963" y="1784980"/>
            <a:ext cx="15924347" cy="1430559"/>
          </a:xfrm>
          <a:prstGeom prst="rect">
            <a:avLst/>
          </a:prstGeom>
        </p:spPr>
        <p:txBody>
          <a:bodyPr wrap="square" lIns="90594" tIns="45300" rIns="90594" bIns="45300">
            <a:spAutoFit/>
          </a:bodyPr>
          <a:lstStyle/>
          <a:p>
            <a:pPr algn="ctr"/>
            <a:r>
              <a:rPr lang="ru-RU" sz="2900" b="1" i="1" dirty="0"/>
              <a:t>Федеральная инновационная площадка 2022-2024 гг.</a:t>
            </a:r>
          </a:p>
          <a:p>
            <a:pPr algn="ctr"/>
            <a:r>
              <a:rPr lang="ru-RU" sz="2900" b="1" dirty="0">
                <a:solidFill>
                  <a:schemeClr val="tx2"/>
                </a:solidFill>
              </a:rPr>
              <a:t>«Прогностическая способность дошкольников с РАС </a:t>
            </a:r>
          </a:p>
          <a:p>
            <a:pPr algn="ctr"/>
            <a:r>
              <a:rPr lang="ru-RU" sz="2900" b="1" dirty="0">
                <a:solidFill>
                  <a:schemeClr val="tx2"/>
                </a:solidFill>
              </a:rPr>
              <a:t>как ресурс социализации: модель детекции», рук. Васина В.В.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6963" y="3464240"/>
            <a:ext cx="15800310" cy="6139888"/>
          </a:xfrm>
          <a:prstGeom prst="rect">
            <a:avLst/>
          </a:prstGeom>
        </p:spPr>
        <p:txBody>
          <a:bodyPr wrap="square" lIns="91188" tIns="45594" rIns="91188" bIns="45594">
            <a:spAutoFit/>
          </a:bodyPr>
          <a:lstStyle/>
          <a:p>
            <a:r>
              <a:rPr lang="ru-RU" sz="2600" b="1" dirty="0"/>
              <a:t>Цель: </a:t>
            </a:r>
            <a:r>
              <a:rPr lang="ru-RU" sz="2600" dirty="0"/>
              <a:t>Построение модели и инструментально-методическое обеспечение детекции прогностической способности детей с РАС дошкольного возраста как адаптационного ресурса, способствующего их позитивной социализации.</a:t>
            </a:r>
          </a:p>
          <a:p>
            <a:r>
              <a:rPr lang="ru-RU" sz="2600" b="1" dirty="0"/>
              <a:t>Задачи</a:t>
            </a:r>
            <a:r>
              <a:rPr lang="ru-RU" sz="2600" dirty="0"/>
              <a:t>:</a:t>
            </a:r>
          </a:p>
          <a:p>
            <a:r>
              <a:rPr lang="ru-RU" sz="2600" dirty="0"/>
              <a:t>1. Разработка модели детекции прогностической способности детей с РАС дошкольного возраста как адаптационного ресурса, способствующего их позитивной социализации. </a:t>
            </a:r>
          </a:p>
          <a:p>
            <a:r>
              <a:rPr lang="ru-RU" sz="2600" dirty="0"/>
              <a:t>2. Адаптация методики диагностики способности к прогнозированию как ресурса позитивной социализации дошкольников с РАС.</a:t>
            </a:r>
          </a:p>
          <a:p>
            <a:r>
              <a:rPr lang="ru-RU" sz="2600" dirty="0"/>
              <a:t>3. Создание мультимедийного контента для дошкольников с РАС «Прогностические истории».</a:t>
            </a:r>
          </a:p>
          <a:p>
            <a:pPr algn="ctr"/>
            <a:r>
              <a:rPr lang="ru-RU" sz="2900" b="1" dirty="0"/>
              <a:t>Результаты деятельности.</a:t>
            </a:r>
          </a:p>
          <a:p>
            <a:r>
              <a:rPr lang="ru-RU" sz="2600" dirty="0"/>
              <a:t>1. Проведена подготовительная работа с организациями, в которых предполагается апробация и внедрение продукта программы.</a:t>
            </a:r>
          </a:p>
          <a:p>
            <a:r>
              <a:rPr lang="ru-RU" sz="2600" dirty="0"/>
              <a:t>2. Проработана нормативно-правовая база проекта. </a:t>
            </a:r>
          </a:p>
          <a:p>
            <a:r>
              <a:rPr lang="ru-RU" sz="2600" dirty="0"/>
              <a:t>3. Проведены теоретический обзор современного состояния проблемы адаптационных ресурсов социализации детей с РАС и изучение современной цифровой диагностической базы.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1340" y="281171"/>
            <a:ext cx="8788090" cy="1122159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Научно-исследовательская деятельность </a:t>
            </a:r>
          </a:p>
          <a:p>
            <a:pPr marL="0" marR="0" lvl="0" indent="0" algn="ctr" defTabSz="1357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в сфере специального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5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4">
            <a:extLst>
              <a:ext uri="{FF2B5EF4-FFF2-40B4-BE49-F238E27FC236}">
                <a16:creationId xmlns:a16="http://schemas.microsoft.com/office/drawing/2014/main" id="{AADDEAD8-8D4E-4400-A6DF-15A6D40745C0}"/>
              </a:ext>
            </a:extLst>
          </p:cNvPr>
          <p:cNvGrpSpPr/>
          <p:nvPr/>
        </p:nvGrpSpPr>
        <p:grpSpPr>
          <a:xfrm>
            <a:off x="-18993" y="643"/>
            <a:ext cx="2289594" cy="3964049"/>
            <a:chOff x="0" y="0"/>
            <a:chExt cx="2517140" cy="4358005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9323">
                <a:defRPr/>
              </a:pPr>
              <a:endParaRPr sz="1700" kern="0">
                <a:solidFill>
                  <a:prstClr val="black"/>
                </a:solidFill>
              </a:endParaRPr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D7F0D47C-28BB-4540-A619-A4F590BD7D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4930566" y="1362552"/>
            <a:ext cx="8887115" cy="677108"/>
          </a:xfrm>
          <a:prstGeom prst="rect">
            <a:avLst/>
          </a:prstGeom>
        </p:spPr>
        <p:txBody>
          <a:bodyPr wrap="none" lIns="182376" tIns="91188" rIns="182376" bIns="91188">
            <a:spAutoFit/>
          </a:bodyPr>
          <a:lstStyle/>
          <a:p>
            <a:pPr algn="ctr" defTabSz="1823586"/>
            <a:r>
              <a:rPr lang="ru-RU" sz="3200" b="1" dirty="0">
                <a:solidFill>
                  <a:prstClr val="black"/>
                </a:solidFill>
              </a:rPr>
              <a:t>Структура Института психологии и образования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76424" y="2156500"/>
            <a:ext cx="4697963" cy="2044007"/>
          </a:xfrm>
          <a:prstGeom prst="roundRect">
            <a:avLst>
              <a:gd name="adj" fmla="val 6016"/>
            </a:avLst>
          </a:prstGeom>
          <a:noFill/>
          <a:ln w="3175">
            <a:solidFill>
              <a:srgbClr val="184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376" tIns="91188" rIns="182376" bIns="91188" rtlCol="0" anchor="ctr"/>
          <a:lstStyle/>
          <a:p>
            <a:pPr algn="ctr" defTabSz="1823586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424" y="2169162"/>
            <a:ext cx="4697963" cy="2031326"/>
          </a:xfrm>
          <a:prstGeom prst="rect">
            <a:avLst/>
          </a:prstGeom>
        </p:spPr>
        <p:txBody>
          <a:bodyPr wrap="square" lIns="182376" tIns="91188" rIns="182376" bIns="91188">
            <a:spAutoFit/>
          </a:bodyPr>
          <a:lstStyle/>
          <a:p>
            <a:pPr algn="ctr" defTabSz="1823586"/>
            <a:r>
              <a:rPr lang="ru-RU" sz="2000" b="1" dirty="0">
                <a:solidFill>
                  <a:prstClr val="black"/>
                </a:solidFill>
              </a:rPr>
              <a:t>Административные подразделения</a:t>
            </a:r>
          </a:p>
          <a:p>
            <a:pPr defTabSz="1823586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 Отдел образования</a:t>
            </a:r>
          </a:p>
          <a:p>
            <a:pPr defTabSz="1823586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 Отдел по социально-воспитательной работе</a:t>
            </a:r>
          </a:p>
          <a:p>
            <a:pPr defTabSz="1823586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</a:rPr>
              <a:t> Отдел научной и международной деятельности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6316469" y="2156478"/>
            <a:ext cx="5349134" cy="3797918"/>
            <a:chOff x="3324445" y="1147496"/>
            <a:chExt cx="2495409" cy="20990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324445" y="1147496"/>
              <a:ext cx="2495409" cy="2099014"/>
            </a:xfrm>
            <a:prstGeom prst="roundRect">
              <a:avLst>
                <a:gd name="adj" fmla="val 4017"/>
              </a:avLst>
            </a:prstGeom>
            <a:noFill/>
            <a:ln w="3175">
              <a:solidFill>
                <a:srgbClr val="184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358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24446" y="1153628"/>
              <a:ext cx="2495408" cy="2092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23586"/>
              <a:r>
                <a:rPr lang="ru-RU" sz="2000" b="1" dirty="0">
                  <a:solidFill>
                    <a:prstClr val="black"/>
                  </a:solidFill>
                </a:rPr>
                <a:t>Научно-исследовательские подразделения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НОЦ педагогических исследований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«Исследовательски ориентированная трансформация педагогического образования»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b="1" dirty="0">
                  <a:solidFill>
                    <a:srgbClr val="0070C0"/>
                  </a:solidFill>
                </a:rPr>
                <a:t> НИЛ «Комплексное сопровождение детей с РАС»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b="1" dirty="0">
                  <a:solidFill>
                    <a:srgbClr val="0070C0"/>
                  </a:solidFill>
                </a:rPr>
                <a:t> НИЛ «Безопасность образовательной среды» 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НМЛ по развитию функциональной грамотности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b="1" dirty="0">
                  <a:solidFill>
                    <a:srgbClr val="0070C0"/>
                  </a:solidFill>
                </a:rPr>
                <a:t> НОЦ психологии кризисных и экстремальных ситуаций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76424" y="4353420"/>
            <a:ext cx="4697963" cy="4198442"/>
            <a:chOff x="539695" y="2529981"/>
            <a:chExt cx="2348981" cy="209922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39695" y="2529981"/>
              <a:ext cx="2348981" cy="2099221"/>
            </a:xfrm>
            <a:prstGeom prst="roundRect">
              <a:avLst>
                <a:gd name="adj" fmla="val 3025"/>
              </a:avLst>
            </a:prstGeom>
            <a:noFill/>
            <a:ln w="3175">
              <a:solidFill>
                <a:srgbClr val="184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358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9696" y="2536321"/>
              <a:ext cx="2348980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23586"/>
              <a:r>
                <a:rPr lang="ru-RU" sz="2000" b="1" dirty="0">
                  <a:solidFill>
                    <a:prstClr val="black"/>
                  </a:solidFill>
                </a:rPr>
                <a:t>Кафедры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b="1" dirty="0">
                  <a:solidFill>
                    <a:srgbClr val="0070C0"/>
                  </a:solidFill>
                </a:rPr>
                <a:t> Кафедра психологии и педагогики специального образования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Кафедра педагогики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Кафедра общей психологии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b="1" dirty="0">
                  <a:solidFill>
                    <a:srgbClr val="0070C0"/>
                  </a:solidFill>
                </a:rPr>
                <a:t> Кафедра клинической психологии и психологии личности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Кафедра начального образования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Кафедра педагогической психологии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Кафедра методологии обучения и воспитания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Кафедра педагогики высшей школы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b="1" dirty="0">
                  <a:solidFill>
                    <a:srgbClr val="0070C0"/>
                  </a:solidFill>
                </a:rPr>
                <a:t> Кафедра дошкольного образования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02474" y="6288477"/>
            <a:ext cx="5363096" cy="1602930"/>
            <a:chOff x="5585426" y="891197"/>
            <a:chExt cx="2242523" cy="71422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591264" y="891197"/>
              <a:ext cx="2236685" cy="714226"/>
            </a:xfrm>
            <a:prstGeom prst="roundRect">
              <a:avLst>
                <a:gd name="adj" fmla="val 10570"/>
              </a:avLst>
            </a:prstGeom>
            <a:noFill/>
            <a:ln w="3175">
              <a:solidFill>
                <a:srgbClr val="184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358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85426" y="946395"/>
              <a:ext cx="2236684" cy="596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23586"/>
              <a:r>
                <a:rPr lang="ru-RU" sz="2000" b="1" dirty="0">
                  <a:solidFill>
                    <a:prstClr val="black"/>
                  </a:solidFill>
                </a:rPr>
                <a:t>Приволжский межрегиональный центр повышения квалификации и профессиональной переподготовки работников образования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316466" y="8196702"/>
            <a:ext cx="5349134" cy="1333236"/>
            <a:chOff x="5591263" y="1794712"/>
            <a:chExt cx="2236685" cy="56033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591263" y="1794712"/>
              <a:ext cx="2236685" cy="560337"/>
            </a:xfrm>
            <a:prstGeom prst="roundRect">
              <a:avLst>
                <a:gd name="adj" fmla="val 8896"/>
              </a:avLst>
            </a:prstGeom>
            <a:noFill/>
            <a:ln w="3175">
              <a:solidFill>
                <a:srgbClr val="184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358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91264" y="1847218"/>
              <a:ext cx="2236684" cy="43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23586"/>
              <a:r>
                <a:rPr lang="ru-RU" sz="2000" b="1" dirty="0">
                  <a:solidFill>
                    <a:prstClr val="black"/>
                  </a:solidFill>
                </a:rPr>
                <a:t>Центр непрерывного повышения профессионального мастерства педагогических работников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25822" y="8707341"/>
            <a:ext cx="4748528" cy="812898"/>
            <a:chOff x="3453656" y="4018670"/>
            <a:chExt cx="2366198" cy="40644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453656" y="4018670"/>
              <a:ext cx="2366198" cy="406449"/>
            </a:xfrm>
            <a:prstGeom prst="roundRect">
              <a:avLst/>
            </a:prstGeom>
            <a:noFill/>
            <a:ln w="3175">
              <a:solidFill>
                <a:srgbClr val="184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358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53656" y="4044923"/>
              <a:ext cx="2366197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23586"/>
              <a:r>
                <a:rPr lang="ru-RU" sz="2000" b="1" dirty="0">
                  <a:solidFill>
                    <a:prstClr val="black"/>
                  </a:solidFill>
                </a:rPr>
                <a:t>Центр дополнительного образования и развития квалификаций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2110431" y="2156456"/>
            <a:ext cx="5512622" cy="6040250"/>
            <a:chOff x="6131379" y="891196"/>
            <a:chExt cx="2740684" cy="171380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131379" y="891196"/>
              <a:ext cx="2740684" cy="1713807"/>
            </a:xfrm>
            <a:prstGeom prst="roundRect">
              <a:avLst>
                <a:gd name="adj" fmla="val 2457"/>
              </a:avLst>
            </a:prstGeom>
            <a:noFill/>
            <a:ln w="3175">
              <a:solidFill>
                <a:srgbClr val="184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358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145234" y="897536"/>
              <a:ext cx="2664837" cy="1685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23586"/>
              <a:r>
                <a:rPr lang="ru-RU" sz="2000" b="1" dirty="0">
                  <a:solidFill>
                    <a:prstClr val="black"/>
                  </a:solidFill>
                </a:rPr>
                <a:t>Региональный научный центр РАО </a:t>
              </a:r>
            </a:p>
            <a:p>
              <a:pPr algn="ctr" defTabSz="1823586"/>
              <a:r>
                <a:rPr lang="ru-RU" sz="2000" b="1" dirty="0">
                  <a:solidFill>
                    <a:prstClr val="black"/>
                  </a:solidFill>
                </a:rPr>
                <a:t>в Приволжском федеральном округе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b="1" dirty="0">
                  <a:solidFill>
                    <a:srgbClr val="0070C0"/>
                  </a:solidFill>
                </a:rPr>
                <a:t> НИЛ психологических исследований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развития образования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духовно-нравственного воспитания и теологии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развития педагогического образования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b="1" dirty="0">
                  <a:solidFill>
                    <a:srgbClr val="0070C0"/>
                  </a:solidFill>
                </a:rPr>
                <a:t> НИЛ развития инклюзивного образования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воспитания и развития личности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родных языков и культур народов Российской Федерации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междисциплинарных исследований в сфере наук об образовании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развития высшего и среднего профессионального образования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социокультурных исследований в образовании</a:t>
              </a:r>
            </a:p>
            <a:p>
              <a:pPr defTabSz="1823586">
                <a:buFont typeface="+mj-lt"/>
                <a:buAutoNum type="arabicPeriod"/>
              </a:pPr>
              <a:r>
                <a:rPr lang="ru-RU" sz="2000" dirty="0">
                  <a:solidFill>
                    <a:prstClr val="black"/>
                  </a:solidFill>
                </a:rPr>
                <a:t> НИЛ изучения образовательных реформ в странах Центральной Азии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2110431" y="8551924"/>
            <a:ext cx="5512622" cy="971711"/>
            <a:chOff x="3453656" y="4018670"/>
            <a:chExt cx="2366198" cy="406449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3453656" y="4018670"/>
              <a:ext cx="2366198" cy="406449"/>
            </a:xfrm>
            <a:prstGeom prst="roundRect">
              <a:avLst/>
            </a:prstGeom>
            <a:noFill/>
            <a:ln w="3175">
              <a:solidFill>
                <a:srgbClr val="184E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358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453656" y="4073841"/>
              <a:ext cx="2366197" cy="296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823586"/>
              <a:r>
                <a:rPr lang="ru-RU" sz="2000" b="1" dirty="0">
                  <a:solidFill>
                    <a:srgbClr val="0070C0"/>
                  </a:solidFill>
                </a:rPr>
                <a:t>Центр коллективного пользования «Психологическая клиника»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991389" y="411041"/>
            <a:ext cx="8777952" cy="691998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algn="ctr" defTabSz="1357865"/>
            <a:r>
              <a:rPr lang="ru-RU" sz="3600" b="1" kern="0" dirty="0">
                <a:solidFill>
                  <a:prstClr val="white"/>
                </a:solidFill>
              </a:rPr>
              <a:t>Инфраструктурная политика </a:t>
            </a:r>
          </a:p>
        </p:txBody>
      </p:sp>
    </p:spTree>
    <p:extLst>
      <p:ext uri="{BB962C8B-B14F-4D97-AF65-F5344CB8AC3E}">
        <p14:creationId xmlns:p14="http://schemas.microsoft.com/office/powerpoint/2010/main" val="664416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660"/>
            <a:ext cx="2289756" cy="3964049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6754"/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3469392" y="4074863"/>
            <a:ext cx="11815523" cy="10327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94" rIns="91188" bIns="45594" rtlCol="0" anchor="ctr"/>
          <a:lstStyle/>
          <a:p>
            <a:pPr algn="ctr" defTabSz="907874" fontAlgn="base"/>
            <a:r>
              <a:rPr lang="ru-RU" sz="2400" b="1" dirty="0">
                <a:solidFill>
                  <a:srgbClr val="1F497D"/>
                </a:solidFill>
              </a:rPr>
              <a:t>Республиканский центр психолого-педагогической и медико-социальной помощи </a:t>
            </a:r>
          </a:p>
          <a:p>
            <a:pPr algn="ctr" defTabSz="907874" fontAlgn="base"/>
            <a:r>
              <a:rPr lang="ru-RU" sz="2400" b="1" dirty="0">
                <a:solidFill>
                  <a:srgbClr val="1F497D"/>
                </a:solidFill>
              </a:rPr>
              <a:t>«Центральная психолого-медико-педагогическая комиссия»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69392" y="5372426"/>
            <a:ext cx="11815523" cy="15179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94" rIns="91188" bIns="45594" rtlCol="0" anchor="ctr"/>
          <a:lstStyle/>
          <a:p>
            <a:pPr algn="ctr" defTabSz="907874" fontAlgn="base"/>
            <a:r>
              <a:rPr lang="ru-RU" sz="2400" b="1" dirty="0">
                <a:solidFill>
                  <a:srgbClr val="1F497D"/>
                </a:solidFill>
              </a:rPr>
              <a:t>Ресурсные группы в дошкольных образовательных учреждениях Казани</a:t>
            </a:r>
            <a:r>
              <a:rPr lang="ru-RU" sz="2400" dirty="0">
                <a:solidFill>
                  <a:srgbClr val="1F497D"/>
                </a:solidFill>
              </a:rPr>
              <a:t>: </a:t>
            </a:r>
          </a:p>
          <a:p>
            <a:pPr algn="ctr" defTabSz="907874" fontAlgn="base"/>
            <a:r>
              <a:rPr lang="ru-RU" sz="2400" dirty="0">
                <a:solidFill>
                  <a:srgbClr val="1F497D"/>
                </a:solidFill>
              </a:rPr>
              <a:t>№33, №63, №109, №149, №155, №165, №332, №407 и др.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69392" y="7128079"/>
            <a:ext cx="11815523" cy="2366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94" rIns="91188" bIns="45594" rtlCol="0" anchor="ctr"/>
          <a:lstStyle/>
          <a:p>
            <a:pPr algn="ctr" defTabSz="907874" fontAlgn="base"/>
            <a:r>
              <a:rPr lang="ru-RU" sz="2400" b="1" dirty="0">
                <a:solidFill>
                  <a:srgbClr val="1F497D"/>
                </a:solidFill>
              </a:rPr>
              <a:t>Ресурсные классы в общеобразовательных учреждениях Казани: </a:t>
            </a:r>
          </a:p>
          <a:p>
            <a:pPr algn="ctr" defTabSz="907874" fontAlgn="base"/>
            <a:r>
              <a:rPr lang="ru-RU" sz="2400" dirty="0">
                <a:solidFill>
                  <a:srgbClr val="1F497D"/>
                </a:solidFill>
              </a:rPr>
              <a:t>Школа №1 </a:t>
            </a:r>
            <a:r>
              <a:rPr lang="ru-RU" sz="2400" dirty="0" err="1">
                <a:solidFill>
                  <a:srgbClr val="1F497D"/>
                </a:solidFill>
              </a:rPr>
              <a:t>Вахитовского</a:t>
            </a:r>
            <a:r>
              <a:rPr lang="ru-RU" sz="2400" dirty="0">
                <a:solidFill>
                  <a:srgbClr val="1F497D"/>
                </a:solidFill>
              </a:rPr>
              <a:t> района, </a:t>
            </a:r>
          </a:p>
          <a:p>
            <a:pPr algn="ctr" defTabSz="907874" fontAlgn="base"/>
            <a:r>
              <a:rPr lang="ru-RU" sz="2400" dirty="0">
                <a:solidFill>
                  <a:srgbClr val="1F497D"/>
                </a:solidFill>
              </a:rPr>
              <a:t>Школа №51 </a:t>
            </a:r>
            <a:r>
              <a:rPr lang="ru-RU" sz="2400" dirty="0" err="1">
                <a:solidFill>
                  <a:srgbClr val="1F497D"/>
                </a:solidFill>
              </a:rPr>
              <a:t>Вахитовского</a:t>
            </a:r>
            <a:r>
              <a:rPr lang="ru-RU" sz="2400" dirty="0">
                <a:solidFill>
                  <a:srgbClr val="1F497D"/>
                </a:solidFill>
              </a:rPr>
              <a:t> района, </a:t>
            </a:r>
          </a:p>
          <a:p>
            <a:pPr algn="ctr" defTabSz="907874" fontAlgn="base"/>
            <a:r>
              <a:rPr lang="ru-RU" sz="2400" dirty="0">
                <a:solidFill>
                  <a:srgbClr val="1F497D"/>
                </a:solidFill>
              </a:rPr>
              <a:t>Школа №71 Ново-Савиновского района, </a:t>
            </a:r>
          </a:p>
          <a:p>
            <a:pPr algn="ctr" defTabSz="907874" fontAlgn="base"/>
            <a:r>
              <a:rPr lang="ru-RU" sz="2400" dirty="0">
                <a:solidFill>
                  <a:srgbClr val="1F497D"/>
                </a:solidFill>
              </a:rPr>
              <a:t> Школа №86 Советского района, </a:t>
            </a:r>
          </a:p>
          <a:p>
            <a:pPr algn="ctr" defTabSz="907874" fontAlgn="base"/>
            <a:r>
              <a:rPr lang="ru-RU" sz="2400" dirty="0">
                <a:solidFill>
                  <a:srgbClr val="1F497D"/>
                </a:solidFill>
              </a:rPr>
              <a:t>Прогимназия №29 Советского района и др.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69373" y="2471906"/>
            <a:ext cx="11815520" cy="1373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8" tIns="45594" rIns="91188" bIns="45594" rtlCol="0" anchor="ctr"/>
          <a:lstStyle/>
          <a:p>
            <a:pPr algn="ctr" defTabSz="907874" fontAlgn="base"/>
            <a:r>
              <a:rPr lang="ru-RU" sz="2400" b="1" dirty="0">
                <a:solidFill>
                  <a:prstClr val="white"/>
                </a:solidFill>
              </a:rPr>
              <a:t> </a:t>
            </a:r>
            <a:r>
              <a:rPr lang="ru-RU" sz="2400" b="1" dirty="0">
                <a:solidFill>
                  <a:srgbClr val="1F497D"/>
                </a:solidFill>
              </a:rPr>
              <a:t>Федеральный ресурсный центр МГППУ по организации комплексного сопровождения детей с РАС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69392" y="1719740"/>
            <a:ext cx="11815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Связь с профессиональным сообществом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1389" y="411041"/>
            <a:ext cx="8777952" cy="691998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5798" tIns="67973" rIns="135798" bIns="67973" anchor="ctr">
            <a:spAutoFit/>
          </a:bodyPr>
          <a:lstStyle/>
          <a:p>
            <a:pPr algn="ctr" defTabSz="1357865"/>
            <a:r>
              <a:rPr lang="ru-RU" sz="3600" b="1" kern="0" dirty="0">
                <a:solidFill>
                  <a:prstClr val="white"/>
                </a:solidFill>
              </a:rPr>
              <a:t>Инфраструктурная политика </a:t>
            </a:r>
          </a:p>
        </p:txBody>
      </p:sp>
    </p:spTree>
    <p:extLst>
      <p:ext uri="{BB962C8B-B14F-4D97-AF65-F5344CB8AC3E}">
        <p14:creationId xmlns:p14="http://schemas.microsoft.com/office/powerpoint/2010/main" val="4124887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 bwMode="auto">
          <a:xfrm>
            <a:off x="0" y="3647"/>
            <a:ext cx="18288000" cy="102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25" y="823020"/>
            <a:ext cx="2304258" cy="22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98;g89d9307d70_13_164"/>
          <p:cNvSpPr txBox="1"/>
          <p:nvPr/>
        </p:nvSpPr>
        <p:spPr>
          <a:xfrm>
            <a:off x="3815513" y="4150187"/>
            <a:ext cx="11809314" cy="19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794" tIns="90372" rIns="180794" bIns="90372" anchor="ctr" anchorCtr="0">
            <a:noAutofit/>
          </a:bodyPr>
          <a:lstStyle/>
          <a:p>
            <a:pPr algn="ctr" defTabSz="1356077">
              <a:buClr>
                <a:srgbClr val="000000"/>
              </a:buClr>
              <a:buSzPts val="5867"/>
            </a:pPr>
            <a:r>
              <a:rPr lang="ru-RU" sz="7200" b="1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Благодарим за внимание</a:t>
            </a:r>
            <a:r>
              <a:rPr lang="en-US" sz="7200" b="1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!</a:t>
            </a:r>
            <a:endParaRPr sz="7200" b="1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93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AADDEAD8-8D4E-4400-A6DF-15A6D40745C0}"/>
              </a:ext>
            </a:extLst>
          </p:cNvPr>
          <p:cNvGrpSpPr/>
          <p:nvPr/>
        </p:nvGrpSpPr>
        <p:grpSpPr>
          <a:xfrm>
            <a:off x="-18993" y="659"/>
            <a:ext cx="2289594" cy="3964050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883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D7F0D47C-28BB-4540-A619-A4F590BD7D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7280394" y="3402791"/>
            <a:ext cx="4382522" cy="4242758"/>
            <a:chOff x="5144568" y="2643084"/>
            <a:chExt cx="2324456" cy="2287839"/>
          </a:xfrm>
        </p:grpSpPr>
        <p:sp>
          <p:nvSpPr>
            <p:cNvPr id="5" name="Овал 4"/>
            <p:cNvSpPr/>
            <p:nvPr/>
          </p:nvSpPr>
          <p:spPr>
            <a:xfrm>
              <a:off x="5144568" y="2643084"/>
              <a:ext cx="2324456" cy="2287839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6824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4568" y="3226875"/>
              <a:ext cx="2324455" cy="11202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66824"/>
              <a:r>
                <a:rPr lang="ru-RU" sz="4200" dirty="0">
                  <a:solidFill>
                    <a:prstClr val="black"/>
                  </a:solidFill>
                </a:rPr>
                <a:t>Все уровни педагогического образования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56778" y="2028870"/>
            <a:ext cx="3486684" cy="8771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Лицеи, </a:t>
            </a:r>
          </a:p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Университетская школа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6777" y="3218426"/>
            <a:ext cx="3486684" cy="8771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Детский сад </a:t>
            </a:r>
          </a:p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для детей с РАС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56777" y="4407307"/>
            <a:ext cx="3486684" cy="2169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ru-RU" sz="2200" dirty="0">
                <a:solidFill>
                  <a:prstClr val="black"/>
                </a:solidFill>
              </a:rPr>
              <a:t>Приволжский межрегиональный центр повышения квалификации и профессиональной переподготовки работников образования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56778" y="6866718"/>
            <a:ext cx="3486684" cy="2169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ru-RU" sz="2200" dirty="0">
                <a:solidFill>
                  <a:prstClr val="black"/>
                </a:solidFill>
              </a:rPr>
              <a:t>Центр непрерывного повышения профессионального мастерства педагогических работников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8571" y="8159427"/>
            <a:ext cx="4274496" cy="876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Региональный научный центр РАО в ПФО на базе КФУ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9574" y="2028870"/>
            <a:ext cx="3486684" cy="8771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Региональное партнерство и заказ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73301" y="2836764"/>
            <a:ext cx="3486684" cy="1615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tt-RU" sz="2400" dirty="0">
                <a:solidFill>
                  <a:prstClr val="black"/>
                </a:solidFill>
              </a:rPr>
              <a:t>Центр цифровых образовательных технологий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</a:p>
          <a:p>
            <a:pPr algn="ctr" defTabSz="1366824"/>
            <a:r>
              <a:rPr lang="en-US" sz="2400" dirty="0" err="1">
                <a:solidFill>
                  <a:prstClr val="black"/>
                </a:solidFill>
              </a:rPr>
              <a:t>EduTech</a:t>
            </a:r>
            <a:r>
              <a:rPr lang="ru-RU" sz="2400" dirty="0">
                <a:solidFill>
                  <a:prstClr val="black"/>
                </a:solidFill>
              </a:rPr>
              <a:t> КФУ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85481" y="8159179"/>
            <a:ext cx="3486684" cy="8771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en-US" sz="2400" dirty="0">
                <a:solidFill>
                  <a:prstClr val="black"/>
                </a:solidFill>
              </a:rPr>
              <a:t>UNIVER-TV</a:t>
            </a:r>
            <a:r>
              <a:rPr lang="ru-RU" sz="2400" dirty="0">
                <a:solidFill>
                  <a:prstClr val="black"/>
                </a:solidFill>
              </a:rPr>
              <a:t> и видеостудии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93542" y="4744997"/>
            <a:ext cx="3486684" cy="1615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Центры дополнительного образования </a:t>
            </a:r>
          </a:p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и детские лагеря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73301" y="6653259"/>
            <a:ext cx="3486684" cy="1246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Дом научной коллаборации и модельные классы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850" y="941700"/>
            <a:ext cx="10614132" cy="692071"/>
          </a:xfrm>
          <a:prstGeom prst="rect">
            <a:avLst/>
          </a:prstGeom>
        </p:spPr>
        <p:txBody>
          <a:bodyPr wrap="none" lIns="136688" tIns="68369" rIns="136688" bIns="68369">
            <a:spAutoFit/>
          </a:bodyPr>
          <a:lstStyle/>
          <a:p>
            <a:pPr algn="ctr" defTabSz="1366788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Инфраструктура педагогического образования КФУ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55181" y="2028899"/>
            <a:ext cx="3486684" cy="5078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36688" tIns="68369" rIns="136688" bIns="68369" rtlCol="0" anchor="ctr">
            <a:spAutoFit/>
          </a:bodyPr>
          <a:lstStyle/>
          <a:p>
            <a:pPr algn="ctr" defTabSz="1366824"/>
            <a:r>
              <a:rPr lang="ru-RU" sz="2400" dirty="0">
                <a:solidFill>
                  <a:prstClr val="black"/>
                </a:solidFill>
              </a:rPr>
              <a:t>Педагогические классы</a:t>
            </a:r>
          </a:p>
        </p:txBody>
      </p:sp>
    </p:spTree>
    <p:extLst>
      <p:ext uri="{BB962C8B-B14F-4D97-AF65-F5344CB8AC3E}">
        <p14:creationId xmlns:p14="http://schemas.microsoft.com/office/powerpoint/2010/main" val="276349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5" y="175068"/>
            <a:ext cx="11061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8143" y="9457553"/>
            <a:ext cx="1318964" cy="707868"/>
          </a:xfrm>
          <a:prstGeom prst="rect">
            <a:avLst/>
          </a:prstGeom>
          <a:noFill/>
        </p:spPr>
        <p:txBody>
          <a:bodyPr wrap="square" lIns="182376" tIns="91188" rIns="182376" bIns="9118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823634">
              <a:defRPr/>
            </a:pPr>
            <a:r>
              <a:rPr lang="ru-RU" sz="1700" b="0" dirty="0">
                <a:solidFill>
                  <a:prstClr val="white"/>
                </a:solidFill>
                <a:latin typeface="PT Sans" panose="020B0503020203020204" pitchFamily="34" charset="-52"/>
              </a:rPr>
              <a:t>370</a:t>
            </a:r>
          </a:p>
          <a:p>
            <a:pPr algn="ctr" defTabSz="1823634">
              <a:defRPr/>
            </a:pPr>
            <a:r>
              <a:rPr lang="ru-RU" sz="17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13</a:t>
            </a:r>
            <a:endParaRPr lang="en-US" sz="17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143" y="8167838"/>
            <a:ext cx="1318964" cy="707868"/>
          </a:xfrm>
          <a:prstGeom prst="rect">
            <a:avLst/>
          </a:prstGeom>
          <a:noFill/>
        </p:spPr>
        <p:txBody>
          <a:bodyPr wrap="square" lIns="182376" tIns="91188" rIns="182376" bIns="9118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823634">
              <a:defRPr/>
            </a:pPr>
            <a:r>
              <a:rPr lang="ru-RU" sz="1700" b="0" dirty="0">
                <a:solidFill>
                  <a:prstClr val="white"/>
                </a:solidFill>
                <a:latin typeface="PT Sans" panose="020B0503020203020204" pitchFamily="34" charset="-52"/>
              </a:rPr>
              <a:t>601-800</a:t>
            </a:r>
          </a:p>
          <a:p>
            <a:pPr algn="ctr" defTabSz="1823634">
              <a:defRPr/>
            </a:pPr>
            <a:r>
              <a:rPr lang="ru-RU" sz="17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9</a:t>
            </a:r>
            <a:endParaRPr lang="en-US" sz="17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grpSp>
        <p:nvGrpSpPr>
          <p:cNvPr id="14" name="object 4">
            <a:extLst>
              <a:ext uri="{FF2B5EF4-FFF2-40B4-BE49-F238E27FC236}">
                <a16:creationId xmlns:a16="http://schemas.microsoft.com/office/drawing/2014/main" id="{40AF03A1-1370-4E50-AB8F-B029C05311D6}"/>
              </a:ext>
            </a:extLst>
          </p:cNvPr>
          <p:cNvGrpSpPr/>
          <p:nvPr/>
        </p:nvGrpSpPr>
        <p:grpSpPr>
          <a:xfrm>
            <a:off x="-18995" y="619"/>
            <a:ext cx="2289594" cy="3964049"/>
            <a:chOff x="0" y="0"/>
            <a:chExt cx="2517140" cy="4358005"/>
          </a:xfrm>
        </p:grpSpPr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C49191E9-617A-4F17-AA2B-C61039D97C69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9428"/>
              <a:endParaRPr sz="1700">
                <a:solidFill>
                  <a:prstClr val="black"/>
                </a:solidFill>
              </a:endParaRPr>
            </a:p>
          </p:txBody>
        </p:sp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8F826241-1108-4616-992D-484F8B7DEB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5856679" y="1319931"/>
            <a:ext cx="7643319" cy="676600"/>
          </a:xfrm>
          <a:prstGeom prst="rect">
            <a:avLst/>
          </a:prstGeom>
        </p:spPr>
        <p:txBody>
          <a:bodyPr wrap="none" lIns="182376" tIns="91188" rIns="182376" bIns="91188">
            <a:spAutoFit/>
          </a:bodyPr>
          <a:lstStyle/>
          <a:p>
            <a:pPr algn="ctr" defTabSz="1823586"/>
            <a:r>
              <a:rPr lang="ru-RU" sz="3200" b="1" dirty="0">
                <a:solidFill>
                  <a:prstClr val="black"/>
                </a:solidFill>
              </a:rPr>
              <a:t>Основные образовательные программы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87062" y="2140547"/>
            <a:ext cx="15800610" cy="7124773"/>
          </a:xfrm>
          <a:prstGeom prst="rect">
            <a:avLst/>
          </a:prstGeom>
        </p:spPr>
        <p:txBody>
          <a:bodyPr wrap="square" lIns="91188" tIns="45594" rIns="91188" bIns="45594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b="1" dirty="0">
                <a:solidFill>
                  <a:prstClr val="black"/>
                </a:solidFill>
              </a:rPr>
              <a:t>Бакалавриат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prstClr val="black"/>
                </a:solidFill>
              </a:rPr>
              <a:t>Специальное (дефектологическое) образование</a:t>
            </a:r>
            <a:r>
              <a:rPr lang="ru-RU" sz="2700" dirty="0">
                <a:solidFill>
                  <a:prstClr val="black"/>
                </a:solidFill>
              </a:rPr>
              <a:t>: «Логопедия», «Специальная психология».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prstClr val="black"/>
                </a:solidFill>
              </a:rPr>
              <a:t>Психолого-педагогическое образование</a:t>
            </a:r>
            <a:r>
              <a:rPr lang="ru-RU" sz="2700" dirty="0">
                <a:solidFill>
                  <a:prstClr val="black"/>
                </a:solidFill>
              </a:rPr>
              <a:t>: «Психология образования», «Детская практическая психология», «Психология и педагогика организации работы с молодежью», «Лечебная педагогика и психология консультирования».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b="1" dirty="0" err="1">
                <a:solidFill>
                  <a:prstClr val="black"/>
                </a:solidFill>
              </a:rPr>
              <a:t>Специалитет</a:t>
            </a:r>
            <a:endParaRPr lang="ru-RU" sz="27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prstClr val="black"/>
                </a:solidFill>
              </a:rPr>
              <a:t>Клиническая психология</a:t>
            </a:r>
            <a:r>
              <a:rPr lang="ru-RU" sz="2700" dirty="0">
                <a:solidFill>
                  <a:prstClr val="black"/>
                </a:solidFill>
              </a:rPr>
              <a:t>: «Клинико-психологическая помощь ребенку и семье».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prstClr val="black"/>
                </a:solidFill>
              </a:rPr>
              <a:t>Педагогика и психология девиантного поведения</a:t>
            </a:r>
            <a:r>
              <a:rPr lang="ru-RU" sz="2700" dirty="0">
                <a:solidFill>
                  <a:prstClr val="black"/>
                </a:solidFill>
              </a:rPr>
              <a:t>: «Психолого-педагогическая профилактика девиантного поведения несовершеннолетних».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700" b="1" dirty="0">
                <a:solidFill>
                  <a:prstClr val="black"/>
                </a:solidFill>
              </a:rPr>
              <a:t>Магистратура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prstClr val="black"/>
                </a:solidFill>
              </a:rPr>
              <a:t>Специальное (дефектологическое) образование:</a:t>
            </a:r>
            <a:r>
              <a:rPr lang="ru-RU" sz="2700" dirty="0">
                <a:solidFill>
                  <a:prstClr val="black"/>
                </a:solidFill>
              </a:rPr>
              <a:t> «Адаптивное управление коррекционным процессом в образовании», «Нейропсихологическое сопровождение в образовании», «Технологии профилактики и коррекции девиаций у лиц с ограниченными возможностями здоровья».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prstClr val="black"/>
                </a:solidFill>
              </a:rPr>
              <a:t>Психолого-педагогическое образование: «</a:t>
            </a:r>
            <a:r>
              <a:rPr lang="ru-RU" sz="2700" dirty="0">
                <a:solidFill>
                  <a:prstClr val="black"/>
                </a:solidFill>
              </a:rPr>
              <a:t>Практическая психология в образовании», «Психология инновационного образования и развития детской одаренности», «Психология и педагогика детско-юношеского спорта», «Психология безопасности в образовании».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0486710" y="411090"/>
            <a:ext cx="7129968" cy="692246"/>
            <a:chOff x="3342920" y="411054"/>
            <a:chExt cx="6564380" cy="692243"/>
          </a:xfr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8" name="Прямоугольник 27"/>
            <p:cNvSpPr/>
            <p:nvPr/>
          </p:nvSpPr>
          <p:spPr>
            <a:xfrm>
              <a:off x="3342920" y="411054"/>
              <a:ext cx="6564380" cy="692243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15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42920" y="411054"/>
              <a:ext cx="6564378" cy="691995"/>
            </a:xfrm>
            <a:prstGeom prst="rect">
              <a:avLst/>
            </a:prstGeom>
            <a:grpFill/>
          </p:spPr>
          <p:txBody>
            <a:bodyPr wrap="square" lIns="136608" tIns="68333" rIns="136608" bIns="68333">
              <a:spAutoFit/>
            </a:bodyPr>
            <a:lstStyle/>
            <a:p>
              <a:pPr marL="0" marR="0" lvl="0" indent="0" algn="ctr" defTabSz="13600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Образовательная деятельность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43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5" y="175068"/>
            <a:ext cx="11061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8143" y="9457553"/>
            <a:ext cx="1318964" cy="707868"/>
          </a:xfrm>
          <a:prstGeom prst="rect">
            <a:avLst/>
          </a:prstGeom>
          <a:noFill/>
        </p:spPr>
        <p:txBody>
          <a:bodyPr wrap="square" lIns="182376" tIns="91188" rIns="182376" bIns="9118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823634">
              <a:defRPr/>
            </a:pPr>
            <a:r>
              <a:rPr lang="ru-RU" sz="1700" b="0" dirty="0">
                <a:solidFill>
                  <a:prstClr val="white"/>
                </a:solidFill>
                <a:latin typeface="PT Sans" panose="020B0503020203020204" pitchFamily="34" charset="-52"/>
              </a:rPr>
              <a:t>370</a:t>
            </a:r>
          </a:p>
          <a:p>
            <a:pPr algn="ctr" defTabSz="1823634">
              <a:defRPr/>
            </a:pPr>
            <a:r>
              <a:rPr lang="ru-RU" sz="17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13</a:t>
            </a:r>
            <a:endParaRPr lang="en-US" sz="17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143" y="8167838"/>
            <a:ext cx="1318964" cy="707868"/>
          </a:xfrm>
          <a:prstGeom prst="rect">
            <a:avLst/>
          </a:prstGeom>
          <a:noFill/>
        </p:spPr>
        <p:txBody>
          <a:bodyPr wrap="square" lIns="182376" tIns="91188" rIns="182376" bIns="9118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823634">
              <a:defRPr/>
            </a:pPr>
            <a:r>
              <a:rPr lang="ru-RU" sz="1700" b="0" dirty="0">
                <a:solidFill>
                  <a:prstClr val="white"/>
                </a:solidFill>
                <a:latin typeface="PT Sans" panose="020B0503020203020204" pitchFamily="34" charset="-52"/>
              </a:rPr>
              <a:t>601-800</a:t>
            </a:r>
          </a:p>
          <a:p>
            <a:pPr algn="ctr" defTabSz="1823634">
              <a:defRPr/>
            </a:pPr>
            <a:r>
              <a:rPr lang="ru-RU" sz="1700" b="0" kern="0" dirty="0">
                <a:solidFill>
                  <a:prstClr val="white"/>
                </a:solidFill>
                <a:latin typeface="PT Sans" panose="020B0503020203020204" pitchFamily="34" charset="-52"/>
              </a:rPr>
              <a:t>9</a:t>
            </a:r>
            <a:endParaRPr lang="en-US" sz="1700" b="0" kern="0" dirty="0">
              <a:solidFill>
                <a:prstClr val="white"/>
              </a:solidFill>
              <a:latin typeface="PT Sans" panose="020B0503020203020204" pitchFamily="34" charset="-52"/>
            </a:endParaRPr>
          </a:p>
        </p:txBody>
      </p:sp>
      <p:grpSp>
        <p:nvGrpSpPr>
          <p:cNvPr id="14" name="object 4">
            <a:extLst>
              <a:ext uri="{FF2B5EF4-FFF2-40B4-BE49-F238E27FC236}">
                <a16:creationId xmlns:a16="http://schemas.microsoft.com/office/drawing/2014/main" id="{40AF03A1-1370-4E50-AB8F-B029C05311D6}"/>
              </a:ext>
            </a:extLst>
          </p:cNvPr>
          <p:cNvGrpSpPr/>
          <p:nvPr/>
        </p:nvGrpSpPr>
        <p:grpSpPr>
          <a:xfrm>
            <a:off x="-18995" y="619"/>
            <a:ext cx="2289594" cy="3964049"/>
            <a:chOff x="0" y="0"/>
            <a:chExt cx="2517140" cy="4358005"/>
          </a:xfrm>
        </p:grpSpPr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C49191E9-617A-4F17-AA2B-C61039D97C69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9428"/>
              <a:endParaRPr sz="1700">
                <a:solidFill>
                  <a:prstClr val="black"/>
                </a:solidFill>
              </a:endParaRPr>
            </a:p>
          </p:txBody>
        </p:sp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8F826241-1108-4616-992D-484F8B7DEB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F3FD96-4302-4118-8DB0-C61E2B0FF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83872"/>
              </p:ext>
            </p:extLst>
          </p:nvPr>
        </p:nvGraphicFramePr>
        <p:xfrm>
          <a:off x="1739990" y="2777270"/>
          <a:ext cx="15418660" cy="4198150"/>
        </p:xfrm>
        <a:graphic>
          <a:graphicData uri="http://schemas.openxmlformats.org/drawingml/2006/table">
            <a:tbl>
              <a:tblPr firstRow="1" bandRow="1"/>
              <a:tblGrid>
                <a:gridCol w="2518890">
                  <a:extLst>
                    <a:ext uri="{9D8B030D-6E8A-4147-A177-3AD203B41FA5}">
                      <a16:colId xmlns:a16="http://schemas.microsoft.com/office/drawing/2014/main" val="3176732706"/>
                    </a:ext>
                  </a:extLst>
                </a:gridCol>
                <a:gridCol w="2667198">
                  <a:extLst>
                    <a:ext uri="{9D8B030D-6E8A-4147-A177-3AD203B41FA5}">
                      <a16:colId xmlns:a16="http://schemas.microsoft.com/office/drawing/2014/main" val="1608440227"/>
                    </a:ext>
                  </a:extLst>
                </a:gridCol>
                <a:gridCol w="2599572">
                  <a:extLst>
                    <a:ext uri="{9D8B030D-6E8A-4147-A177-3AD203B41FA5}">
                      <a16:colId xmlns:a16="http://schemas.microsoft.com/office/drawing/2014/main" val="1081459581"/>
                    </a:ext>
                  </a:extLst>
                </a:gridCol>
                <a:gridCol w="2671550">
                  <a:extLst>
                    <a:ext uri="{9D8B030D-6E8A-4147-A177-3AD203B41FA5}">
                      <a16:colId xmlns:a16="http://schemas.microsoft.com/office/drawing/2014/main" val="2800107317"/>
                    </a:ext>
                  </a:extLst>
                </a:gridCol>
                <a:gridCol w="2442560">
                  <a:extLst>
                    <a:ext uri="{9D8B030D-6E8A-4147-A177-3AD203B41FA5}">
                      <a16:colId xmlns:a16="http://schemas.microsoft.com/office/drawing/2014/main" val="1012609743"/>
                    </a:ext>
                  </a:extLst>
                </a:gridCol>
                <a:gridCol w="2518890">
                  <a:extLst>
                    <a:ext uri="{9D8B030D-6E8A-4147-A177-3AD203B41FA5}">
                      <a16:colId xmlns:a16="http://schemas.microsoft.com/office/drawing/2014/main" val="588771738"/>
                    </a:ext>
                  </a:extLst>
                </a:gridCol>
              </a:tblGrid>
              <a:tr h="749670"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Психолого-педагогическое и специальное</a:t>
                      </a:r>
                      <a:r>
                        <a:rPr lang="ru-RU" sz="2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 (дефектологическое) образование, прием &gt; 50 чел.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182880" marR="182880" marT="91440" marB="9144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334264"/>
                  </a:ext>
                </a:extLst>
              </a:tr>
              <a:tr h="74967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+mn-lt"/>
                        </a:rPr>
                        <a:t>2020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marL="182880" marR="18288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+mn-lt"/>
                        </a:rPr>
                        <a:t>2021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+mn-lt"/>
                        </a:rPr>
                        <a:t>2022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332038"/>
                  </a:ext>
                </a:extLst>
              </a:tr>
              <a:tr h="112450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Университет</a:t>
                      </a:r>
                    </a:p>
                  </a:txBody>
                  <a:tcPr marL="182880" marR="18288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Средний балл ЕГЭ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Университет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Средний балл ЕГЭ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Университет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+mn-lt"/>
                        </a:rPr>
                        <a:t>Средний балл ЕГЭ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702982"/>
                  </a:ext>
                </a:extLst>
              </a:tr>
              <a:tr h="1574306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+mn-lt"/>
                        </a:rPr>
                        <a:t>МГПУ</a:t>
                      </a:r>
                    </a:p>
                    <a:p>
                      <a:pPr marL="457200" indent="-457200" algn="l" defTabSz="685800" rtl="0" eaLnBrk="1" latinLnBrk="0" hangingPunct="1">
                        <a:buFont typeface="+mj-lt"/>
                        <a:buAutoNum type="arabicPeriod"/>
                      </a:pPr>
                      <a:r>
                        <a:rPr lang="ru-RU" sz="2800" b="1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КФУ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+mn-lt"/>
                        </a:rPr>
                        <a:t>МПГУ</a:t>
                      </a:r>
                    </a:p>
                  </a:txBody>
                  <a:tcPr marL="182880" marR="182880" marT="91440" marB="91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79,5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+mn-lt"/>
                        </a:rPr>
                        <a:t>78,5</a:t>
                      </a:r>
                    </a:p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76,6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800" dirty="0" err="1">
                          <a:latin typeface="+mn-lt"/>
                        </a:rPr>
                        <a:t>БашГПУ</a:t>
                      </a:r>
                      <a:endParaRPr lang="ru-RU" sz="2800" dirty="0">
                        <a:latin typeface="+mn-lt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+mn-lt"/>
                        </a:rPr>
                        <a:t>КФУ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+mn-lt"/>
                        </a:rPr>
                        <a:t>МГППУ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78,7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rgbClr val="008000"/>
                          </a:solidFill>
                          <a:latin typeface="+mn-lt"/>
                        </a:rPr>
                        <a:t>78,6</a:t>
                      </a:r>
                    </a:p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76,0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800" dirty="0"/>
                        <a:t>РГПУ</a:t>
                      </a:r>
                      <a:r>
                        <a:rPr lang="ru-RU" sz="2800" baseline="0" dirty="0"/>
                        <a:t>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800" b="1" baseline="0" dirty="0">
                          <a:solidFill>
                            <a:srgbClr val="008000"/>
                          </a:solidFill>
                        </a:rPr>
                        <a:t>КФУ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МПГУ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77,8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rgbClr val="008000"/>
                          </a:solidFill>
                        </a:rPr>
                        <a:t>76,5</a:t>
                      </a:r>
                    </a:p>
                    <a:p>
                      <a:pPr algn="ctr"/>
                      <a:r>
                        <a:rPr lang="ru-RU" sz="2800" dirty="0"/>
                        <a:t>76,3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82709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11669" y="1861310"/>
            <a:ext cx="3240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Качество приема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0486710" y="411090"/>
            <a:ext cx="7129968" cy="692246"/>
            <a:chOff x="3342920" y="411054"/>
            <a:chExt cx="6564380" cy="692243"/>
          </a:xfr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4" name="Прямоугольник 23"/>
            <p:cNvSpPr/>
            <p:nvPr/>
          </p:nvSpPr>
          <p:spPr>
            <a:xfrm>
              <a:off x="3342920" y="411054"/>
              <a:ext cx="6564380" cy="692243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15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342920" y="411054"/>
              <a:ext cx="6564378" cy="691995"/>
            </a:xfrm>
            <a:prstGeom prst="rect">
              <a:avLst/>
            </a:prstGeom>
            <a:grpFill/>
          </p:spPr>
          <p:txBody>
            <a:bodyPr wrap="square" lIns="136608" tIns="68333" rIns="136608" bIns="68333">
              <a:spAutoFit/>
            </a:bodyPr>
            <a:lstStyle/>
            <a:p>
              <a:pPr marL="0" marR="0" lvl="0" indent="0" algn="ctr" defTabSz="13600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Образовательная деятельность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79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5" y="175068"/>
            <a:ext cx="11061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44878" y="2100545"/>
            <a:ext cx="4345941" cy="584267"/>
          </a:xfrm>
          <a:prstGeom prst="rect">
            <a:avLst/>
          </a:prstGeom>
        </p:spPr>
        <p:txBody>
          <a:bodyPr wrap="none" lIns="182376" tIns="91188" rIns="182376" bIns="91188">
            <a:spAutoFit/>
          </a:bodyPr>
          <a:lstStyle/>
          <a:p>
            <a:pPr algn="ctr" defTabSz="1823676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Повышение квалификации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7234" y="2717289"/>
            <a:ext cx="15529444" cy="5108582"/>
          </a:xfrm>
          <a:prstGeom prst="rect">
            <a:avLst/>
          </a:prstGeom>
        </p:spPr>
        <p:txBody>
          <a:bodyPr wrap="square" lIns="182376" tIns="91188" rIns="182376" bIns="91188">
            <a:spAutoFit/>
          </a:bodyPr>
          <a:lstStyle/>
          <a:p>
            <a:pPr marL="514350" indent="-514350" defTabSz="1823676">
              <a:spcBef>
                <a:spcPts val="1200"/>
              </a:spcBef>
              <a:buFont typeface="+mj-lt"/>
              <a:buAutoNum type="arabicPeriod"/>
            </a:pPr>
            <a:r>
              <a:rPr lang="ru-RU" sz="2600" dirty="0"/>
              <a:t>«Прикладной анализ поведения в образовании детей с РАС» (ИПО, 72 часа).</a:t>
            </a:r>
          </a:p>
          <a:p>
            <a:pPr marL="514350" indent="-514350" defTabSz="1823676">
              <a:spcBef>
                <a:spcPts val="1200"/>
              </a:spcBef>
              <a:buFont typeface="+mj-lt"/>
              <a:buAutoNum type="arabicPeriod"/>
            </a:pPr>
            <a:r>
              <a:rPr lang="ru-RU" sz="2600" dirty="0"/>
              <a:t>«Технологии образовательно-коррекционной работы с обучающимися с РАС в современных условиях» (ПМЦПКиППРО, 72 часа).</a:t>
            </a:r>
          </a:p>
          <a:p>
            <a:pPr marL="514350" indent="-514350" defTabSz="1823676">
              <a:spcBef>
                <a:spcPts val="1200"/>
              </a:spcBef>
              <a:buFont typeface="+mj-lt"/>
              <a:buAutoNum type="arabicPeriod"/>
            </a:pPr>
            <a:r>
              <a:rPr lang="ru-RU" sz="2600" dirty="0"/>
              <a:t>«Развитие профессиональной компетентности учителя-дефектолога в условиях реализации  ФГОС» (ПМЦПКиППРО, 72 часа).</a:t>
            </a:r>
          </a:p>
          <a:p>
            <a:pPr marL="514350" indent="-514350" defTabSz="1823676">
              <a:spcBef>
                <a:spcPts val="1200"/>
              </a:spcBef>
              <a:buFont typeface="+mj-lt"/>
              <a:buAutoNum type="arabicPeriod"/>
            </a:pPr>
            <a:r>
              <a:rPr lang="ru-RU" sz="2600" dirty="0"/>
              <a:t>«Современные требования к получению образования обучающимися с ОВЗ в инклюзивной образовательной среде» (ПМЦПКиППРО, 72 часа).</a:t>
            </a:r>
          </a:p>
          <a:p>
            <a:pPr marL="514350" indent="-514350" defTabSz="1823676">
              <a:spcBef>
                <a:spcPts val="1200"/>
              </a:spcBef>
              <a:buFont typeface="+mj-lt"/>
              <a:buAutoNum type="arabicPeriod"/>
            </a:pPr>
            <a:r>
              <a:rPr lang="ru-RU" sz="2600" dirty="0"/>
              <a:t>«Междисциплинарный подход к вопросам организации и проведения логопедической работы в условиях инклюзивной практики ДОО» (ПМЦПКиППРО, 72 часа).</a:t>
            </a:r>
          </a:p>
          <a:p>
            <a:pPr marL="514350" indent="-514350" defTabSz="1823676">
              <a:spcBef>
                <a:spcPts val="1200"/>
              </a:spcBef>
              <a:buFont typeface="+mj-lt"/>
              <a:buAutoNum type="arabicPeriod"/>
            </a:pPr>
            <a:r>
              <a:rPr lang="ru-RU" sz="2600" dirty="0"/>
              <a:t>«Психолого-педагогическое сопровождение детей с дислексией и дисграфией» (ЕИ, 72 часа).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9095" y="7888432"/>
            <a:ext cx="5575701" cy="584267"/>
          </a:xfrm>
          <a:prstGeom prst="rect">
            <a:avLst/>
          </a:prstGeom>
        </p:spPr>
        <p:txBody>
          <a:bodyPr wrap="none" lIns="182376" tIns="91188" rIns="182376" bIns="91188">
            <a:spAutoFit/>
          </a:bodyPr>
          <a:lstStyle/>
          <a:p>
            <a:pPr algn="ctr" defTabSz="1823676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Профессиональная переподготовка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87228" y="8477928"/>
            <a:ext cx="15529450" cy="1169042"/>
          </a:xfrm>
          <a:prstGeom prst="rect">
            <a:avLst/>
          </a:prstGeom>
        </p:spPr>
        <p:txBody>
          <a:bodyPr wrap="square" lIns="182376" tIns="91188" rIns="182376" bIns="91188">
            <a:spAutoFit/>
          </a:bodyPr>
          <a:lstStyle/>
          <a:p>
            <a:pPr marL="514350" indent="-514350" defTabSz="1823676">
              <a:spcBef>
                <a:spcPts val="1200"/>
              </a:spcBef>
              <a:buFont typeface="+mj-lt"/>
              <a:buAutoNum type="arabicPeriod"/>
            </a:pPr>
            <a:r>
              <a:rPr lang="ru-RU" sz="2600" dirty="0"/>
              <a:t>«Методы прикладного анализа поведения в образовании» (ИПО, 330 часов). </a:t>
            </a:r>
          </a:p>
          <a:p>
            <a:pPr marL="514350" indent="-514350" defTabSz="1823676">
              <a:spcBef>
                <a:spcPts val="1200"/>
              </a:spcBef>
              <a:buFont typeface="+mj-lt"/>
              <a:buAutoNum type="arabicPeriod"/>
            </a:pPr>
            <a:r>
              <a:rPr lang="ru-RU" sz="2600" dirty="0"/>
              <a:t>«Дефектология» по направлению «Логопедия» (</a:t>
            </a:r>
            <a:r>
              <a:rPr lang="ru-RU" sz="2600" dirty="0" err="1"/>
              <a:t>ПМЦПКиППРО</a:t>
            </a:r>
            <a:r>
              <a:rPr lang="ru-RU" sz="2600" dirty="0"/>
              <a:t>, ЕИ 792 часа).</a:t>
            </a:r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632501C8-7159-48F3-B6A2-26D40DD2DD37}"/>
              </a:ext>
            </a:extLst>
          </p:cNvPr>
          <p:cNvGrpSpPr/>
          <p:nvPr/>
        </p:nvGrpSpPr>
        <p:grpSpPr>
          <a:xfrm>
            <a:off x="-18995" y="619"/>
            <a:ext cx="2289594" cy="3964049"/>
            <a:chOff x="0" y="0"/>
            <a:chExt cx="2517140" cy="4358005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C32F96B0-2C3E-48C1-A777-FF49B8BFEA1E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9428">
                <a:defRPr/>
              </a:pPr>
              <a:endParaRPr sz="1700" kern="0">
                <a:solidFill>
                  <a:prstClr val="black"/>
                </a:solidFill>
              </a:endParaRPr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618FB84C-ABE8-4342-AB05-3506D63345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5851467" y="1297144"/>
            <a:ext cx="8210975" cy="615044"/>
          </a:xfrm>
          <a:prstGeom prst="rect">
            <a:avLst/>
          </a:prstGeom>
        </p:spPr>
        <p:txBody>
          <a:bodyPr wrap="none" lIns="182376" tIns="91188" rIns="182376" bIns="91188">
            <a:spAutoFit/>
          </a:bodyPr>
          <a:lstStyle/>
          <a:p>
            <a:pPr algn="ctr" defTabSz="1823676"/>
            <a:r>
              <a:rPr lang="ru-RU" sz="2800" b="1" dirty="0">
                <a:solidFill>
                  <a:prstClr val="black"/>
                </a:solidFill>
              </a:rPr>
              <a:t>Дополнительное профессиональное образование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0486710" y="411040"/>
            <a:ext cx="7129968" cy="692246"/>
            <a:chOff x="3342920" y="411054"/>
            <a:chExt cx="6564380" cy="692243"/>
          </a:xfr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2" name="Прямоугольник 21"/>
            <p:cNvSpPr/>
            <p:nvPr/>
          </p:nvSpPr>
          <p:spPr>
            <a:xfrm>
              <a:off x="3342920" y="411054"/>
              <a:ext cx="6564380" cy="692243"/>
            </a:xfrm>
            <a:prstGeom prst="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015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342920" y="411054"/>
              <a:ext cx="6564378" cy="691995"/>
            </a:xfrm>
            <a:prstGeom prst="rect">
              <a:avLst/>
            </a:prstGeom>
            <a:grpFill/>
          </p:spPr>
          <p:txBody>
            <a:bodyPr wrap="square" lIns="136608" tIns="68333" rIns="136608" bIns="68333">
              <a:spAutoFit/>
            </a:bodyPr>
            <a:lstStyle/>
            <a:p>
              <a:pPr marL="0" marR="0" lvl="0" indent="0" algn="ctr" defTabSz="13600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Образовательная деятельность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42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4">
            <a:extLst>
              <a:ext uri="{FF2B5EF4-FFF2-40B4-BE49-F238E27FC236}">
                <a16:creationId xmlns:a16="http://schemas.microsoft.com/office/drawing/2014/main" id="{AADDEAD8-8D4E-4400-A6DF-15A6D40745C0}"/>
              </a:ext>
            </a:extLst>
          </p:cNvPr>
          <p:cNvGrpSpPr/>
          <p:nvPr/>
        </p:nvGrpSpPr>
        <p:grpSpPr>
          <a:xfrm>
            <a:off x="-18995" y="677"/>
            <a:ext cx="2289594" cy="3964050"/>
            <a:chOff x="0" y="0"/>
            <a:chExt cx="2517140" cy="4358005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3386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D7F0D47C-28BB-4540-A619-A4F590BD7D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71125"/>
              </p:ext>
            </p:extLst>
          </p:nvPr>
        </p:nvGraphicFramePr>
        <p:xfrm>
          <a:off x="5022207" y="3158198"/>
          <a:ext cx="9312262" cy="42752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Платформа</a:t>
                      </a:r>
                      <a:endParaRPr lang="ru-RU" sz="3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Онлайн</a:t>
                      </a:r>
                      <a:r>
                        <a:rPr lang="ru-RU" sz="36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курс</a:t>
                      </a:r>
                      <a:endParaRPr lang="ru-RU" sz="3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5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30" marR="4893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«Нескучная </a:t>
                      </a:r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начальная школа, театр как </a:t>
                      </a:r>
                      <a:r>
                        <a:rPr lang="ru-RU" sz="36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воспитания»</a:t>
                      </a:r>
                      <a:endParaRPr lang="ru-RU" sz="3600" kern="1200" dirty="0">
                        <a:effectLst/>
                      </a:endParaRPr>
                    </a:p>
                  </a:txBody>
                  <a:tcPr marL="48930" marR="4893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9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0" marR="4893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/>
                        <a:t>«Семейная академия» </a:t>
                      </a:r>
                      <a:endParaRPr lang="ru-RU" sz="3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0" marR="4893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95">
                <a:tc vMerge="1">
                  <a:txBody>
                    <a:bodyPr/>
                    <a:lstStyle/>
                    <a:p>
                      <a:pPr marL="0" marR="0" indent="0" algn="ctr" defTabSz="13688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effectLst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/>
                        <a:t>«Университет родительства» </a:t>
                      </a:r>
                      <a:endParaRPr lang="ru-RU" sz="3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0" marR="4893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27" y="6212120"/>
            <a:ext cx="2475462" cy="7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51" y="4422707"/>
            <a:ext cx="2496170" cy="78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022188" y="1962785"/>
            <a:ext cx="9312260" cy="738155"/>
          </a:xfrm>
          <a:prstGeom prst="rect">
            <a:avLst/>
          </a:prstGeom>
        </p:spPr>
        <p:txBody>
          <a:bodyPr wrap="square" lIns="182376" tIns="91188" rIns="182376" bIns="91188">
            <a:spAutoFit/>
          </a:bodyPr>
          <a:lstStyle/>
          <a:p>
            <a:pPr algn="ctr" defTabSz="1823586"/>
            <a:r>
              <a:rPr lang="ru-RU" sz="3600" b="1" dirty="0">
                <a:solidFill>
                  <a:prstClr val="black"/>
                </a:solidFill>
              </a:rPr>
              <a:t>Цифровые образовательные ресурсы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486710" y="411090"/>
            <a:ext cx="7129968" cy="692246"/>
            <a:chOff x="3342920" y="411054"/>
            <a:chExt cx="6564380" cy="69224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15" name="Прямоугольник 14"/>
            <p:cNvSpPr/>
            <p:nvPr/>
          </p:nvSpPr>
          <p:spPr>
            <a:xfrm>
              <a:off x="3342920" y="411054"/>
              <a:ext cx="6564380" cy="69224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1574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342920" y="411054"/>
              <a:ext cx="6564378" cy="691995"/>
            </a:xfrm>
            <a:prstGeom prst="rect">
              <a:avLst/>
            </a:prstGeom>
            <a:grpFill/>
          </p:spPr>
          <p:txBody>
            <a:bodyPr wrap="square" lIns="136608" tIns="68333" rIns="136608" bIns="68333">
              <a:spAutoFit/>
            </a:bodyPr>
            <a:lstStyle/>
            <a:p>
              <a:pPr algn="ctr" defTabSz="1360025"/>
              <a:r>
                <a:rPr lang="ru-RU" sz="3600" b="1" dirty="0">
                  <a:solidFill>
                    <a:prstClr val="white"/>
                  </a:solidFill>
                </a:rPr>
                <a:t>Образовательная деятельность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26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4">
            <a:extLst>
              <a:ext uri="{FF2B5EF4-FFF2-40B4-BE49-F238E27FC236}">
                <a16:creationId xmlns:a16="http://schemas.microsoft.com/office/drawing/2014/main" id="{B7B2F57F-8198-457C-AA4F-23AEC48C5B9A}"/>
              </a:ext>
            </a:extLst>
          </p:cNvPr>
          <p:cNvGrpSpPr/>
          <p:nvPr/>
        </p:nvGrpSpPr>
        <p:grpSpPr>
          <a:xfrm>
            <a:off x="-19640" y="689"/>
            <a:ext cx="2289756" cy="3964050"/>
            <a:chOff x="0" y="0"/>
            <a:chExt cx="2517140" cy="4358005"/>
          </a:xfrm>
        </p:grpSpPr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6CFE332-FC53-426E-85E6-7D1E07F77A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2197"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6F495E7A-A4D2-4BB0-BD1F-A09F7C593DC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2808624" y="1719345"/>
            <a:ext cx="13357751" cy="984680"/>
          </a:xfrm>
          <a:prstGeom prst="rect">
            <a:avLst/>
          </a:prstGeom>
        </p:spPr>
        <p:txBody>
          <a:bodyPr wrap="square" lIns="91134" tIns="45569" rIns="91134" bIns="45569" anchor="ctr">
            <a:spAutoFit/>
          </a:bodyPr>
          <a:lstStyle/>
          <a:p>
            <a:pPr algn="ctr" defTabSz="901574"/>
            <a:r>
              <a:rPr lang="ru-RU" sz="2900" b="1" dirty="0">
                <a:solidFill>
                  <a:prstClr val="black"/>
                </a:solidFill>
              </a:rPr>
              <a:t>Показатели по индексу </a:t>
            </a:r>
            <a:r>
              <a:rPr lang="ru-RU" sz="2900" b="1" dirty="0" err="1">
                <a:solidFill>
                  <a:prstClr val="black"/>
                </a:solidFill>
              </a:rPr>
              <a:t>Хирша</a:t>
            </a:r>
            <a:r>
              <a:rPr lang="ru-RU" sz="2900" b="1" dirty="0">
                <a:solidFill>
                  <a:prstClr val="black"/>
                </a:solidFill>
              </a:rPr>
              <a:t> в сравнении с ведущими российскими и зарубежными вузами в предметной области «Образование»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04191" y="526226"/>
            <a:ext cx="3243498" cy="538601"/>
          </a:xfrm>
          <a:prstGeom prst="rect">
            <a:avLst/>
          </a:prstGeom>
        </p:spPr>
        <p:txBody>
          <a:bodyPr wrap="none" lIns="91332" tIns="45666" rIns="91332" bIns="45666">
            <a:spAutoFit/>
          </a:bodyPr>
          <a:lstStyle/>
          <a:p>
            <a:pPr algn="ctr" defTabSz="901574"/>
            <a:r>
              <a:rPr lang="en-US" sz="2900" b="1" dirty="0" err="1">
                <a:solidFill>
                  <a:srgbClr val="1F497D"/>
                </a:solidFill>
              </a:rPr>
              <a:t>SciVal</a:t>
            </a:r>
            <a:r>
              <a:rPr lang="ru-RU" sz="2900" b="1" dirty="0">
                <a:solidFill>
                  <a:srgbClr val="1F497D"/>
                </a:solidFill>
              </a:rPr>
              <a:t>,</a:t>
            </a:r>
            <a:r>
              <a:rPr lang="en-US" sz="2900" b="1" dirty="0">
                <a:solidFill>
                  <a:srgbClr val="1F497D"/>
                </a:solidFill>
              </a:rPr>
              <a:t> </a:t>
            </a:r>
            <a:r>
              <a:rPr lang="ru-RU" sz="2900" b="1" dirty="0">
                <a:solidFill>
                  <a:srgbClr val="1F497D"/>
                </a:solidFill>
              </a:rPr>
              <a:t>январь 2023</a:t>
            </a:r>
            <a:endParaRPr lang="ru-RU" sz="2900" dirty="0">
              <a:solidFill>
                <a:srgbClr val="1F497D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44279"/>
              </p:ext>
            </p:extLst>
          </p:nvPr>
        </p:nvGraphicFramePr>
        <p:xfrm>
          <a:off x="1663689" y="3006264"/>
          <a:ext cx="15494993" cy="5495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7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5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  <a:latin typeface="+mn-lt"/>
                        </a:rPr>
                        <a:t> 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  <a:latin typeface="+mn-lt"/>
                        </a:rPr>
                        <a:t>Университет</a:t>
                      </a:r>
                      <a:endParaRPr lang="ru-RU" sz="2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  <a:latin typeface="+mn-lt"/>
                        </a:rPr>
                        <a:t>2011</a:t>
                      </a:r>
                      <a:endParaRPr lang="ru-RU" sz="2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  <a:latin typeface="+mn-lt"/>
                        </a:rPr>
                        <a:t>2015</a:t>
                      </a:r>
                      <a:endParaRPr lang="ru-RU" sz="2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effectLst/>
                          <a:latin typeface="+mn-lt"/>
                        </a:rPr>
                        <a:t>2020</a:t>
                      </a:r>
                      <a:endParaRPr lang="ru-RU" sz="2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b="1" dirty="0">
                          <a:effectLst/>
                          <a:latin typeface="+mn-lt"/>
                        </a:rPr>
                        <a:t>Overall</a:t>
                      </a:r>
                      <a:endParaRPr lang="ru-RU" sz="2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1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marL="72000" indent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University of Helsinki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16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+mn-lt"/>
                        </a:rPr>
                        <a:t>17</a:t>
                      </a:r>
                      <a:endParaRPr lang="ru-RU" sz="2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+mn-lt"/>
                        </a:rPr>
                        <a:t>25</a:t>
                      </a:r>
                      <a:endParaRPr lang="ru-RU" sz="2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+mn-lt"/>
                        </a:rPr>
                        <a:t>29</a:t>
                      </a:r>
                      <a:endParaRPr lang="ru-RU" sz="2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1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9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marL="72000" indent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Kazan Volga Region Federal University</a:t>
                      </a:r>
                      <a:endParaRPr lang="ru-RU" sz="29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29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29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29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29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1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marL="72000" indent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Free University of Berlin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+mn-lt"/>
                        </a:rPr>
                        <a:t>8</a:t>
                      </a:r>
                      <a:endParaRPr lang="ru-RU" sz="2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+mn-lt"/>
                        </a:rPr>
                        <a:t>12</a:t>
                      </a:r>
                      <a:endParaRPr lang="ru-RU" sz="2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15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19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1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marL="72000" indent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Higher School of Economics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1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+mn-lt"/>
                        </a:rPr>
                        <a:t>6</a:t>
                      </a:r>
                      <a:endParaRPr lang="ru-RU" sz="2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12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15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1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marL="72000" indent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 err="1">
                          <a:effectLst/>
                          <a:latin typeface="+mn-lt"/>
                        </a:rPr>
                        <a:t>Lomonosov</a:t>
                      </a:r>
                      <a:r>
                        <a:rPr lang="en-US" sz="2900" dirty="0">
                          <a:effectLst/>
                          <a:latin typeface="+mn-lt"/>
                        </a:rPr>
                        <a:t> Moscow State University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3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6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+mn-lt"/>
                        </a:rPr>
                        <a:t>10</a:t>
                      </a:r>
                      <a:endParaRPr lang="ru-RU" sz="2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11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1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marL="72000" indent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Moscow Pedagogical State University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-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1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5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+mn-lt"/>
                        </a:rPr>
                        <a:t>6</a:t>
                      </a:r>
                      <a:endParaRPr lang="ru-RU" sz="2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942" marR="1294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651923" y="411308"/>
            <a:ext cx="9127487" cy="691465"/>
          </a:xfrm>
          <a:prstGeom prst="rect">
            <a:avLst/>
          </a:prstGeom>
          <a:gradFill flip="none" rotWithShape="1">
            <a:gsLst>
              <a:gs pos="0">
                <a:srgbClr val="5B9BD5">
                  <a:shade val="30000"/>
                  <a:satMod val="115000"/>
                </a:srgbClr>
              </a:gs>
              <a:gs pos="50000">
                <a:srgbClr val="5B9BD5">
                  <a:shade val="67500"/>
                  <a:satMod val="115000"/>
                </a:srgbClr>
              </a:gs>
              <a:gs pos="100000">
                <a:srgbClr val="5B9BD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lIns="136014" tIns="68069" rIns="136014" bIns="68069" anchor="ctr">
            <a:spAutoFit/>
          </a:bodyPr>
          <a:lstStyle/>
          <a:p>
            <a:pPr marL="0" marR="0" lvl="0" indent="0" algn="ctr" defTabSz="13600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Научно-исследовательская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160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4">
            <a:extLst>
              <a:ext uri="{FF2B5EF4-FFF2-40B4-BE49-F238E27FC236}">
                <a16:creationId xmlns:a16="http://schemas.microsoft.com/office/drawing/2014/main" id="{AADDEAD8-8D4E-4400-A6DF-15A6D40745C0}"/>
              </a:ext>
            </a:extLst>
          </p:cNvPr>
          <p:cNvGrpSpPr/>
          <p:nvPr/>
        </p:nvGrpSpPr>
        <p:grpSpPr>
          <a:xfrm>
            <a:off x="-18995" y="659"/>
            <a:ext cx="2289594" cy="3964050"/>
            <a:chOff x="0" y="0"/>
            <a:chExt cx="2517140" cy="4358005"/>
          </a:xfrm>
        </p:grpSpPr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E3C218A-F9E6-4EDD-B708-38452D3DCF84}"/>
                </a:ext>
              </a:extLst>
            </p:cNvPr>
            <p:cNvSpPr/>
            <p:nvPr/>
          </p:nvSpPr>
          <p:spPr>
            <a:xfrm>
              <a:off x="0" y="0"/>
              <a:ext cx="2517140" cy="4358005"/>
            </a:xfrm>
            <a:custGeom>
              <a:avLst/>
              <a:gdLst/>
              <a:ahLst/>
              <a:cxnLst/>
              <a:rect l="l" t="t" r="r" b="b"/>
              <a:pathLst>
                <a:path w="2517140" h="4358005">
                  <a:moveTo>
                    <a:pt x="2516763" y="0"/>
                  </a:moveTo>
                  <a:lnTo>
                    <a:pt x="0" y="0"/>
                  </a:lnTo>
                  <a:lnTo>
                    <a:pt x="0" y="4357828"/>
                  </a:lnTo>
                  <a:lnTo>
                    <a:pt x="2516763" y="0"/>
                  </a:lnTo>
                  <a:close/>
                </a:path>
              </a:pathLst>
            </a:custGeom>
            <a:solidFill>
              <a:srgbClr val="00549F"/>
            </a:solidFill>
          </p:spPr>
          <p:txBody>
            <a:bodyPr wrap="square" lIns="0" tIns="0" rIns="0" bIns="0" rtlCol="0"/>
            <a:lstStyle/>
            <a:p>
              <a:pPr defTabSz="824046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D7F0D47C-28BB-4540-A619-A4F590BD7D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66" y="194896"/>
              <a:ext cx="1592372" cy="1551647"/>
            </a:xfrm>
            <a:prstGeom prst="rect">
              <a:avLst/>
            </a:prstGeom>
          </p:spPr>
        </p:pic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94397"/>
              </p:ext>
            </p:extLst>
          </p:nvPr>
        </p:nvGraphicFramePr>
        <p:xfrm>
          <a:off x="2579669" y="3922244"/>
          <a:ext cx="5037782" cy="26655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12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Квартиль журнала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(по </a:t>
                      </a:r>
                      <a:r>
                        <a:rPr lang="en-US" sz="2400" b="1" dirty="0">
                          <a:effectLst/>
                        </a:rPr>
                        <a:t>SNIP)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Количество публикаций </a:t>
                      </a:r>
                    </a:p>
                  </a:txBody>
                  <a:tcPr marL="102870" marR="102870" marT="0" marB="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Q</a:t>
                      </a: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30 (35%)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Q</a:t>
                      </a: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8 (9%)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Q</a:t>
                      </a: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31 (36%)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Q</a:t>
                      </a: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 (5%)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25852" y="1174412"/>
            <a:ext cx="7444824" cy="1522511"/>
          </a:xfrm>
          <a:prstGeom prst="rect">
            <a:avLst/>
          </a:prstGeom>
        </p:spPr>
        <p:txBody>
          <a:bodyPr wrap="square" lIns="135906" tIns="68021" rIns="135906" bIns="68021">
            <a:spAutoFit/>
          </a:bodyPr>
          <a:lstStyle/>
          <a:p>
            <a:pPr algn="ctr" defTabSz="1358945"/>
            <a:r>
              <a:rPr lang="ru-RU" sz="3000" b="1" dirty="0">
                <a:solidFill>
                  <a:srgbClr val="4472C4">
                    <a:lumMod val="75000"/>
                  </a:srgbClr>
                </a:solidFill>
              </a:rPr>
              <a:t>Публикации в научных изданиях, </a:t>
            </a:r>
          </a:p>
          <a:p>
            <a:pPr algn="ctr" defTabSz="1358945"/>
            <a:r>
              <a:rPr lang="ru-RU" sz="3000" b="1" dirty="0">
                <a:solidFill>
                  <a:srgbClr val="4472C4">
                    <a:lumMod val="75000"/>
                  </a:srgbClr>
                </a:solidFill>
              </a:rPr>
              <a:t>индексируемых в </a:t>
            </a:r>
            <a:r>
              <a:rPr lang="ru-RU" sz="3000" b="1" dirty="0" err="1">
                <a:solidFill>
                  <a:srgbClr val="4472C4">
                    <a:lumMod val="75000"/>
                  </a:srgbClr>
                </a:solidFill>
              </a:rPr>
              <a:t>Scopus</a:t>
            </a:r>
            <a:r>
              <a:rPr lang="ru-RU" sz="3000" b="1" dirty="0">
                <a:solidFill>
                  <a:srgbClr val="4472C4">
                    <a:lumMod val="75000"/>
                  </a:srgbClr>
                </a:solidFill>
              </a:rPr>
              <a:t> и </a:t>
            </a:r>
            <a:r>
              <a:rPr lang="ru-RU" sz="3000" b="1" dirty="0" err="1">
                <a:solidFill>
                  <a:srgbClr val="4472C4">
                    <a:lumMod val="75000"/>
                  </a:srgbClr>
                </a:solidFill>
              </a:rPr>
              <a:t>WoS</a:t>
            </a:r>
            <a:r>
              <a:rPr lang="ru-RU" sz="3000" b="1" dirty="0">
                <a:solidFill>
                  <a:srgbClr val="4472C4">
                    <a:lumMod val="75000"/>
                  </a:srgbClr>
                </a:solidFill>
              </a:rPr>
              <a:t> в 2022 году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366965" y="1428704"/>
            <a:ext cx="6958443" cy="3454532"/>
            <a:chOff x="7287004" y="2137996"/>
            <a:chExt cx="4638961" cy="2303021"/>
          </a:xfrm>
        </p:grpSpPr>
        <p:sp>
          <p:nvSpPr>
            <p:cNvPr id="10" name="TextBox 9"/>
            <p:cNvSpPr txBox="1"/>
            <p:nvPr/>
          </p:nvSpPr>
          <p:spPr>
            <a:xfrm>
              <a:off x="7287004" y="2137996"/>
              <a:ext cx="4638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58945"/>
              <a:r>
                <a:rPr lang="ru-RU" sz="3000" b="1" dirty="0">
                  <a:solidFill>
                    <a:srgbClr val="4472C4">
                      <a:lumMod val="75000"/>
                    </a:srgbClr>
                  </a:solidFill>
                </a:rPr>
                <a:t>Журнал «Образование и саморазвитие»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969" y="2716992"/>
              <a:ext cx="2657475" cy="172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0135543" y="3178895"/>
              <a:ext cx="15667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58945"/>
              <a:r>
                <a:rPr lang="en-US" sz="3600" b="1" dirty="0">
                  <a:solidFill>
                    <a:prstClr val="black"/>
                  </a:solidFill>
                </a:rPr>
                <a:t>Scopus (Q3)</a:t>
              </a:r>
            </a:p>
          </p:txBody>
        </p:sp>
      </p:grpSp>
      <p:sp>
        <p:nvSpPr>
          <p:cNvPr id="11" name="AutoShape 2" descr="Palgrave Macmillan 2020: Celebrating purpose, passion and transformation in  HSS publishing | STM Publishing News"/>
          <p:cNvSpPr>
            <a:spLocks noChangeAspect="1" noChangeArrowheads="1"/>
          </p:cNvSpPr>
          <p:nvPr/>
        </p:nvSpPr>
        <p:spPr bwMode="auto">
          <a:xfrm>
            <a:off x="233363" y="-216693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5906" tIns="68021" rIns="135906" bIns="68021" numCol="1" anchor="t" anchorCtr="0" compatLnSpc="1">
            <a:prstTxWarp prst="textNoShape">
              <a:avLst/>
            </a:prstTxWarp>
          </a:bodyPr>
          <a:lstStyle/>
          <a:p>
            <a:pPr defTabSz="1358945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822121" y="6975420"/>
            <a:ext cx="7236626" cy="1798500"/>
            <a:chOff x="1462233" y="7648688"/>
            <a:chExt cx="7996919" cy="198406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73" y="7663067"/>
              <a:ext cx="2074542" cy="655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125" y="7648688"/>
              <a:ext cx="1965462" cy="884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233" y="8683207"/>
              <a:ext cx="2566134" cy="88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805" y="7718883"/>
              <a:ext cx="2259048" cy="64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037" y="8618844"/>
              <a:ext cx="2149614" cy="1013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050" y="8798999"/>
              <a:ext cx="2675102" cy="699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10178078" y="5296177"/>
            <a:ext cx="7278828" cy="1060847"/>
          </a:xfrm>
          <a:prstGeom prst="rect">
            <a:avLst/>
          </a:prstGeom>
          <a:noFill/>
        </p:spPr>
        <p:txBody>
          <a:bodyPr wrap="none" lIns="135906" tIns="68021" rIns="135906" bIns="68021" rtlCol="0">
            <a:spAutoFit/>
          </a:bodyPr>
          <a:lstStyle/>
          <a:p>
            <a:pPr algn="ctr" defTabSz="1358945"/>
            <a:r>
              <a:rPr lang="ru-RU" sz="3000" b="1" dirty="0">
                <a:solidFill>
                  <a:srgbClr val="4472C4">
                    <a:lumMod val="75000"/>
                  </a:srgbClr>
                </a:solidFill>
              </a:rPr>
              <a:t>Самые цитируемые ученые в области </a:t>
            </a:r>
          </a:p>
          <a:p>
            <a:pPr algn="ctr" defTabSz="1358945"/>
            <a:r>
              <a:rPr lang="ru-RU" sz="3000" b="1" dirty="0">
                <a:solidFill>
                  <a:srgbClr val="4472C4">
                    <a:lumMod val="75000"/>
                  </a:srgbClr>
                </a:solidFill>
              </a:rPr>
              <a:t>образования в России (</a:t>
            </a:r>
            <a:r>
              <a:rPr lang="en-US" sz="3000" b="1" dirty="0">
                <a:solidFill>
                  <a:srgbClr val="4472C4">
                    <a:lumMod val="75000"/>
                  </a:srgbClr>
                </a:solidFill>
              </a:rPr>
              <a:t>Scopus</a:t>
            </a:r>
            <a:r>
              <a:rPr lang="ru-RU" sz="3000" b="1" dirty="0">
                <a:solidFill>
                  <a:srgbClr val="4472C4">
                    <a:lumMod val="75000"/>
                  </a:srgbClr>
                </a:solidFill>
              </a:rPr>
              <a:t>, 2012-2022)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033918" y="6327197"/>
            <a:ext cx="3876756" cy="2368884"/>
          </a:xfrm>
          <a:prstGeom prst="rect">
            <a:avLst/>
          </a:prstGeom>
        </p:spPr>
        <p:txBody>
          <a:bodyPr wrap="square" lIns="135906" tIns="68021" rIns="135906" bIns="68021">
            <a:spAutoFit/>
          </a:bodyPr>
          <a:lstStyle/>
          <a:p>
            <a:pPr defTabSz="1358945"/>
            <a:r>
              <a:rPr lang="ru-RU" sz="2900" dirty="0">
                <a:solidFill>
                  <a:prstClr val="black"/>
                </a:solidFill>
              </a:rPr>
              <a:t>2. </a:t>
            </a:r>
            <a:r>
              <a:rPr lang="ru-RU" sz="2900" dirty="0" err="1">
                <a:solidFill>
                  <a:prstClr val="black"/>
                </a:solidFill>
              </a:rPr>
              <a:t>Масалимова</a:t>
            </a:r>
            <a:r>
              <a:rPr lang="ru-RU" sz="2900" dirty="0">
                <a:solidFill>
                  <a:prstClr val="black"/>
                </a:solidFill>
              </a:rPr>
              <a:t> А.Р.</a:t>
            </a:r>
          </a:p>
          <a:p>
            <a:pPr defTabSz="1358945"/>
            <a:r>
              <a:rPr lang="ru-RU" sz="2900" dirty="0">
                <a:solidFill>
                  <a:prstClr val="black"/>
                </a:solidFill>
              </a:rPr>
              <a:t>8. Калимуллин А.М.</a:t>
            </a:r>
          </a:p>
          <a:p>
            <a:pPr defTabSz="1358945"/>
            <a:r>
              <a:rPr lang="ru-RU" sz="2900" dirty="0">
                <a:solidFill>
                  <a:prstClr val="black"/>
                </a:solidFill>
              </a:rPr>
              <a:t>10. Валеева Р.А.</a:t>
            </a:r>
          </a:p>
          <a:p>
            <a:pPr defTabSz="1358945"/>
            <a:r>
              <a:rPr lang="ru-RU" sz="2900" dirty="0">
                <a:solidFill>
                  <a:prstClr val="black"/>
                </a:solidFill>
              </a:rPr>
              <a:t>14. Закирова В.Г.</a:t>
            </a:r>
          </a:p>
          <a:p>
            <a:pPr defTabSz="1358945"/>
            <a:r>
              <a:rPr lang="ru-RU" sz="2900" dirty="0">
                <a:solidFill>
                  <a:prstClr val="black"/>
                </a:solidFill>
              </a:rPr>
              <a:t>17. Мена Хуан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41408"/>
              </p:ext>
            </p:extLst>
          </p:nvPr>
        </p:nvGraphicFramePr>
        <p:xfrm>
          <a:off x="1901105" y="2243045"/>
          <a:ext cx="6894410" cy="1450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Публикации в изданиях, индексируемых в базах данных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Scopus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Web of Science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7568" marR="67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68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Публикации в изданиях, индексируемых только 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 базе данных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Web of Science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7568" marR="675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651923" y="411308"/>
            <a:ext cx="9127487" cy="6914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lIns="136014" tIns="68069" rIns="136014" bIns="68069" anchor="ctr">
            <a:spAutoFit/>
          </a:bodyPr>
          <a:lstStyle/>
          <a:p>
            <a:pPr algn="ctr" defTabSz="1360025"/>
            <a:r>
              <a:rPr lang="ru-RU" sz="3600" b="1" dirty="0">
                <a:solidFill>
                  <a:prstClr val="white"/>
                </a:solidFill>
              </a:rPr>
              <a:t>Научно-исследовательская деятельность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15" y="8838026"/>
            <a:ext cx="1498583" cy="104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90" y="8636207"/>
            <a:ext cx="1386962" cy="138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07" y="8715682"/>
            <a:ext cx="1846361" cy="117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618138" y="9010913"/>
            <a:ext cx="6585182" cy="538601"/>
          </a:xfrm>
          <a:prstGeom prst="rect">
            <a:avLst/>
          </a:prstGeom>
        </p:spPr>
        <p:txBody>
          <a:bodyPr wrap="none" lIns="91332" tIns="45666" rIns="91332" bIns="45666">
            <a:spAutoFit/>
          </a:bodyPr>
          <a:lstStyle/>
          <a:p>
            <a:pPr defTabSz="901574"/>
            <a:r>
              <a:rPr lang="ru-RU" sz="2900" b="1" dirty="0">
                <a:solidFill>
                  <a:srgbClr val="4472C4">
                    <a:lumMod val="75000"/>
                  </a:srgbClr>
                </a:solidFill>
              </a:rPr>
              <a:t>Количество публикаций на 1 НПР – 0,71</a:t>
            </a:r>
          </a:p>
        </p:txBody>
      </p:sp>
    </p:spTree>
    <p:extLst>
      <p:ext uri="{BB962C8B-B14F-4D97-AF65-F5344CB8AC3E}">
        <p14:creationId xmlns:p14="http://schemas.microsoft.com/office/powerpoint/2010/main" val="4277484323"/>
      </p:ext>
    </p:extLst>
  </p:cSld>
  <p:clrMapOvr>
    <a:masterClrMapping/>
  </p:clrMapOvr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12577</TotalTime>
  <Words>3393</Words>
  <Application>Microsoft Office PowerPoint</Application>
  <PresentationFormat>Произвольный</PresentationFormat>
  <Paragraphs>513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26</vt:i4>
      </vt:variant>
    </vt:vector>
  </HeadingPairs>
  <TitlesOfParts>
    <vt:vector size="44" baseType="lpstr">
      <vt:lpstr>Arial</vt:lpstr>
      <vt:lpstr>Calibri</vt:lpstr>
      <vt:lpstr>Calibri Light</vt:lpstr>
      <vt:lpstr>PT Sans</vt:lpstr>
      <vt:lpstr>13_Office Theme</vt:lpstr>
      <vt:lpstr>1_Тема Office</vt:lpstr>
      <vt:lpstr>15_Office Theme</vt:lpstr>
      <vt:lpstr>6_Тема Office</vt:lpstr>
      <vt:lpstr>14_Office Theme</vt:lpstr>
      <vt:lpstr>5_Тема Office</vt:lpstr>
      <vt:lpstr>10_Тема Office</vt:lpstr>
      <vt:lpstr>8_Тема Office</vt:lpstr>
      <vt:lpstr>11_Тема Office</vt:lpstr>
      <vt:lpstr>16_Office Theme</vt:lpstr>
      <vt:lpstr>12_Тема Office</vt:lpstr>
      <vt:lpstr>7_Тема Office</vt:lpstr>
      <vt:lpstr>3_Тема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Н С Т И Т У Т П С И Х О Л О Г И И И О Б Р А З О В А Н И Я</dc:title>
  <dc:creator>Калимуллин Айдар Минимансурович</dc:creator>
  <cp:lastModifiedBy>Калимуллин Айдар Минимансурович</cp:lastModifiedBy>
  <cp:revision>1213</cp:revision>
  <cp:lastPrinted>2023-02-10T12:52:41Z</cp:lastPrinted>
  <dcterms:created xsi:type="dcterms:W3CDTF">2021-01-22T15:17:52Z</dcterms:created>
  <dcterms:modified xsi:type="dcterms:W3CDTF">2023-02-10T16:25:49Z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2020-12-09T00:00:00Z</vt:filetime>
  </property>
  <property fmtid="{D5CDD505-2E9C-101B-9397-08002B2CF9AE}" pid="3" name="LastSaved">
    <vt:filetime>2021-01-22T00:00:00Z</vt:filetime>
  </property>
</Properties>
</file>