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8"/>
  </p:notesMasterIdLst>
  <p:sldIdLst>
    <p:sldId id="368" r:id="rId2"/>
    <p:sldId id="370" r:id="rId3"/>
    <p:sldId id="375" r:id="rId4"/>
    <p:sldId id="376" r:id="rId5"/>
    <p:sldId id="377" r:id="rId6"/>
    <p:sldId id="378" r:id="rId7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B853"/>
    <a:srgbClr val="A8246E"/>
    <a:srgbClr val="006600"/>
    <a:srgbClr val="008000"/>
    <a:srgbClr val="5DFFA6"/>
    <a:srgbClr val="B2C7E0"/>
    <a:srgbClr val="DBE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04" autoAdjust="0"/>
  </p:normalViewPr>
  <p:slideViewPr>
    <p:cSldViewPr>
      <p:cViewPr varScale="1">
        <p:scale>
          <a:sx n="148" d="100"/>
          <a:sy n="148" d="100"/>
        </p:scale>
        <p:origin x="456" y="11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 b="1" dirty="0"/>
              <a:t>Количество победителей </a:t>
            </a:r>
            <a:r>
              <a:rPr lang="ru-RU" sz="1800" b="1" dirty="0" smtClean="0"/>
              <a:t>гранта, </a:t>
            </a:r>
            <a:r>
              <a:rPr lang="ru-RU" sz="1800" b="1" dirty="0" smtClean="0">
                <a:solidFill>
                  <a:srgbClr val="C00000"/>
                </a:solidFill>
              </a:rPr>
              <a:t>2011-2019</a:t>
            </a:r>
            <a:r>
              <a:rPr lang="ru-RU" sz="1800" b="1" baseline="0" dirty="0" smtClean="0">
                <a:solidFill>
                  <a:srgbClr val="C00000"/>
                </a:solidFill>
              </a:rPr>
              <a:t> гг.</a:t>
            </a:r>
            <a:endParaRPr lang="ru-RU" sz="1800" b="1" dirty="0">
              <a:solidFill>
                <a:srgbClr val="C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Лист1!$D$2</c:f>
              <c:strCache>
                <c:ptCount val="1"/>
                <c:pt idx="0">
                  <c:v>Количество победителей гранта</c:v>
                </c:pt>
              </c:strCache>
            </c:strRef>
          </c:tx>
          <c:spPr>
            <a:solidFill>
              <a:srgbClr val="1F631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Лист1!$C$3:$C$10</c:f>
              <c:strCache>
                <c:ptCount val="8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  <c:pt idx="5">
                  <c:v>2016-2017</c:v>
                </c:pt>
                <c:pt idx="6">
                  <c:v>2017-2018</c:v>
                </c:pt>
                <c:pt idx="7">
                  <c:v>2018-2019</c:v>
                </c:pt>
              </c:strCache>
            </c:strRef>
          </c:cat>
          <c:val>
            <c:numRef>
              <c:f>Лист1!$D$3:$D$10</c:f>
              <c:numCache>
                <c:formatCode>General</c:formatCode>
                <c:ptCount val="8"/>
                <c:pt idx="0">
                  <c:v>200</c:v>
                </c:pt>
                <c:pt idx="1">
                  <c:v>290</c:v>
                </c:pt>
                <c:pt idx="2">
                  <c:v>290</c:v>
                </c:pt>
                <c:pt idx="3">
                  <c:v>100</c:v>
                </c:pt>
                <c:pt idx="4">
                  <c:v>200</c:v>
                </c:pt>
                <c:pt idx="5">
                  <c:v>200</c:v>
                </c:pt>
                <c:pt idx="6">
                  <c:v>200</c:v>
                </c:pt>
                <c:pt idx="7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92-481F-ADBE-CD286B83F4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490528"/>
        <c:axId val="246490856"/>
      </c:barChart>
      <c:catAx>
        <c:axId val="24649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46490856"/>
        <c:crosses val="autoZero"/>
        <c:auto val="1"/>
        <c:lblAlgn val="ctr"/>
        <c:lblOffset val="100"/>
        <c:noMultiLvlLbl val="0"/>
      </c:catAx>
      <c:valAx>
        <c:axId val="2464908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46490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3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046F2-944B-4F90-BD18-F60E57C1B3F9}" type="datetimeFigureOut">
              <a:rPr lang="ru-RU" smtClean="0"/>
              <a:pPr/>
              <a:t>02.08.2023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CA857-7694-4636-8871-A9C2DD9E7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01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9353-59B3-41D4-A1A9-DC36E0CFDD13}" type="datetime1">
              <a:rPr lang="ru-RU" smtClean="0"/>
              <a:pPr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458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92BE-808A-414F-AD5F-AEE5D3A9CEA8}" type="datetime1">
              <a:rPr lang="ru-RU" smtClean="0"/>
              <a:pPr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99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58C6-E46C-428F-ABEE-3593A2D07975}" type="datetime1">
              <a:rPr lang="ru-RU" smtClean="0"/>
              <a:pPr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42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0A5D-9805-43FA-9255-6400C57A3AC5}" type="datetime1">
              <a:rPr lang="ru-RU" smtClean="0"/>
              <a:pPr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164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5774A-4755-4C13-96F3-4FC371D4284E}" type="datetime1">
              <a:rPr lang="ru-RU" smtClean="0"/>
              <a:pPr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24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3466-641E-44E7-9A05-B89B6B0207ED}" type="datetime1">
              <a:rPr lang="ru-RU" smtClean="0"/>
              <a:pPr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60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FC2D-38A6-4D8B-8B37-4B7EC6CF721F}" type="datetime1">
              <a:rPr lang="ru-RU" smtClean="0"/>
              <a:pPr/>
              <a:t>02.08.2023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46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3D3D-E080-4E59-8BE3-528D038019C5}" type="datetime1">
              <a:rPr lang="ru-RU" smtClean="0"/>
              <a:pPr/>
              <a:t>02.08.2023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06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920C-B0CF-4CB3-A3D4-8DD2C3948F8A}" type="datetime1">
              <a:rPr lang="ru-RU" smtClean="0"/>
              <a:pPr/>
              <a:t>02.08.2023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30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A621-1EA3-4D43-B93C-E3EAB5876F0E}" type="datetime1">
              <a:rPr lang="ru-RU" smtClean="0"/>
              <a:pPr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06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71C5-520E-4302-A0B1-440D127E6EE5}" type="datetime1">
              <a:rPr lang="ru-RU" smtClean="0"/>
              <a:pPr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14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5978"/>
            <a:ext cx="807524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200151"/>
            <a:ext cx="807524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156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867B1-6445-4213-9600-44A6D43D5580}" type="datetime1">
              <a:rPr lang="ru-RU" smtClean="0"/>
              <a:pPr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10400" y="105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14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3219822"/>
            <a:ext cx="7416824" cy="1782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968" y="1097541"/>
            <a:ext cx="8280920" cy="553961"/>
          </a:xfrm>
          <a:prstGeom prst="rect">
            <a:avLst/>
          </a:prstGeom>
        </p:spPr>
        <p:txBody>
          <a:bodyPr wrap="square" lIns="91404" tIns="45702" rIns="91404" bIns="45702">
            <a:spAutoFit/>
          </a:bodyPr>
          <a:lstStyle/>
          <a:p>
            <a:pPr marL="0" marR="0" lvl="0" indent="0" algn="ctr" defTabSz="6857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9454" y="313751"/>
            <a:ext cx="4330419" cy="707850"/>
          </a:xfrm>
          <a:prstGeom prst="rect">
            <a:avLst/>
          </a:prstGeom>
        </p:spPr>
        <p:txBody>
          <a:bodyPr wrap="square" lIns="91404" tIns="45702" rIns="91404" bIns="45702">
            <a:spAutoFit/>
          </a:bodyPr>
          <a:lstStyle/>
          <a:p>
            <a:pPr lvl="0" algn="ctr">
              <a:defRPr/>
            </a:pPr>
            <a:r>
              <a:rPr lang="ru-RU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Грант </a:t>
            </a:r>
          </a:p>
          <a:p>
            <a:pPr lvl="0" algn="ctr">
              <a:defRPr/>
            </a:pPr>
            <a:r>
              <a:rPr lang="ru-RU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«Наш новый учитель»</a:t>
            </a:r>
            <a:endParaRPr lang="ru-RU" sz="20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-5170"/>
            <a:ext cx="2026070" cy="152802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2104" y="396440"/>
            <a:ext cx="1609483" cy="7011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81586"/>
            <a:ext cx="1597290" cy="1140051"/>
          </a:xfrm>
          <a:prstGeom prst="rect">
            <a:avLst/>
          </a:prstGeom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0499946"/>
              </p:ext>
            </p:extLst>
          </p:nvPr>
        </p:nvGraphicFramePr>
        <p:xfrm>
          <a:off x="1079612" y="1623247"/>
          <a:ext cx="7529276" cy="2532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76929" y="4372870"/>
            <a:ext cx="4453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1680 человек привлечено в школу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418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843" y="195486"/>
            <a:ext cx="1263841" cy="90205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-55391"/>
            <a:ext cx="1649696" cy="12441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8146" y="326518"/>
            <a:ext cx="1357037" cy="59113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11960" y="1059582"/>
            <a:ext cx="48245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Конкурсные 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мероприятия на соискание гранта: 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 – </a:t>
            </a:r>
            <a:r>
              <a:rPr lang="en-US" alt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2025 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гг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Срок реализации программы: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2023 - 2028 гг.</a:t>
            </a:r>
          </a:p>
          <a:p>
            <a:pPr lvl="0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Срок 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действия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гранта: 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года</a:t>
            </a:r>
          </a:p>
          <a:p>
            <a:pPr lvl="0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Срок 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выплаты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гранта: 27 месяцев 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без учета летнего периода (июнь-август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0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Количество грантополучателей: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200 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человек в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год</a:t>
            </a:r>
          </a:p>
          <a:p>
            <a:pPr lvl="0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Размер 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выплаты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гранта: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10 000</a:t>
            </a:r>
          </a:p>
          <a:p>
            <a:pPr lvl="0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28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Сумма выплат одному грантополучателю: 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90 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тысяч рублей в течение одного учебного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года</a:t>
            </a:r>
            <a:endParaRPr lang="ru-RU" alt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00624" y="258053"/>
            <a:ext cx="39615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Грант «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Наш новый учитель» </a:t>
            </a: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2023 году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63638"/>
            <a:ext cx="3103042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271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28159"/>
            <a:ext cx="1296144" cy="715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834" y="-77273"/>
            <a:ext cx="1507132" cy="11366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6336" y="195486"/>
            <a:ext cx="1357037" cy="5911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45740" y="282214"/>
            <a:ext cx="4355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Грант «Наш новый учитель»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1301040"/>
            <a:ext cx="796244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rgbClr val="009900"/>
              </a:solidFill>
            </a:endParaRPr>
          </a:p>
          <a:p>
            <a:pPr algn="just"/>
            <a:r>
              <a:rPr lang="ru-RU" b="1" u="sng" dirty="0" smtClean="0">
                <a:solidFill>
                  <a:srgbClr val="002060"/>
                </a:solidFill>
              </a:rPr>
              <a:t>Целями </a:t>
            </a:r>
            <a:r>
              <a:rPr lang="ru-RU" b="1" u="sng" dirty="0">
                <a:solidFill>
                  <a:srgbClr val="002060"/>
                </a:solidFill>
              </a:rPr>
              <a:t>предоставления гранта являются:</a:t>
            </a: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преодоление кадрового дефицита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педагогических работников; </a:t>
            </a:r>
          </a:p>
          <a:p>
            <a:pPr algn="just"/>
            <a:endParaRPr lang="ru-RU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совершенствование учебно-воспитательного процесса в рамках реализации индивидуального проекта по внедрению инновационных методов и технологий повышения эффективности учебного процесса;</a:t>
            </a:r>
          </a:p>
          <a:p>
            <a:pPr algn="just"/>
            <a:endParaRPr lang="ru-RU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закрепление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педагогических работников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в общеобразовательной организации,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 которой они осуществляют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педагогическую деятельность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на момент победы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на соискание гранта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«Наш новый учитель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0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966" y="147485"/>
            <a:ext cx="1152128" cy="82232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834" y="-77273"/>
            <a:ext cx="1507132" cy="11366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6336" y="195486"/>
            <a:ext cx="1357037" cy="5911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7891" y="1244301"/>
            <a:ext cx="816033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соискатели гранта: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002060"/>
                </a:solidFill>
              </a:rPr>
              <a:t>педагогические работники – по должности «Учитель»: </a:t>
            </a:r>
          </a:p>
          <a:p>
            <a:pPr marL="823913" indent="-285750" algn="just"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</a:rPr>
              <a:t>расположенных </a:t>
            </a:r>
            <a:r>
              <a:rPr lang="ru-RU" sz="1400" dirty="0">
                <a:solidFill>
                  <a:srgbClr val="002060"/>
                </a:solidFill>
              </a:rPr>
              <a:t>на территории Республики Татарстан муниципальных общеобразовательных организаций и государственных общеобразовательных организаций, подведомственных Министерству, 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823913" indent="-285750" algn="just"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</a:rPr>
              <a:t>имеющие </a:t>
            </a:r>
            <a:r>
              <a:rPr lang="ru-RU" sz="1400" dirty="0">
                <a:solidFill>
                  <a:srgbClr val="002060"/>
                </a:solidFill>
              </a:rPr>
              <a:t>высшее образование или среднее профессиональное образование в рамках укрупненных групп направлений подготовки высшего образования и специальностей среднего профессионального образования «Образование и педагогические науки» или в области, соответствующей преподаваемому предмету, либо высшее образование или среднее профессиональное образование и дополнительное профессиональное образование по направлению деятельности в образовательной </a:t>
            </a:r>
            <a:r>
              <a:rPr lang="ru-RU" sz="1400" dirty="0" smtClean="0">
                <a:solidFill>
                  <a:srgbClr val="002060"/>
                </a:solidFill>
              </a:rPr>
              <a:t>организации</a:t>
            </a:r>
          </a:p>
          <a:p>
            <a:pPr marL="823913" indent="-285750" algn="just"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</a:rPr>
              <a:t>являющиеся </a:t>
            </a:r>
            <a:r>
              <a:rPr lang="ru-RU" sz="1400" dirty="0">
                <a:solidFill>
                  <a:srgbClr val="002060"/>
                </a:solidFill>
              </a:rPr>
              <a:t>гражданами Российской Федерации и проживающие на территории Республики Татарстан, 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823913" indent="-285750" algn="just"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</a:rPr>
              <a:t>не </a:t>
            </a:r>
            <a:r>
              <a:rPr lang="ru-RU" sz="1400" dirty="0">
                <a:solidFill>
                  <a:srgbClr val="002060"/>
                </a:solidFill>
              </a:rPr>
              <a:t>достигшие на момент подачи заявки на соискание гранта </a:t>
            </a:r>
            <a:r>
              <a:rPr lang="ru-RU" sz="1400" dirty="0" smtClean="0">
                <a:solidFill>
                  <a:srgbClr val="002060"/>
                </a:solidFill>
              </a:rPr>
              <a:t>35 </a:t>
            </a:r>
            <a:r>
              <a:rPr lang="ru-RU" sz="1400" dirty="0">
                <a:solidFill>
                  <a:srgbClr val="002060"/>
                </a:solidFill>
              </a:rPr>
              <a:t>лет и имеющие стаж педагогической деятельности по специальности не более трех </a:t>
            </a:r>
            <a:r>
              <a:rPr lang="ru-RU" sz="1400" dirty="0" smtClean="0">
                <a:solidFill>
                  <a:srgbClr val="002060"/>
                </a:solidFill>
              </a:rPr>
              <a:t>лет</a:t>
            </a:r>
          </a:p>
          <a:p>
            <a:pPr marL="823913" indent="-285750" algn="just"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</a:rPr>
              <a:t>не </a:t>
            </a:r>
            <a:r>
              <a:rPr lang="ru-RU" sz="1400" dirty="0">
                <a:solidFill>
                  <a:srgbClr val="002060"/>
                </a:solidFill>
              </a:rPr>
              <a:t>получавшие грант «Наш новый учитель» </a:t>
            </a:r>
            <a:r>
              <a:rPr lang="ru-RU" sz="1400" dirty="0" smtClean="0">
                <a:solidFill>
                  <a:srgbClr val="002060"/>
                </a:solidFill>
              </a:rPr>
              <a:t>ранее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1721" y="290997"/>
            <a:ext cx="4355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Грант «Наш новый учитель»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14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3964"/>
            <a:ext cx="1152128" cy="82232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666" y="-280366"/>
            <a:ext cx="1507132" cy="11366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2561" y="78671"/>
            <a:ext cx="1357037" cy="5911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131035"/>
            <a:ext cx="5094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Грант «Наш новый учитель». </a:t>
            </a:r>
            <a:r>
              <a:rPr lang="ru-RU" sz="2000" b="1" dirty="0" smtClean="0">
                <a:solidFill>
                  <a:srgbClr val="C00000"/>
                </a:solidFill>
              </a:rPr>
              <a:t>Особенности реализации. Изменения.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0686" y="1147214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2060"/>
                </a:solidFill>
              </a:rPr>
              <a:t>Смена </a:t>
            </a:r>
            <a:r>
              <a:rPr lang="ru-RU" sz="1200" dirty="0">
                <a:solidFill>
                  <a:srgbClr val="002060"/>
                </a:solidFill>
              </a:rPr>
              <a:t>работодателя в течение срока выплаты гранта </a:t>
            </a:r>
            <a:r>
              <a:rPr lang="ru-RU" sz="1200" b="1" dirty="0">
                <a:solidFill>
                  <a:srgbClr val="C00000"/>
                </a:solidFill>
              </a:rPr>
              <a:t>не </a:t>
            </a:r>
            <a:r>
              <a:rPr lang="ru-RU" sz="1200" b="1" dirty="0" smtClean="0">
                <a:solidFill>
                  <a:srgbClr val="C00000"/>
                </a:solidFill>
              </a:rPr>
              <a:t>предусматривается </a:t>
            </a:r>
            <a:r>
              <a:rPr lang="ru-RU" sz="1200" b="1" dirty="0" smtClean="0">
                <a:solidFill>
                  <a:srgbClr val="FF0000"/>
                </a:solidFill>
              </a:rPr>
              <a:t>(закреплено ПКМ РТ);</a:t>
            </a:r>
            <a:endParaRPr lang="ru-RU" sz="1200" b="1" dirty="0">
              <a:solidFill>
                <a:srgbClr val="FF0000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2060"/>
                </a:solidFill>
              </a:rPr>
              <a:t>Выплата гранта прекращается в случае призыва грантополучателя в ряды Вооруженных сил Российской Федерации, ранее выплаченная сумма гранта возврату не подлежит </a:t>
            </a:r>
            <a:r>
              <a:rPr lang="ru-RU" sz="1200" b="1" dirty="0" smtClean="0">
                <a:solidFill>
                  <a:srgbClr val="FF0000"/>
                </a:solidFill>
              </a:rPr>
              <a:t>(Закреплено ПКМ РТ).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FF0000"/>
                </a:solidFill>
              </a:rPr>
              <a:t>В </a:t>
            </a:r>
            <a:r>
              <a:rPr lang="ru-RU" sz="1200" b="1" dirty="0">
                <a:solidFill>
                  <a:srgbClr val="FF0000"/>
                </a:solidFill>
              </a:rPr>
              <a:t>случае возвращения грантополучателя по окончании срочной военной службы </a:t>
            </a:r>
            <a:r>
              <a:rPr lang="ru-RU" sz="1200" dirty="0">
                <a:solidFill>
                  <a:srgbClr val="002060"/>
                </a:solidFill>
              </a:rPr>
              <a:t>в образовательную организацию согласно условиям полученного гранта и заключенного соглашения, выплата гранта возобновляется с календарного месяца, в котором в Министерство поступило уведомление от грантополучателя о заключении трудового договора и о возобновлении действия соглашения по форме, прилагаемой к соглашению.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2060"/>
                </a:solidFill>
              </a:rPr>
              <a:t>При расторжении грантополучателем трудового договора с работодателем до истечения срока предоставления гранта выплата гранта прекращается с момента расторжения указанного договора. Ранее выплаченная сумма гранта подлежит возврату в бюджет Республики Татарстан в полном объеме </a:t>
            </a:r>
            <a:r>
              <a:rPr lang="ru-RU" sz="1200" b="1" u="sng" dirty="0">
                <a:solidFill>
                  <a:srgbClr val="FF0000"/>
                </a:solidFill>
              </a:rPr>
              <a:t>в срок не позднее трех месяцев с даты расторжения трудового </a:t>
            </a:r>
            <a:r>
              <a:rPr lang="ru-RU" sz="1200" b="1" u="sng" dirty="0" smtClean="0">
                <a:solidFill>
                  <a:srgbClr val="FF0000"/>
                </a:solidFill>
              </a:rPr>
              <a:t>договора (Закреплено ПКМ РТ).</a:t>
            </a:r>
            <a:endParaRPr lang="ru-RU" sz="1200" b="1" u="sng" dirty="0">
              <a:solidFill>
                <a:srgbClr val="FF0000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2060"/>
                </a:solidFill>
              </a:rPr>
              <a:t>В случае расторжения грантополучателем трудового договора с работодателем до истечения срока предоставления гранта в связи со </a:t>
            </a:r>
            <a:r>
              <a:rPr lang="ru-RU" sz="1200" b="1" dirty="0">
                <a:solidFill>
                  <a:srgbClr val="FF0000"/>
                </a:solidFill>
              </a:rPr>
              <a:t>сменой места жительства супруга(-и), являющегося(-</a:t>
            </a:r>
            <a:r>
              <a:rPr lang="ru-RU" sz="1200" b="1" dirty="0" err="1">
                <a:solidFill>
                  <a:srgbClr val="FF0000"/>
                </a:solidFill>
              </a:rPr>
              <a:t>ейся</a:t>
            </a:r>
            <a:r>
              <a:rPr lang="ru-RU" sz="1200" b="1" dirty="0">
                <a:solidFill>
                  <a:srgbClr val="FF0000"/>
                </a:solidFill>
              </a:rPr>
              <a:t>) военнослужащим,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dirty="0">
                <a:solidFill>
                  <a:srgbClr val="002060"/>
                </a:solidFill>
              </a:rPr>
              <a:t>выплата гранта прекращается с момента расторжения указанного договора, а ранее выплаченная сумма гранта возврату не подлежит</a:t>
            </a:r>
            <a:r>
              <a:rPr lang="ru-RU" sz="1200" dirty="0" smtClean="0">
                <a:solidFill>
                  <a:srgbClr val="002060"/>
                </a:solidFill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2060"/>
                </a:solidFill>
              </a:rPr>
              <a:t>Выплата гранта </a:t>
            </a:r>
            <a:r>
              <a:rPr lang="ru-RU" sz="1200" b="1" dirty="0">
                <a:solidFill>
                  <a:srgbClr val="FF0000"/>
                </a:solidFill>
              </a:rPr>
              <a:t>приостанавливается на период отпуска грантополучателю по беременности и родам, отпуска по уходу за ребенком </a:t>
            </a:r>
            <a:r>
              <a:rPr lang="ru-RU" sz="1200" dirty="0">
                <a:solidFill>
                  <a:srgbClr val="002060"/>
                </a:solidFill>
              </a:rPr>
              <a:t>до достижения им возраста трех лет, и возобновляется после выхода грантополучателю из соответствующего отпуска.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8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28158"/>
            <a:ext cx="1296144" cy="92511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834" y="-77273"/>
            <a:ext cx="1507132" cy="11366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6336" y="195486"/>
            <a:ext cx="1357037" cy="5911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35696" y="229078"/>
            <a:ext cx="47152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Грант «Наш новый учитель». </a:t>
            </a:r>
            <a:r>
              <a:rPr lang="ru-RU" sz="2000" b="1" dirty="0" smtClean="0">
                <a:solidFill>
                  <a:srgbClr val="C00000"/>
                </a:solidFill>
              </a:rPr>
              <a:t>Этапы</a:t>
            </a:r>
            <a:endParaRPr lang="ru-RU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244609"/>
              </p:ext>
            </p:extLst>
          </p:nvPr>
        </p:nvGraphicFramePr>
        <p:xfrm>
          <a:off x="899592" y="1635646"/>
          <a:ext cx="792088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696">
                  <a:extLst>
                    <a:ext uri="{9D8B030D-6E8A-4147-A177-3AD203B41FA5}">
                      <a16:colId xmlns:a16="http://schemas.microsoft.com/office/drawing/2014/main" val="2866202983"/>
                    </a:ext>
                  </a:extLst>
                </a:gridCol>
                <a:gridCol w="3257184">
                  <a:extLst>
                    <a:ext uri="{9D8B030D-6E8A-4147-A177-3AD203B41FA5}">
                      <a16:colId xmlns:a16="http://schemas.microsoft.com/office/drawing/2014/main" val="3489203884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Этапы 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Ориентировочные сроки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259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Сбор конкурсных документов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15 по 18 августа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164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Техническая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экспертиза документов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21 по 25 августа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96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Тестирование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28 - 29 августа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48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Профессионально-психологическое собеседование (включая оценку проекта)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 сентября по 6 сентября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956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60450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0" marR="0" indent="360363" algn="just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 typeface="Wingdings" panose="05000000000000000000" pitchFamily="2" charset="2"/>
          <a:buChar char="ü"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6884</TotalTime>
  <Words>558</Words>
  <Application>Microsoft Office PowerPoint</Application>
  <PresentationFormat>Экран (16:9)</PresentationFormat>
  <Paragraphs>59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Ковалева Валерия Юрьевна</dc:creator>
  <cp:lastModifiedBy>Пользователь Windows</cp:lastModifiedBy>
  <cp:revision>658</cp:revision>
  <cp:lastPrinted>2023-08-02T10:11:42Z</cp:lastPrinted>
  <dcterms:created xsi:type="dcterms:W3CDTF">2015-10-13T08:15:21Z</dcterms:created>
  <dcterms:modified xsi:type="dcterms:W3CDTF">2023-08-02T14:04:20Z</dcterms:modified>
</cp:coreProperties>
</file>