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3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05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9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85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1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49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25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0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2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0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73B0-4DF0-4F98-B17B-7B028DFD91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099D-689F-4D15-907B-593F7220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.tatar.ru/chistopol/roo/page5149642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8" t="27303" r="67850" b="51121"/>
          <a:stretch/>
        </p:blipFill>
        <p:spPr bwMode="auto">
          <a:xfrm>
            <a:off x="0" y="800100"/>
            <a:ext cx="26924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90800" y="1943100"/>
            <a:ext cx="949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УПРАВЛЕНИЕ ОБРАЗОВАНИЯ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 ЧИСТОПОЛЬСКОГО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49516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5279330" cy="29696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680" y="2708266"/>
            <a:ext cx="6897700" cy="38799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5318" y="5578231"/>
            <a:ext cx="42383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https://edu.tatar.ru/chistopol/roo/page5149642.htm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4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Дорожная карта по реализации целевой модели наставничества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 Чистопольском районе на 2022-2023 учебный год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50026"/>
              </p:ext>
            </p:extLst>
          </p:nvPr>
        </p:nvGraphicFramePr>
        <p:xfrm>
          <a:off x="444500" y="1468966"/>
          <a:ext cx="11188700" cy="522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>
                  <a:extLst>
                    <a:ext uri="{9D8B030D-6E8A-4147-A177-3AD203B41FA5}">
                      <a16:colId xmlns:a16="http://schemas.microsoft.com/office/drawing/2014/main" val="163988719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713423244"/>
                    </a:ext>
                  </a:extLst>
                </a:gridCol>
                <a:gridCol w="5397500">
                  <a:extLst>
                    <a:ext uri="{9D8B030D-6E8A-4147-A177-3AD203B41FA5}">
                      <a16:colId xmlns:a16="http://schemas.microsoft.com/office/drawing/2014/main" val="72525466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670089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этапов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Содержание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433520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Подготовка условий для запуска программы наставничества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49911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и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систематизация</a:t>
                      </a: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имеющихся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материалов по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проблеме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0960" lvl="0" indent="-342900">
                        <a:lnSpc>
                          <a:spcPct val="9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233170" algn="l"/>
                          <a:tab pos="1937385" algn="l"/>
                          <a:tab pos="2237740" algn="l"/>
                          <a:tab pos="3150870" algn="l"/>
                          <a:tab pos="3867150" algn="l"/>
                        </a:tabLs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60960" lvl="0" indent="-342900">
                        <a:lnSpc>
                          <a:spcPct val="9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233170" algn="l"/>
                          <a:tab pos="1937385" algn="l"/>
                          <a:tab pos="2237740" algn="l"/>
                          <a:tab pos="3150870" algn="l"/>
                          <a:tab pos="386715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	положения	о	системе	(целевой	модели) наставничества</a:t>
                      </a:r>
                    </a:p>
                    <a:p>
                      <a:pPr marL="342900" marR="60960" lvl="0" indent="-342900">
                        <a:lnSpc>
                          <a:spcPct val="9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233170" algn="l"/>
                          <a:tab pos="1937385" algn="l"/>
                          <a:tab pos="2237740" algn="l"/>
                          <a:tab pos="3150870" algn="l"/>
                          <a:tab pos="386715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с документами для реализации целевой модели.</a:t>
                      </a:r>
                    </a:p>
                    <a:p>
                      <a:pPr marL="342900" marR="60960" lvl="0" indent="-342900">
                        <a:lnSpc>
                          <a:spcPct val="9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233170" algn="l"/>
                          <a:tab pos="1937385" algn="l"/>
                          <a:tab pos="2237740" algn="l"/>
                          <a:tab pos="3150870" algn="l"/>
                          <a:tab pos="3867150" algn="l"/>
                        </a:tabLs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60960" lvl="0" indent="-342900">
                        <a:lnSpc>
                          <a:spcPct val="9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233170" algn="l"/>
                          <a:tab pos="1937385" algn="l"/>
                          <a:tab pos="2237740" algn="l"/>
                          <a:tab pos="3150870" algn="l"/>
                          <a:tab pos="3867150" algn="l"/>
                        </a:tabLs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август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0839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2012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нормативной базы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Целевой </a:t>
                      </a:r>
                      <a:r>
                        <a:rPr lang="ru-RU" sz="1100" spc="-29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0960" lvl="0" indent="-342900">
                        <a:lnSpc>
                          <a:spcPct val="9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233170" algn="l"/>
                          <a:tab pos="1937385" algn="l"/>
                          <a:tab pos="2237740" algn="l"/>
                          <a:tab pos="3150870" algn="l"/>
                          <a:tab pos="386715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Издание	Приказа	о	внедрении	Целевой	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</a:t>
                      </a: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100" spc="-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утверждение</a:t>
                      </a:r>
                      <a:r>
                        <a:rPr lang="ru-RU" sz="11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Положения</a:t>
                      </a:r>
                      <a:r>
                        <a:rPr lang="ru-RU" sz="1100" spc="-1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1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100" spc="-7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100" spc="-4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</a:t>
                      </a:r>
                      <a:r>
                        <a:rPr lang="ru-RU" sz="1100" spc="-6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  <a:r>
                        <a:rPr lang="ru-RU" sz="1100" spc="-6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</a:t>
                      </a:r>
                      <a:r>
                        <a:rPr lang="ru-RU" sz="1100" spc="-5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</a:p>
                    <a:p>
                      <a:pPr marL="342900" marR="5969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100" spc="1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100" spc="1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</a:t>
                      </a:r>
                      <a:r>
                        <a:rPr lang="ru-RU" sz="1100" spc="1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дорожной</a:t>
                      </a:r>
                      <a:r>
                        <a:rPr lang="ru-RU" sz="1100" spc="12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  <a:r>
                        <a:rPr lang="ru-RU" sz="1100" spc="1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внедрения</a:t>
                      </a: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</a:p>
                    <a:p>
                      <a:pPr marL="342900" marR="5905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Издание</a:t>
                      </a:r>
                      <a:r>
                        <a:rPr lang="ru-RU" sz="1100" spc="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приказа</a:t>
                      </a:r>
                      <a:r>
                        <a:rPr lang="ru-RU" sz="1100" spc="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100" spc="7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</a:t>
                      </a:r>
                      <a:r>
                        <a:rPr lang="ru-RU" sz="1100" spc="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куратора</a:t>
                      </a:r>
                      <a:r>
                        <a:rPr lang="ru-RU" sz="1100" spc="2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внедрения </a:t>
                      </a: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</a:p>
                    <a:p>
                      <a:pPr marL="70485" marR="795020" algn="just">
                        <a:spcAft>
                          <a:spcPts val="0"/>
                        </a:spcAft>
                        <a:tabLst>
                          <a:tab pos="3536315" algn="l"/>
                        </a:tabLs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август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5526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9080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</a:t>
                      </a:r>
                      <a:r>
                        <a:rPr lang="ru-RU" sz="1100" spc="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</a:t>
                      </a:r>
                      <a:r>
                        <a:rPr lang="ru-RU" sz="1100" spc="3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исходя из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потребностей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общеобразовательных</a:t>
                      </a:r>
                    </a:p>
                    <a:p>
                      <a:pPr marL="6921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мониторинга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выявлению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предварительных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запросов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потенциальных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наставляемых     </a:t>
                      </a:r>
                      <a:r>
                        <a:rPr lang="ru-RU" sz="1100" spc="17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    </a:t>
                      </a:r>
                      <a:r>
                        <a:rPr lang="ru-RU" sz="1100" spc="7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    </a:t>
                      </a:r>
                      <a:r>
                        <a:rPr lang="ru-RU" sz="1100" spc="5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заинтересованных	</a:t>
                      </a:r>
                      <a:r>
                        <a:rPr lang="ru-RU" sz="1100" spc="-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100" spc="-29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наставничестве</a:t>
                      </a:r>
                    </a:p>
                    <a:p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+mn-lt"/>
                        </a:rPr>
                        <a:t>Сентябрь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октябрь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8957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семинара- совещания с заместителями директора ОУ по вопросам реализации Целевой модели наставничества.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форм и программ наставничества.</a:t>
                      </a:r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сентябрь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52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банка программ по форме наставничества «Учитель – учитель»</a:t>
                      </a:r>
                      <a:endParaRPr lang="ru-RU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388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38862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marL="69215" marR="388620">
                        <a:spcAft>
                          <a:spcPts val="0"/>
                        </a:spcAft>
                      </a:pP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возможностях и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целях  Целевой</a:t>
                      </a:r>
                    </a:p>
                    <a:p>
                      <a:pPr marL="69215" marR="53657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45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100" spc="-5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педагогического</a:t>
                      </a:r>
                      <a:r>
                        <a:rPr lang="ru-RU" sz="1100" spc="-3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совета.</a:t>
                      </a:r>
                    </a:p>
                    <a:p>
                      <a:pPr marL="342900" marR="79692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2161540" algn="l"/>
                          <a:tab pos="3009265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	через	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страницу</a:t>
                      </a: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  <a:r>
                        <a:rPr lang="ru-RU" sz="1100" spc="-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сайте</a:t>
                      </a:r>
                      <a:r>
                        <a:rPr lang="ru-RU" sz="11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2987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сентябрь-</a:t>
                      </a:r>
                      <a:r>
                        <a:rPr lang="ru-RU" sz="11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  <a:r>
                        <a:rPr lang="ru-RU" sz="11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548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0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31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068085"/>
              </p:ext>
            </p:extLst>
          </p:nvPr>
        </p:nvGraphicFramePr>
        <p:xfrm>
          <a:off x="12699" y="579966"/>
          <a:ext cx="12179301" cy="60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066">
                  <a:extLst>
                    <a:ext uri="{9D8B030D-6E8A-4147-A177-3AD203B41FA5}">
                      <a16:colId xmlns:a16="http://schemas.microsoft.com/office/drawing/2014/main" val="1639887199"/>
                    </a:ext>
                  </a:extLst>
                </a:gridCol>
                <a:gridCol w="3041369">
                  <a:extLst>
                    <a:ext uri="{9D8B030D-6E8A-4147-A177-3AD203B41FA5}">
                      <a16:colId xmlns:a16="http://schemas.microsoft.com/office/drawing/2014/main" val="713423244"/>
                    </a:ext>
                  </a:extLst>
                </a:gridCol>
                <a:gridCol w="5875372">
                  <a:extLst>
                    <a:ext uri="{9D8B030D-6E8A-4147-A177-3AD203B41FA5}">
                      <a16:colId xmlns:a16="http://schemas.microsoft.com/office/drawing/2014/main" val="725254664"/>
                    </a:ext>
                  </a:extLst>
                </a:gridCol>
                <a:gridCol w="1299494">
                  <a:extLst>
                    <a:ext uri="{9D8B030D-6E8A-4147-A177-3AD203B41FA5}">
                      <a16:colId xmlns:a16="http://schemas.microsoft.com/office/drawing/2014/main" val="3670089109"/>
                    </a:ext>
                  </a:extLst>
                </a:gridCol>
              </a:tblGrid>
              <a:tr h="665469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этапов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Содержание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433520"/>
                  </a:ext>
                </a:extLst>
              </a:tr>
              <a:tr h="845370">
                <a:tc rowSpan="2">
                  <a:txBody>
                    <a:bodyPr/>
                    <a:lstStyle/>
                    <a:p>
                      <a:pPr marL="71120" marR="32067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наставнических 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</a:t>
                      </a:r>
                      <a:r>
                        <a:rPr lang="ru-RU" sz="1200" spc="-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69151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</a:p>
                    <a:p>
                      <a:pPr marL="69215" marR="69151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32956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последовательных </a:t>
                      </a:r>
                      <a:r>
                        <a:rPr lang="ru-RU" sz="1200" spc="-29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795655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наставнико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и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наставляем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ых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93980" lvl="0" indent="-342900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200" spc="-6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первой,</a:t>
                      </a:r>
                      <a:r>
                        <a:rPr lang="ru-RU" sz="1200" spc="-3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организационной,</a:t>
                      </a:r>
                      <a:r>
                        <a:rPr lang="ru-RU" sz="1200" spc="-4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встречи наставника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наставляемого.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21285" lvl="0" indent="-342900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200" spc="-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второй,</a:t>
                      </a:r>
                      <a:r>
                        <a:rPr lang="ru-RU" sz="1200" spc="-3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пробной</a:t>
                      </a:r>
                      <a:r>
                        <a:rPr lang="ru-RU" sz="1200" spc="-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рабочей,</a:t>
                      </a:r>
                      <a:r>
                        <a:rPr lang="ru-RU" sz="1200" spc="-3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встречи наставника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наставляемого.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287655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200" spc="-6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встречи-планирования</a:t>
                      </a:r>
                      <a:r>
                        <a:rPr lang="ru-RU" sz="1200" spc="-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рабочего процесса</a:t>
                      </a:r>
                      <a:r>
                        <a:rPr lang="ru-RU" sz="1200" spc="-3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 программы наставничества с наставником и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наставляемым.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68719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Регулярные</a:t>
                      </a:r>
                      <a:r>
                        <a:rPr lang="ru-RU" sz="1200" spc="-2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встречи</a:t>
                      </a:r>
                      <a:r>
                        <a:rPr lang="ru-RU" sz="1200" spc="-1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наставника</a:t>
                      </a:r>
                      <a:r>
                        <a:rPr lang="ru-RU" sz="12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наставляемого.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729615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200" spc="-7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заключительной</a:t>
                      </a:r>
                      <a:r>
                        <a:rPr lang="ru-RU" sz="1200" spc="-5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встречи наставника 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наставляемого.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1083938"/>
                  </a:ext>
                </a:extLst>
              </a:tr>
              <a:tr h="1214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327025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текущего контроля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планируемых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наставниками.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1200" spc="-1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2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целью</a:t>
                      </a:r>
                      <a:r>
                        <a:rPr lang="ru-RU" sz="1200" spc="2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обратной</a:t>
                      </a:r>
                      <a:r>
                        <a:rPr lang="ru-RU" sz="1200" spc="26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200" spc="-3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промежуточной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1552692"/>
                  </a:ext>
                </a:extLst>
              </a:tr>
              <a:tr h="792224">
                <a:tc rowSpan="3">
                  <a:txBody>
                    <a:bodyPr/>
                    <a:lstStyle/>
                    <a:p>
                      <a:pPr marL="71120" marR="354965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Завершение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35687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Отчеты по итогам 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наставнической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504825" lvl="0" indent="-342900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791335" algn="l"/>
                          <a:tab pos="3133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	мониторинга	личной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удовлетворенности участием</a:t>
                      </a:r>
                      <a:r>
                        <a:rPr lang="ru-RU" sz="1200" spc="-2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spc="-2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программе</a:t>
                      </a:r>
                      <a:r>
                        <a:rPr lang="ru-RU" sz="12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наставничества.</a:t>
                      </a:r>
                    </a:p>
                    <a:p>
                      <a:pPr marL="342900" marR="5905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мониторинга качества реализации программы   наставничества.</a:t>
                      </a:r>
                    </a:p>
                    <a:p>
                      <a:pPr marL="342900" marR="6159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486535" algn="l"/>
                          <a:tab pos="1713865" algn="l"/>
                          <a:tab pos="2306320" algn="l"/>
                          <a:tab pos="2986405" algn="l"/>
                          <a:tab pos="3763645" algn="l"/>
                          <a:tab pos="405955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	и	оценка	влияния	программ	на	</a:t>
                      </a:r>
                      <a:r>
                        <a:rPr lang="ru-RU" sz="1200" spc="-1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всех  участни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r>
                        <a:rPr lang="ru-RU" sz="1200" spc="-5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0895715"/>
                  </a:ext>
                </a:extLst>
              </a:tr>
              <a:tr h="617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215" marR="56134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spc="-29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поощрения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наставников.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59055" lvl="0" indent="-342900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196975" algn="l"/>
                          <a:tab pos="1478915" algn="l"/>
                          <a:tab pos="2426970" algn="l"/>
                          <a:tab pos="331533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	о	поощрении	участников	</a:t>
                      </a:r>
                      <a:r>
                        <a:rPr lang="ru-RU" sz="12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наставнической 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</a:p>
                    <a:p>
                      <a:pPr marL="342900" marR="5905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  <a:tab pos="1316990" algn="l"/>
                          <a:tab pos="2588260" algn="l"/>
                          <a:tab pos="3621405" algn="l"/>
                          <a:tab pos="388556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	образовательное	мероприятие	в	</a:t>
                      </a:r>
                      <a:r>
                        <a:rPr lang="ru-RU" sz="12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 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 наставничества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r>
                        <a:rPr lang="ru-RU" sz="1200" spc="-5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0045289"/>
                  </a:ext>
                </a:extLst>
              </a:tr>
              <a:tr h="385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5969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 startAt="3"/>
                        <a:tabLst>
                          <a:tab pos="520065" algn="l"/>
                          <a:tab pos="520700" algn="l"/>
                          <a:tab pos="1494155" algn="l"/>
                          <a:tab pos="244538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	результатов	программы</a:t>
                      </a:r>
                      <a:r>
                        <a:rPr lang="ru-RU" sz="1200" spc="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наставничества,</a:t>
                      </a:r>
                      <a:r>
                        <a:rPr lang="ru-RU" sz="1200" spc="-28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лучших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наставников, информации</a:t>
                      </a:r>
                      <a:r>
                        <a:rPr lang="ru-RU" sz="1200" spc="-1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spc="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сайте.</a:t>
                      </a:r>
                    </a:p>
                    <a:p>
                      <a:pPr marL="342900" marR="56451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 startAt="3"/>
                        <a:tabLst>
                          <a:tab pos="520065" algn="l"/>
                          <a:tab pos="520700" algn="l"/>
                          <a:tab pos="179768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	муниципального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конкурса</a:t>
                      </a:r>
                      <a:r>
                        <a:rPr lang="ru-RU" sz="1200" spc="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ru-RU" sz="1200" spc="-2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мастерства</a:t>
                      </a:r>
                      <a:r>
                        <a:rPr lang="ru-RU" sz="1200" spc="-1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"Мастерство</a:t>
                      </a:r>
                      <a:r>
                        <a:rPr lang="ru-RU" sz="1200" spc="-2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наставника".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r>
                        <a:rPr lang="ru-RU" sz="1200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038859"/>
                  </a:ext>
                </a:extLst>
              </a:tr>
              <a:tr h="5202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388620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45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520065" algn="l"/>
                          <a:tab pos="520700" algn="l"/>
                        </a:tabLs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29870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5482741"/>
                  </a:ext>
                </a:extLst>
              </a:tr>
              <a:tr h="3855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0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736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410</Words>
  <Application>Microsoft Office PowerPoint</Application>
  <PresentationFormat>Широкоэкранный</PresentationFormat>
  <Paragraphs>70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Дорожная карта по реализации целевой модели наставничества  в Чистопольском районе на 2022-2023 учебный год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irort</cp:lastModifiedBy>
  <cp:revision>6</cp:revision>
  <dcterms:created xsi:type="dcterms:W3CDTF">2023-05-03T20:11:47Z</dcterms:created>
  <dcterms:modified xsi:type="dcterms:W3CDTF">2024-01-12T12:06:10Z</dcterms:modified>
</cp:coreProperties>
</file>