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452" r:id="rId2"/>
    <p:sldId id="1341" r:id="rId3"/>
    <p:sldId id="1500" r:id="rId4"/>
    <p:sldId id="1501" r:id="rId5"/>
    <p:sldId id="1502" r:id="rId6"/>
    <p:sldId id="1503" r:id="rId7"/>
    <p:sldId id="1504" r:id="rId8"/>
    <p:sldId id="1506" r:id="rId9"/>
    <p:sldId id="1508" r:id="rId10"/>
    <p:sldId id="1528" r:id="rId11"/>
    <p:sldId id="1527" r:id="rId12"/>
    <p:sldId id="1529" r:id="rId13"/>
    <p:sldId id="1530" r:id="rId14"/>
    <p:sldId id="1531" r:id="rId15"/>
    <p:sldId id="1532" r:id="rId16"/>
    <p:sldId id="1533" r:id="rId17"/>
    <p:sldId id="1511" r:id="rId18"/>
    <p:sldId id="1513" r:id="rId19"/>
    <p:sldId id="1514" r:id="rId20"/>
    <p:sldId id="1515" r:id="rId21"/>
    <p:sldId id="1516" r:id="rId22"/>
    <p:sldId id="1523" r:id="rId23"/>
    <p:sldId id="1524" r:id="rId24"/>
    <p:sldId id="1525" r:id="rId25"/>
    <p:sldId id="1534" r:id="rId26"/>
    <p:sldId id="1535" r:id="rId27"/>
    <p:sldId id="1536" r:id="rId28"/>
    <p:sldId id="1537" r:id="rId29"/>
    <p:sldId id="1538" r:id="rId30"/>
    <p:sldId id="1519" r:id="rId31"/>
    <p:sldId id="1483" r:id="rId3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288490"/>
    <a:srgbClr val="009999"/>
    <a:srgbClr val="008080"/>
    <a:srgbClr val="000000"/>
    <a:srgbClr val="006699"/>
    <a:srgbClr val="33CCCC"/>
    <a:srgbClr val="F0740E"/>
    <a:srgbClr val="00CC99"/>
    <a:srgbClr val="54D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 snapToGrid="0">
      <p:cViewPr varScale="1">
        <p:scale>
          <a:sx n="99" d="100"/>
          <a:sy n="99" d="100"/>
        </p:scale>
        <p:origin x="2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DDCA5AF-2CB0-46F1-A85C-1A57E101714B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C8B6D1D-9DCF-4155-8D03-5A68EDAFF0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629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FDC2842-FAC6-4D75-98F8-2C2E51FD64E4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7C2A80B-CA7E-4CBA-93F2-B56DF0CBFA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7902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3F7AB-5FC4-42CA-87FE-F14071A73E3D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38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12B5-982C-4EE8-99CE-29FDBC9D699A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48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75C4-7D62-4B9B-961E-19766B6DD237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33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F4B3-BB6E-4C26-867A-BF8D1DD39608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29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6E17-7FA4-45D4-9FB8-649DC1842E5E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0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D9E1-39B4-4127-8E39-630269238235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12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A0B-29C5-467E-A4FF-E18C4705EDBE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90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6FE9-67E5-440B-9FAF-0457A36A6BF0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9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22CA-D017-4B26-AEEF-40E17A08EC07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6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9A97-E81C-4D4F-8023-6BD5C75626C4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67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522-6345-4186-8A2D-40EEA23EE8B3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2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83915-821F-4037-91BC-F0B78E5B65B0}" type="datetime1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B192-CE83-4DCA-98B0-CCD953914A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33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2.jpe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rort.ru/ru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977" y="516835"/>
            <a:ext cx="1177800" cy="8407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6421" y="407926"/>
            <a:ext cx="974868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ДПО Институт развития образования 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44AE35-693E-475C-9FEF-EECDA79A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6" y="2210043"/>
            <a:ext cx="2356221" cy="15513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BAA439-A387-47BA-A9A8-43590A3BB5C8}"/>
              </a:ext>
            </a:extLst>
          </p:cNvPr>
          <p:cNvSpPr/>
          <p:nvPr/>
        </p:nvSpPr>
        <p:spPr>
          <a:xfrm>
            <a:off x="1549669" y="2626182"/>
            <a:ext cx="10133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ФОП ДО: социально-коммуникативное развитие.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268D23-4802-4A56-A850-26762B7F3459}"/>
              </a:ext>
            </a:extLst>
          </p:cNvPr>
          <p:cNvSpPr/>
          <p:nvPr/>
        </p:nvSpPr>
        <p:spPr>
          <a:xfrm>
            <a:off x="838200" y="5042517"/>
            <a:ext cx="6274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Латыпова Расиля </a:t>
            </a:r>
            <a:r>
              <a:rPr lang="ru-RU" sz="1600" dirty="0" err="1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 кафедры  дошкольного и начального общего образования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ГАОУ ДПО  «Институт развития образования Республики Татарстан»,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62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 педагогических наук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79F193-3B22-421C-B294-5892BC57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26" y="3837616"/>
            <a:ext cx="3850237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3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BFE435-71A4-4CBF-B330-15E502A5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8C6028-1846-41D6-84E5-CC61EEAB07E5}"/>
              </a:ext>
            </a:extLst>
          </p:cNvPr>
          <p:cNvSpPr/>
          <p:nvPr/>
        </p:nvSpPr>
        <p:spPr>
          <a:xfrm>
            <a:off x="1058779" y="327259"/>
            <a:ext cx="96445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2.3 ФГОС ДО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(образовательная программа дошкольной организации) формируется как программа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-педагогической поддержки позитивной социализации и индивидуализации, развития личности детей дошкольного возраста</a:t>
            </a:r>
          </a:p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2.4 ФГОС ДО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направлена на: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развития ребенка,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со взрослыми и сверстниками и соответствующим возрасту видам деятельности;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развивающей образовательной среды, которая представляет собой систему условий социализации и индивидуализации детей.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ПОЗИТИВНАЯ СОЦИАЛИЗАЦИЯ </a:t>
            </a:r>
          </a:p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ИНДИВИДУАЛИЗАЦИЯ                                                                   СОЦИАЛИЗАЦИЯ</a:t>
            </a:r>
          </a:p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такой ОДИН!                                                                                        Я ОДИН ИЗ МНОГИХ!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ЕДИНСТВЕННЫЙ!                                                                         НАС МНОГО!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УНИКАЛЬНЫЙ!                                           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165E8D6-C523-4E9D-A644-CF191496D9C8}"/>
              </a:ext>
            </a:extLst>
          </p:cNvPr>
          <p:cNvCxnSpPr/>
          <p:nvPr/>
        </p:nvCxnSpPr>
        <p:spPr>
          <a:xfrm>
            <a:off x="3888606" y="453349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0041E9C-3AF7-4264-9DE0-774BF2416CB6}"/>
              </a:ext>
            </a:extLst>
          </p:cNvPr>
          <p:cNvCxnSpPr>
            <a:cxnSpLocks/>
          </p:cNvCxnSpPr>
          <p:nvPr/>
        </p:nvCxnSpPr>
        <p:spPr>
          <a:xfrm>
            <a:off x="8287352" y="4523874"/>
            <a:ext cx="462012" cy="163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DC8F249-ECAD-417A-8B87-F84D762A8F5E}"/>
              </a:ext>
            </a:extLst>
          </p:cNvPr>
          <p:cNvCxnSpPr>
            <a:cxnSpLocks/>
          </p:cNvCxnSpPr>
          <p:nvPr/>
        </p:nvCxnSpPr>
        <p:spPr>
          <a:xfrm flipH="1">
            <a:off x="3262964" y="4523874"/>
            <a:ext cx="529390" cy="163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9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5F25BB-C321-465B-8E65-69B0E257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733EBB-7A22-48D5-8AFA-3659391B3FD5}"/>
              </a:ext>
            </a:extLst>
          </p:cNvPr>
          <p:cNvSpPr/>
          <p:nvPr/>
        </p:nvSpPr>
        <p:spPr>
          <a:xfrm>
            <a:off x="698091" y="265471"/>
            <a:ext cx="76691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процесс и результат усвоения и дальнейшего развития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индивидом социально-культурного опыта (трудовых навыков, знаний, норм,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ценностей, традиций, накапливаемых и передаваемых от поколения к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поколению), процесс включения индивида в систему общественных отношений и формирования у него социальных качеств, процесс и результат усвоения им социального опыта, социальных связей и отношений, социальных ролей, позволяющих ему успешно функционировать в обществе </a:t>
            </a:r>
          </a:p>
          <a:p>
            <a:pPr algn="just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отношению к ребёнку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под социализацией понимается особый процесс включения ребенка в общество, процесс и результат усвоения, активного приобретения и воспроизводства ребёнком социального опыта, формирование социальной компетентности</a:t>
            </a:r>
          </a:p>
          <a:p>
            <a:pPr algn="just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социализация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основана на получении ребенком нового опыта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 и удовольствием благодаря положительным подкреплениям, поощрениям, приятным эмоциям </a:t>
            </a:r>
          </a:p>
          <a:p>
            <a:pPr algn="just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 ДОШКОЛЬНОГО ВОЗРАСТА ВАЖНО, ЧТОБЫ ПЕРВЫЙ ОПЫТ СОЦИАЛЬНОГО ВЗАИМОДЕЙСТВИЯ БЫЛ ЭМОЦИОНАЛЬНО-ПОЛОЖИТЕЛЬНЫМ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2838AC-05A0-41C4-896E-5B9A990F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052977"/>
            <a:ext cx="3424084" cy="2401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0FE587-2119-4B6B-9AA6-10398C93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237" y="510505"/>
            <a:ext cx="2790672" cy="20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4B344-367A-4DAA-94F3-929DCB4E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171BC8-C307-4D99-B963-B514145226E3}"/>
              </a:ext>
            </a:extLst>
          </p:cNvPr>
          <p:cNvSpPr/>
          <p:nvPr/>
        </p:nvSpPr>
        <p:spPr>
          <a:xfrm>
            <a:off x="3147460" y="625642"/>
            <a:ext cx="5996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ПОЗИТИВНАЯ СОЦИАЛИЗАЦИЯ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F8A238-378F-4EB4-B6AE-7AB4DEB07BDA}"/>
              </a:ext>
            </a:extLst>
          </p:cNvPr>
          <p:cNvSpPr/>
          <p:nvPr/>
        </p:nvSpPr>
        <p:spPr>
          <a:xfrm>
            <a:off x="1713297" y="1078029"/>
            <a:ext cx="866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ВВЕСТИ РЕБЕНКА В СОЦИУМ, СОХРАНЯЯ ЕГО ИНДИВИДУАЛЬНОСТЬ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B294A1-994D-4253-B9E6-0A3746CBAF47}"/>
              </a:ext>
            </a:extLst>
          </p:cNvPr>
          <p:cNvSpPr/>
          <p:nvPr/>
        </p:nvSpPr>
        <p:spPr>
          <a:xfrm>
            <a:off x="1049154" y="1447361"/>
            <a:ext cx="86627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Пункт 29.2.1.1 ФОП ДО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цель воспитания в ДОО – личностное развитие каждого ребёнка с учётом его индивидуальности и создание условий для позитивной социализации детей на основе традиционных ценностей российского общества.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ПОЗИТИВНАЯ СОЦИАЛИЗАЦИЯ И ЦЕЛЕВЫЕ ОРИЕНТИРЫ ФГОС ДО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  Самостоятельность, целенаправленность и саморегуляция собственных действий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 Эмоциональный интеллект как способность распознавать, осознавать, понимать и регулировать эмоциональные состояния и чувства самого себя и других людей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  Социальный интеллект как способность, проявляющаяся в умении использовать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знания основ социальной культуры в объяснении и аргументации социального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взаимодействия, в понимании мыслей, чувств, намерений других людей 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ситуациях межличностного диалога, в прогнозировании последствий общения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 Эмоциональная отзывчивость (эмпатия), проявляющаяся в сопереживании,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сочувствии, сострадании,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сорадости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», содействии сверстникам, литературным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персонажам, взрослым людям в ситуациях социальной коммуникации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E2B27F-835F-4CAA-90ED-186A4A6F1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139" y="4853639"/>
            <a:ext cx="2535834" cy="16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0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17A42F-038C-4C2D-9776-61D97A28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B28F55-462A-4E09-9B2D-8B2B6EF1F5F5}"/>
              </a:ext>
            </a:extLst>
          </p:cNvPr>
          <p:cNvSpPr/>
          <p:nvPr/>
        </p:nvSpPr>
        <p:spPr>
          <a:xfrm>
            <a:off x="760396" y="529389"/>
            <a:ext cx="821034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ПОЗИТИВНАЯ СОЦИАЛИЗАЦИЯ И ПЛАНИРУЕМЫЕ РЕЗУЛЬТАТЫ ФОП ДО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соблюдает элементарные социальные нормы и правила поведения в различных видах деятельности, взаимоотношениях со взрослыми и сверстниками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владеет средствами общения и способами взаимодействия со взрослыми и сверстниками; способен понимать и учитывать интересы и чувства других; договариваться и дружить со сверстниками; старается разрешать возникающие конфликты конструктивными способами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способен понимать свои переживания и причины их возникновения, регулировать свое поведение и осуществлять выбор социально одобряемых действий в конкретных ситуациях, обосновывать свои ценностные ориентации; ребёнок стремится сохранять позитивную самооценку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проявляет положительное отношение к миру, разным видам труда, другим людям и самому себе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У ребёнка выражено стремление заниматься социально значимой деятельностью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способен откликаться на эмоции близких людей, проявлять эмпатию (сочувствие, сопереживание, содействие)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Ребёнок способен к осуществлению социальной навигации как ориентации в социуме и соблюдению правил безопасности в реальном и цифровом взаимодействии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667D3-097E-448F-827D-75B8D45A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431" y="1610196"/>
            <a:ext cx="3289778" cy="1720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8CA8D-662D-48F1-9573-7FBD0375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745" y="3724977"/>
            <a:ext cx="2771642" cy="18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5A76AB-907F-44D5-802B-0C0C1AD4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7DA64E-A4B1-4657-BF9C-2A589EA3F7B2}"/>
              </a:ext>
            </a:extLst>
          </p:cNvPr>
          <p:cNvSpPr/>
          <p:nvPr/>
        </p:nvSpPr>
        <p:spPr>
          <a:xfrm>
            <a:off x="500514" y="269508"/>
            <a:ext cx="62949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Социальные навыки (по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С.В.Кривцовой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НАВЫКИ АДАПТАЦИИ: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Умение слушать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Умение обращаться за помощью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Умение выражать благодарность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Умение следовать полученной инструкции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Умение доводить работу до конца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Умение вступать в обсуждение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Умение предлагать помощь взрослому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Умение задавать вопросы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Умение заявлять о своих потребностях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Умение сосредотачиваться на своем занятии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Умение исправить недостатки в работе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BCFB31-A127-44B7-89B4-CA66B19CF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335" y="539015"/>
            <a:ext cx="2632709" cy="17551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2ECD7F-F12C-4954-AF94-FC479510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35" y="2543475"/>
            <a:ext cx="3250937" cy="21672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86C324-CC55-48E3-AD41-67A5F4DFB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876" y="4826541"/>
            <a:ext cx="2404009" cy="181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124E66-7066-423E-8F12-ECCEC000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61E796-FE86-4412-86F9-F1F96BA64AFC}"/>
              </a:ext>
            </a:extLst>
          </p:cNvPr>
          <p:cNvSpPr/>
          <p:nvPr/>
        </p:nvSpPr>
        <p:spPr>
          <a:xfrm>
            <a:off x="683395" y="231007"/>
            <a:ext cx="8306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НАВЫКИ ОБЩЕНИЯ СО СВЕРСТНИКАМИ («НАВЫКИ ДРУЖЕЛЮБИЯ»)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12. Умение знакомиться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Умение присоединиться к играющим детям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14. Умение играть по правилам игры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15. Умение просить об одолжении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16. Умение предлагать помощь сверстнику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17. Умение выражать симпатию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18.Умение принимать комплименты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19. Умение проявлять инициативу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20. Умение делиться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21. Умение извиняться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НАВЫКИ ОБХОЖДЕНИЯ С ЧУВСТВАМИ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Умение распознавать свои чувства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23. Умение выражать чувства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 Умение распознавать чувства другого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25. Умение сочувствовать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26. Умение обращаться с собственным гневом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27. Умение реагировать на гнев другого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28. Умение справляться со страхами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29. Умение переживать печаль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6C1A7-5003-4E44-9E9B-E4E7C3EA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11" y="807720"/>
            <a:ext cx="2038350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AA42B7-707A-445A-A80D-ED27BA9F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907" y="2669640"/>
            <a:ext cx="1994447" cy="1632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73A5AB-C3A5-47BA-A068-31DDEAF49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300" y="397761"/>
            <a:ext cx="2783305" cy="1849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4E169-5A51-4D77-B019-801E1AC5B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37" y="4461477"/>
            <a:ext cx="3419320" cy="18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75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A94E91-C1AE-48F6-952A-E169E4BE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943DC1-7A31-4984-A96D-8F02A2C8C601}"/>
              </a:ext>
            </a:extLst>
          </p:cNvPr>
          <p:cNvSpPr/>
          <p:nvPr/>
        </p:nvSpPr>
        <p:spPr>
          <a:xfrm>
            <a:off x="731520" y="847023"/>
            <a:ext cx="98177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30. Умение мирно отстаивать свои интересы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31. Умение выражать недовольство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32. Умение спрашивать разрешения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33. Умение спокойно реагировать в ситуации, когда не принимают в общую деятельность группы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34.Умение адекватно реагировать в ситуации, когда дразнят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35. Умение проявлять толерантность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36. Умение принять последствия собственного выбора (отношение к своей ошибке)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37. Умение реагировать на незаслуженные обвинения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38. Умение реагировать в ситуации, когда виноват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39.Умение проигрывать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40. Умение обходиться с чужой собственностью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41. Умение говорить «нет»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42. Умение адекватно реагировать на отказ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43. Умение справляться с ситуацией игнорирования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44. Умение справляться со смущением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45. Умение справиться с накопившимся стрессом с помощью двигательной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61387-59E9-440F-A748-4DA3A998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186" y="2916455"/>
            <a:ext cx="2999294" cy="19932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CC3D6E-371E-4EFA-9BE1-C2966973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19" y="318242"/>
            <a:ext cx="3078481" cy="14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56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660C388-3B6A-4156-98AA-D39134D6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F3AC4D-A6EF-4642-85F6-F37BD678950A}"/>
              </a:ext>
            </a:extLst>
          </p:cNvPr>
          <p:cNvSpPr/>
          <p:nvPr/>
        </p:nvSpPr>
        <p:spPr>
          <a:xfrm>
            <a:off x="587141" y="356135"/>
            <a:ext cx="727139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социализации Н.П. Гришаевой.</a:t>
            </a:r>
            <a:endParaRPr lang="ru-RU" sz="2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представлены новые технологии социализации ребенка, позволяющие эффективно сформировать и развить саморегуляцию поведения, самостоятельность, инициативность, ответственность.</a:t>
            </a:r>
          </a:p>
          <a:p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клубный час,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ежедневный круг,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месяца,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заключительные праздники по ситуации месяца,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педагогическая ситуация,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дети-волонтеры,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акции,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телефон,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общение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6F0F2-9098-4327-8B42-1200964A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26" y="928054"/>
            <a:ext cx="2586374" cy="37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32412F-0D84-46AB-8FB6-02444FDE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482E18-BF51-4769-990A-505A332DA1FF}"/>
              </a:ext>
            </a:extLst>
          </p:cNvPr>
          <p:cNvSpPr/>
          <p:nvPr/>
        </p:nvSpPr>
        <p:spPr>
          <a:xfrm>
            <a:off x="530088" y="371061"/>
            <a:ext cx="80805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 «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Клубный час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заключается в том, что дети могут в течение одного часа перемещаться по всему зданию (или участку) детского сада, соблюдая определённые правила поведения, и по звонку колокольчика возвращаются в группу. основные цели «Клубного часа»: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самостоятельность и ответственность;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ориентироваться в пространстве;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проявлять инициативу в заботе об окружающих, с благодарностью относиться к помощи и знакам внимания;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планировать свои действия и оценивать их результаты;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выражать своё отношение к окружающему, самостоятельно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для этого различные речевые средства;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решать спорные вопросы и улаживать конфликты;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поощрять попытки ребёнка осознанно делиться с педагогом и другими детьми разнообразными впечатлениями;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приобретать жизненный опыт (смысловые образования), переживания, необходимые для самоопределения и саморегуляции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3142D-9D58-4290-90EF-0D250B18C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4" y="3727349"/>
            <a:ext cx="3048736" cy="1714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3F8A7-1271-4B1B-B752-0D89D1E53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37" y="823871"/>
            <a:ext cx="2799859" cy="17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4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32412F-0D84-46AB-8FB6-02444FDE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3BDF43-05C6-4EC1-8EE2-8F228B70FCE7}"/>
              </a:ext>
            </a:extLst>
          </p:cNvPr>
          <p:cNvSpPr/>
          <p:nvPr/>
        </p:nvSpPr>
        <p:spPr>
          <a:xfrm>
            <a:off x="380109" y="304801"/>
            <a:ext cx="74121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Педагогическая технология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«Дети-волонтеры»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оказание воспитанниками помощи детям раннего и младшего дошкольного возраста, формирования чувства ответственности и самостоятельности. В основу технологии положено самоопределение детей в выборе деятельности, которой они займутся с малышами.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   развитие навыков общения в разновозрастном коллективе;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создание ситуации развития, при которой формирование игровой деятельности и передача игрового опыта происходит в естественной среде;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дружеские отношения между детьми различного возраста, бережное отношение к малышам;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умение проявлять инициативу в заботе об окружающих, желании помочь взрослым по уходу за детьми младшего возраста;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умение планировать свои действия и оценивать их результаты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AA4A1A-539D-4947-8667-40644D94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508" y="3570087"/>
            <a:ext cx="3094383" cy="1921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999005-325E-412B-990B-A63703D2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57" y="753538"/>
            <a:ext cx="2603877" cy="19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5AE1A-D48C-4776-99D8-0572ED7E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4D498-4CE1-40A6-A2EA-552231AB3063}"/>
              </a:ext>
            </a:extLst>
          </p:cNvPr>
          <p:cNvSpPr/>
          <p:nvPr/>
        </p:nvSpPr>
        <p:spPr bwMode="auto">
          <a:xfrm>
            <a:off x="0" y="5934670"/>
            <a:ext cx="12102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589BE463-E22D-3E95-02E3-30614A597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46" y="1825625"/>
            <a:ext cx="8913179" cy="435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AD396-F08B-15E0-AE5A-ACA9EB80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B6F41276-E66B-3691-FE6C-420E24AAE689}"/>
              </a:ext>
            </a:extLst>
          </p:cNvPr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CE593803-62DA-230D-ECA0-ED45AF57699D}"/>
              </a:ext>
            </a:extLst>
          </p:cNvPr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ГАОУ ДПО «Институт развития образования Республики Татарстан»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34C34E-7EEB-B276-1F72-8454772F4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88" y="247817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</p:spTree>
    <p:extLst>
      <p:ext uri="{BB962C8B-B14F-4D97-AF65-F5344CB8AC3E}">
        <p14:creationId xmlns:p14="http://schemas.microsoft.com/office/powerpoint/2010/main" val="7164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32412F-0D84-46AB-8FB6-02444FDE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32AD0E-8E83-4288-BBD9-C1E509279DD1}"/>
              </a:ext>
            </a:extLst>
          </p:cNvPr>
          <p:cNvSpPr/>
          <p:nvPr/>
        </p:nvSpPr>
        <p:spPr>
          <a:xfrm>
            <a:off x="608566" y="477078"/>
            <a:ext cx="78520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 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телефон»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телефон» — это технология эффективной социализации детей по Н. П. Гришаевой. Она даёт возможность детям рассказать сказочному герою о своих переживаниях, о том, что они бы не доверили никому из взрослых.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технологии решаются следующие задачи: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 детей умения самостоятельно выражать свои чувства и мысли, развитие социальной активности.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Понимание, что глубинно волнует ребёнка, в какой помощи он нуждается, над чем необходимо работать с ребёнком воспитателю, психологу или родителю.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имени значимого для ребёнка персонажа дать ему позитивную инструкцию поведения или задать вопрос для дальнейшего морально-нравственного размышления.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Своевременное реагирование на запросы воспитателей и родителей для решения возникших детских проблем и др.</a:t>
            </a:r>
          </a:p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12D2C-4E74-43F7-B361-7B245C75C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660" y="1132998"/>
            <a:ext cx="3095004" cy="19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32412F-0D84-46AB-8FB6-02444FDE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B192-CE83-4DCA-98B0-CCD953914A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1755F3-9A8F-4501-8825-3FDE3ECB9C22}"/>
              </a:ext>
            </a:extLst>
          </p:cNvPr>
          <p:cNvSpPr/>
          <p:nvPr/>
        </p:nvSpPr>
        <p:spPr>
          <a:xfrm>
            <a:off x="423512" y="583096"/>
            <a:ext cx="8720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«Рефлексивный круг»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«Рефлексивный круг» является связующей технологией всех форм организации «гостевого дня» и направлена на совместное общение детей и взрослого по поводу происходящих событий, осознание своих поступков относительно общепринятых норм поведения.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сплочение детского коллектива;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умения слушать и понимать друг друга;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общей позиции относительно различных аспектов жизни в группе;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обсуждение планов на день, неделю, месяц;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умения выражать свои чувства и переживания публично.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FA6A2-DC0A-48BC-81BC-E1D9E1CC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947872"/>
            <a:ext cx="2812482" cy="1969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F48C44-D3F8-4558-9821-EC2698EC9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331" y="4249726"/>
            <a:ext cx="4012618" cy="21066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79A822-4C8E-4B67-9E68-D27A0D7FE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049822"/>
            <a:ext cx="2812482" cy="22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1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36B1D02-E1FE-47FB-9106-0001A5C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9C078C-00E1-4E2C-BEFC-23E8184850A6}"/>
              </a:ext>
            </a:extLst>
          </p:cNvPr>
          <p:cNvSpPr/>
          <p:nvPr/>
        </p:nvSpPr>
        <p:spPr>
          <a:xfrm>
            <a:off x="817172" y="616017"/>
            <a:ext cx="705732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 «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Коллекционирование»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(классификация) Н.А. Короткова одна из эффективных технологий исследовательской деятельности дошкольников и средств для развития познавательной активности.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тему коллекции лучше исходя из интересов детей.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познавательной активности детей дошкольного возраста путем создания коллекций. 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наблюдать, сравнивать, анализировать и делать формировать умение классифицировать, группировать, обобщать;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избирательных интересов;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и потребности, любознательность;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кругозор воспитанников;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навыки культуры и оформления коллекции и сбора формировать бережное отношение к хранению коллекций;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активизировать словарь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участие родителей в образовательном процессе.</a:t>
            </a:r>
          </a:p>
          <a:p>
            <a:endParaRPr lang="ru-RU" sz="1600" u="sng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A8DF3-A93B-4592-A21C-C587CC02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073" y="3522846"/>
            <a:ext cx="2634026" cy="18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61D50A-AFC6-4AB6-95C9-92EE5209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628" y="833704"/>
            <a:ext cx="2743200" cy="20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4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2C004F-1E2A-4E8B-A94D-37B5B8BD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FC01A7-FC34-4316-BDB4-121F42D99716}"/>
              </a:ext>
            </a:extLst>
          </p:cNvPr>
          <p:cNvSpPr/>
          <p:nvPr/>
        </p:nvSpPr>
        <p:spPr>
          <a:xfrm>
            <a:off x="462012" y="399495"/>
            <a:ext cx="81485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  </a:t>
            </a: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карте»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познавательно-исследовательской деятельности «Путешествий по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карте»: обеспечить условия для развития у детей старшего дошкольного возраста представлений об окружающем мире, формирование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целостной картины мира.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решаемые при организации «Путешествия по карте»: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у детей географические представления о земном шаре,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океанах, материках через знакомство с глобусом и картой. (части света, страна, природные ископаемые, обозначение пустынь, лесов, гор, рек и т. д.) 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с различными природно-климатическими зонами,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жизни на Земле и разными видами ландшафта.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представления о странах и населяющих их народах разных рас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национальностей; особенностях их жизнедеятельности.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Придать творческий исследовательский характер процессу изучения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 мира.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Зажечь в ребенке желание самому узнать что-то новое, используя разные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средства познания (опыты, эксперименты, книги, беседы,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споры) и воплотить это в индивидуальный или совместный творческий продукт самим ребенком (альбом, панно, открытка, макет и т.д.) т.е. развивать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активность.</a:t>
            </a:r>
          </a:p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E72677-EF54-4898-B843-9F078A6A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778" y="966131"/>
            <a:ext cx="2667840" cy="1619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695849-C49C-4D55-AFC4-434E5A7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19" y="3583399"/>
            <a:ext cx="2651099" cy="17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1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8F7B12D-7F42-45A3-AA39-20701DCC7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24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350DBE-92BE-4C54-B754-040EFECD01E6}"/>
              </a:ext>
            </a:extLst>
          </p:cNvPr>
          <p:cNvSpPr/>
          <p:nvPr/>
        </p:nvSpPr>
        <p:spPr>
          <a:xfrm>
            <a:off x="1097280" y="943276"/>
            <a:ext cx="8046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B488B9-7351-4F48-AC26-1BC38B6C055D}"/>
              </a:ext>
            </a:extLst>
          </p:cNvPr>
          <p:cNvSpPr/>
          <p:nvPr/>
        </p:nvSpPr>
        <p:spPr>
          <a:xfrm>
            <a:off x="914400" y="943275"/>
            <a:ext cx="55152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</a:t>
            </a:r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«Ситуация месяца» т</a:t>
            </a: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ехнология позволяет заложить базовые модели социальных ролей. Каждую ситуацию месяца проживают дети в течение одного месяца. По завершении проводится заключительный праздник, на котором дети могут показать чему научились, пообщаться с детьми разного возраста. При отборе тематики и содержания «Ситуации месяца» педагоги должны исходить из возрастных особенностей детей, содержания образовательной программы, освоения детьми  социальных ролей; я — как личность, я —  член коллектива, я — член семьи, я — житель города, я — часть природы, я —  гражданин страны, я —  житель Земли, я — мальчик (девочка).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F0983-282E-440D-BB12-0CC3CFA1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88" y="3530967"/>
            <a:ext cx="3547712" cy="2365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70222D-2C10-4263-B602-D8B2B0AB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60" y="563293"/>
            <a:ext cx="3547712" cy="23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9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7B9A96-B9E0-45C4-AA5A-DCCA360A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25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1F89A-4BDA-4E5B-A51F-7B7BAF12D779}"/>
              </a:ext>
            </a:extLst>
          </p:cNvPr>
          <p:cNvSpPr/>
          <p:nvPr/>
        </p:nvSpPr>
        <p:spPr>
          <a:xfrm>
            <a:off x="1049154" y="760396"/>
            <a:ext cx="69013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СОЦИАЛЬНО-ОРИЕНТИРОВАННЫХ ИГР (по Е.В. Рылеевой)</a:t>
            </a:r>
          </a:p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1. «Волшебная палочка»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2. «Найди свою группу»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3. «Давай думать вместе»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4. «Нарисуй то же своим цветом»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5. «Найди свое место в ряду»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6. «Покажите нам...»</a:t>
            </a:r>
          </a:p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213A8-1B43-48CE-B52F-146DF96C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700" y="1836821"/>
            <a:ext cx="43719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C11C4F-4D22-4466-A290-E8055F43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26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55D9D4-CFD1-4709-9D84-152177A7C3F3}"/>
              </a:ext>
            </a:extLst>
          </p:cNvPr>
          <p:cNvSpPr/>
          <p:nvPr/>
        </p:nvSpPr>
        <p:spPr>
          <a:xfrm>
            <a:off x="673768" y="462013"/>
            <a:ext cx="8470232" cy="634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1. «ВОЛШЕБНАЯ ПАЛОЧКА»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ориентированные на социальное развитие детей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речевого этикета: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заинтересованно выслушивать всех участников игры (формирование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 «активного» или «включенного» слушания)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быстро включаться в групповую работу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самостоятельно оценивать ответы и высказывания других детей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выражать свое мнение публично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сдерживать свое желание подсказывать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придерживаться правила очередности в высказывании своего мнения</a:t>
            </a:r>
          </a:p>
          <a:p>
            <a:endParaRPr lang="ru-RU" dirty="0">
              <a:solidFill>
                <a:srgbClr val="006666"/>
              </a:solidFill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дети стоят в кругу и, передавая друг другу «волшебную палочку»,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 на вопросы воспитателя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направляет ход беседы, «обновляя вопросы»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Говорить может только тот, у кого в руках «волшебная палочка»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Нельзя подсказывать и предлагать ответ, если у тебя в руках нет «волшебной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палочки»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Дети внимательно слушают ответы, правильные отмечают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аплодисментами, неправильные или повторяющиеся ответы –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топанием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ногами</a:t>
            </a:r>
          </a:p>
          <a:p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357DC-290F-4B0A-A3A4-D8A3FE73B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884" y="3479705"/>
            <a:ext cx="2550522" cy="2550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B11D2-AC4F-44A6-A010-1DC3B523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637" y="1015151"/>
            <a:ext cx="2867126" cy="19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9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A17107-9A70-488C-9EAA-60711C47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27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3A16F7-122B-439D-A2C5-5434EDFD5A57}"/>
              </a:ext>
            </a:extLst>
          </p:cNvPr>
          <p:cNvSpPr/>
          <p:nvPr/>
        </p:nvSpPr>
        <p:spPr>
          <a:xfrm>
            <a:off x="1222408" y="683394"/>
            <a:ext cx="670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2. «НАЙДИ СВОЮ ГРУППУ»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D2C1D-9517-4416-887B-CADD34AB7435}"/>
              </a:ext>
            </a:extLst>
          </p:cNvPr>
          <p:cNvSpPr/>
          <p:nvPr/>
        </p:nvSpPr>
        <p:spPr>
          <a:xfrm>
            <a:off x="1116531" y="1203158"/>
            <a:ext cx="80274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ориентированные на социальное развитие детей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1.Создание условий для социального творчества ребят и их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 в учебной и игровой деятельности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Воспитание культуры диалога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Воспитание ответственности за принятое решение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Умение включаться в работу сверстников и действовать в рамках границ,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обозначенных правилами игры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игры: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 опорой на наглядность: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«Разрезные картинки» (с «рубашками» разных цветов или одного цвета,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«простыми» или «фигурными» фрагментами)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«Серия картинок», объединяемых по какому-то признаку в группы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(признак деления на группы может быть сформулирован воспитателем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обоснован самими детьми)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Без опоры на наглядность: воспитатель предлагает разделиться на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 по определенному принципу, дети объясняют выполнение этого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 в своей подгруппе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D31612-9166-4B03-A6E9-9E9D23FF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259" y="778845"/>
            <a:ext cx="1604210" cy="2410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C3FBE-3AB9-4185-9BE8-1ACF76BC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851" y="3669075"/>
            <a:ext cx="2780854" cy="1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5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FBEF5D-7D1E-41FB-A955-F8CE3D39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117618-60ED-4134-A60E-A7C9D90A5C04}"/>
              </a:ext>
            </a:extLst>
          </p:cNvPr>
          <p:cNvSpPr/>
          <p:nvPr/>
        </p:nvSpPr>
        <p:spPr>
          <a:xfrm>
            <a:off x="1328287" y="173255"/>
            <a:ext cx="6701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3. «ДАВАЙ ДУМАТЬ ВМЕСТЕ»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365501-31E3-4360-A923-C66DC7EAE4C9}"/>
              </a:ext>
            </a:extLst>
          </p:cNvPr>
          <p:cNvSpPr/>
          <p:nvPr/>
        </p:nvSpPr>
        <p:spPr>
          <a:xfrm>
            <a:off x="673767" y="542588"/>
            <a:ext cx="1046266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ориентированные на социальное развитие детей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Закрепление навыков культуры диалога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Воспитание ответственности за принятое решение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навыков культурного социального творчества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Создание условий для самоопределения каждого ребенка в коллективной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 ход игры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взять по одной картинке из разложенных на столе. Общее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картинок должно превышать число детей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«Внимательно рассмотрите картинку, которая вам досталась, и разбейтесь на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пары так, чтобы в каждой паре собрались картинки, у которых есть что-то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общее». Основание для решения задачи не даётся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игры проводится дискуссия, в которой каждый участник игры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защитить свою точку зрения относительно выбора пары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решение принимается не ведущим, а коллективно.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1. Приспособления, которые есть у животных, а человек сделал для себя сам. Нужно рассказать для чего и как человек их использует (плавники у рыбы – ласты, стрекоза – вертолет, птица – самолет, черепаха – латы у рыцаря, бронежилет) 2. Сооружения, созданные животными – их функциональные рукотворные копии (гнездо у птицы – шалаш, паутина – рыбацкая сеть, сооружения бобров – плотины, подземные ходы крота – метро, муравейник – высотный дом) 3. Явления природы – рукотворные подобия в мире людей: дождь – душ, лейка, солнце – лампочка, батарея; лед – холодильник, погреб, термос; тень от кроны дерева – зонт; ветер – вентилятор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8B919C-A9DC-4BD4-8D64-34E86293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777" y="955835"/>
            <a:ext cx="2669456" cy="17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10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526A1C1-F3BE-4AE3-906D-B8EFDD8E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29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5F2587-C629-4394-BD8D-C5C99E3A2D64}"/>
              </a:ext>
            </a:extLst>
          </p:cNvPr>
          <p:cNvSpPr/>
          <p:nvPr/>
        </p:nvSpPr>
        <p:spPr>
          <a:xfrm>
            <a:off x="1260909" y="625642"/>
            <a:ext cx="632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4. «ПОКАЖИТЕ НАМ …»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E41670-21B8-42EB-8B72-0FEC8FFC2D6E}"/>
              </a:ext>
            </a:extLst>
          </p:cNvPr>
          <p:cNvSpPr/>
          <p:nvPr/>
        </p:nvSpPr>
        <p:spPr>
          <a:xfrm>
            <a:off x="577516" y="1164657"/>
            <a:ext cx="88456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ориентированные на социальное развитие детей: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навыка координации совместных действий в пространстве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комнаты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 умения взглянуть на себя со стороны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Воспитание чувства ответственности за конечный результат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 ход игры Дети разбиваются на подгруппы любым способом (игра «Найди свою группу») 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А. Каждой группе выдается персональное задание — знак, который она должна показать таким образом, чтобы все члены группы приняли в этом участие. Такой вариант задания лучше всего выполнять группами по 2—3 человека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В. Группе детей, построенной в линейку, предлагается выполнить зашифрованную инструкцию. Например: − − − ** − *** , где каждая черточка обозначает стоящего игрока, а звездочка — игрока, сидящего на корточках Когда задание будет выполнено, следует дать оценку его исполнению, в которой участвуют все игроки. Участие их заключается в том, что каждый высказывает свое положительное мнение хлопками, а отрицательное — топаньем ног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B2FEE5-EB0E-4EE7-A0D7-A6C15345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279" y="3061194"/>
            <a:ext cx="2402205" cy="1601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0A16F7-D44E-4196-AD50-55DF03CD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679" y="381775"/>
            <a:ext cx="2844805" cy="18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7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 2 месяцев до 1 года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760316" y="-1193655"/>
            <a:ext cx="82018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от 2 месяцев до 1 года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1FAFF0-5C0D-4C7F-927D-BC098B1FC073}"/>
              </a:ext>
            </a:extLst>
          </p:cNvPr>
          <p:cNvSpPr/>
          <p:nvPr/>
        </p:nvSpPr>
        <p:spPr>
          <a:xfrm>
            <a:off x="838201" y="1598079"/>
            <a:ext cx="8027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образовательной деятельности являются:</a:t>
            </a:r>
          </a:p>
          <a:p>
            <a:pPr algn="just"/>
            <a:endParaRPr lang="ru-RU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6 месяцев: осуществлять эмоционально-контактное взаимодействие и общение с ребенком.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6 месяцев: организовать эмоционально-позитивную поддержку ребенка в его действиях через вербальное обозначение совершаемых совместных действий с ребенком.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 месяцев: формировать положительное отношение к окружающим, доверие и желание вступать в контакт не только с близкими, но и с другими людьми.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CAC7FFA-664F-4BD3-AE24-78B443C5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11" y="1560564"/>
            <a:ext cx="2562370" cy="24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DA45DE6-0A03-4911-BBA8-19791F4F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31" y="404314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F10C3F-B22E-47D6-B5DF-45D53DFC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30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A9CC5-F33C-4F17-86C7-5E05AD500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2867487" cy="28674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68DEB3-E910-4915-A8F7-ECAEFFCA2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696" y="798990"/>
            <a:ext cx="2205022" cy="22050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DCD88-CB01-4730-B1E0-4F81EDC3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51" y="798990"/>
            <a:ext cx="1476517" cy="2109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E3850-25E0-4092-82B6-49B9C90C6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988" y="3738240"/>
            <a:ext cx="1592578" cy="2123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3E1F8-7F70-4DFB-B94C-8EE2A008E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839" y="703058"/>
            <a:ext cx="2123437" cy="2123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AE3643-50E9-4B44-ADA3-E58B2ABF9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590" y="798990"/>
            <a:ext cx="1386560" cy="20076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87AD73-E078-48F8-8BF5-338CE51E5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767" y="414146"/>
            <a:ext cx="2392532" cy="23925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D28755-E596-436B-A6C9-08875635E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25" y="4000460"/>
            <a:ext cx="1954456" cy="19544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E61544-86BA-440A-A946-B9A74635AC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9297" y="4051323"/>
            <a:ext cx="2720435" cy="18534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C545D5-D280-4288-B7F5-CFF240671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6233" y="3813984"/>
            <a:ext cx="1371535" cy="21409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2738EC-41B2-4A48-BE76-23055B2FC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3901" y="3853989"/>
            <a:ext cx="1453412" cy="22266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E431A3-41E3-480A-B44D-8A5373FF0B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5895" y="3591552"/>
            <a:ext cx="2234038" cy="24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53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77275" y="156289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56723" y="528111"/>
            <a:ext cx="976507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ГАОУ ДПО Институт развития образования Республики Татарстан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" y="235158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AD3A97-AEC2-4DD0-8E64-42BF93A584BF}"/>
              </a:ext>
            </a:extLst>
          </p:cNvPr>
          <p:cNvSpPr/>
          <p:nvPr/>
        </p:nvSpPr>
        <p:spPr>
          <a:xfrm>
            <a:off x="5128591" y="1934817"/>
            <a:ext cx="6380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7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79" dirty="0">
                <a:solidFill>
                  <a:srgbClr val="0066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Приглашаем к сотрудничеству!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C214D8-CB84-4F80-898F-8E50DE46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7" t="4950" r="23336" b="23792"/>
          <a:stretch/>
        </p:blipFill>
        <p:spPr>
          <a:xfrm>
            <a:off x="8548753" y="4049714"/>
            <a:ext cx="3274159" cy="243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A66F4A-9BF5-4519-A3A8-EAFA54260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08" y="1663129"/>
            <a:ext cx="1799460" cy="25659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09A0F5-9BA7-49BB-B7F8-06C9708DA38F}"/>
              </a:ext>
            </a:extLst>
          </p:cNvPr>
          <p:cNvSpPr/>
          <p:nvPr/>
        </p:nvSpPr>
        <p:spPr>
          <a:xfrm>
            <a:off x="3048000" y="2640300"/>
            <a:ext cx="9019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ГАОУ ДПО ИРО РТ </a:t>
            </a:r>
          </a:p>
          <a:p>
            <a:r>
              <a:rPr lang="en-US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http://irort.ru/ru</a:t>
            </a:r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206A7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Кафедра дошкольного и </a:t>
            </a:r>
          </a:p>
          <a:p>
            <a:pPr algn="ctr"/>
            <a:r>
              <a:rPr lang="ru-RU" dirty="0">
                <a:solidFill>
                  <a:srgbClr val="206A7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начального общего образования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26C131-E11C-4E2E-852D-7FFB6935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11" y="5018510"/>
            <a:ext cx="4588474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39859E-C489-4A1D-9A1B-F5C6E623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1" y="4464590"/>
            <a:ext cx="1923153" cy="19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9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1 года до 2 лет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EA7541-F260-4369-BF0F-3EBAC8C48C5F}"/>
              </a:ext>
            </a:extLst>
          </p:cNvPr>
          <p:cNvSpPr/>
          <p:nvPr/>
        </p:nvSpPr>
        <p:spPr>
          <a:xfrm>
            <a:off x="343988" y="1582341"/>
            <a:ext cx="78580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образовательной деятельности являются: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благоприятной адаптации ребенка к ДОО;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пока еще непродолжительные контакты со сверстниками, интерес к сверстнику;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представления: о себе, близких людях, ближайшем предметном окружении;</a:t>
            </a:r>
            <a:r>
              <a:rPr lang="ru-RU" sz="2000" dirty="0">
                <a:solidFill>
                  <a:srgbClr val="1A1A1A"/>
                </a:solidFill>
                <a:latin typeface="YS Text"/>
              </a:rPr>
              <a:t> </a:t>
            </a:r>
            <a:endParaRPr lang="ru-RU" sz="2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 для получения опыта применения правил социального взаимодействия.</a:t>
            </a:r>
          </a:p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870C19-29ED-4458-AF36-60C32C491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21" y="1857889"/>
            <a:ext cx="2743201" cy="1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3715FE3A-DE50-422C-8554-ACE07E53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43" y="4243889"/>
            <a:ext cx="2641465" cy="22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7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2 лет до 3 лет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45B4EC-2316-487B-A1B0-523C0E9CEC5A}"/>
              </a:ext>
            </a:extLst>
          </p:cNvPr>
          <p:cNvSpPr/>
          <p:nvPr/>
        </p:nvSpPr>
        <p:spPr>
          <a:xfrm>
            <a:off x="343989" y="1534732"/>
            <a:ext cx="84246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образовательной деятельности являются: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эмоционально-положительное адаптации к ДОО;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игровой опыт ребенка, представления об окружающей действительности;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доброжелательные отзывчивость в ходе привлечения к конкретным действиям помощи, заботы, участия; формировать элементарные представления о людях (взрослые, дети), их внешнем виде, действиях, одежде, о некоторых ярко выраженных эмоциональных состояниях (радость, грусть), о семье и ДОО;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первичные представления ребенка о себе, о своем возрасте, поле,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 родителях и близких членах семьи.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AA1FC77-7153-4F7F-9F4E-EB51588E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30" y="1894918"/>
            <a:ext cx="2841971" cy="21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875DE6E-95C9-4049-9541-AB19B3CE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009" y="4611645"/>
            <a:ext cx="2962692" cy="19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9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388455" y="14948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3 лет до 4 лет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196E9B-96C9-4BBF-BD80-A5F9457C6133}"/>
              </a:ext>
            </a:extLst>
          </p:cNvPr>
          <p:cNvSpPr/>
          <p:nvPr/>
        </p:nvSpPr>
        <p:spPr>
          <a:xfrm>
            <a:off x="500292" y="1342743"/>
            <a:ext cx="87012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сфере социальных отношений: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отзывчивость, способность откликаться на ярко выраженные эмоции сверстников и взрослых, различать и понимать отдельные эмоциональные проявления, 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области формирования основ гражданственности и патриотизма: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 малой родине и поддерживать их отражения в различных видах  деятельности.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сфере трудового воспитания: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труду взрослых в ДОО и в семье, формировать представления о конкретных видах хозяйственно-бытового труда, направленных на заботу о детях (мытье посуды, уборка помещений группы и участка и пр.) и трудовые навыки и др.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области формирования основ безопасного поведения: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о правилах безопасного использования бытовых предметов и гаджетов, исключая практическое использование электронных средств обучения.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229C5-0840-4CC8-8072-7AD27105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61" y="4526412"/>
            <a:ext cx="2409470" cy="16130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9023A8-584B-4C20-B11B-4FCD1A14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61" y="1934836"/>
            <a:ext cx="2165664" cy="20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7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4 лет до 5 лет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303967-4B73-4F54-B6F7-62A410C31829}"/>
              </a:ext>
            </a:extLst>
          </p:cNvPr>
          <p:cNvSpPr/>
          <p:nvPr/>
        </p:nvSpPr>
        <p:spPr>
          <a:xfrm>
            <a:off x="343987" y="1382733"/>
            <a:ext cx="857863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образовательной деятельности являются: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социальных отношений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положительную самооценку, уверенность в своих силах, стремление к самостоятельности;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позитивное отношение и чувство принадлежности детей к семье, уважение к родителям, воспитывать культуру общения со взрослыми и сверстниками и др.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основ гражданственности и патриотизма: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Родине, символам страны, памятным датам; воспитывать гордость за достижения страны в области спорта, науки, искусства и др.;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трудового воспитания: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об отдельных профессиях взрослых на основе ознакомления с конкретными видами труда и др.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основ безопасного поведения: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об основных источниках и видах опасности в быту, на улице, в природе, в общении с незнакомыми людьми и др.</a:t>
            </a:r>
          </a:p>
          <a:p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088461-E367-489C-94BA-0BDEB547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874" y="3949385"/>
            <a:ext cx="2697875" cy="192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B4621D0-72E7-4767-B9B2-07E12792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588" y="1801265"/>
            <a:ext cx="2697875" cy="17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9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5 лет до 6 лет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1705F1-9AA3-4CEA-936A-E2380071F44D}"/>
              </a:ext>
            </a:extLst>
          </p:cNvPr>
          <p:cNvSpPr/>
          <p:nvPr/>
        </p:nvSpPr>
        <p:spPr>
          <a:xfrm>
            <a:off x="226712" y="1445543"/>
            <a:ext cx="95140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 образовательной деятельности являются: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социальных отношений: 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содействовать пониманию детьми собственных и чужих эмоциональных состояний и переживаний,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овладению способами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эмпатийного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в ответ на разнообразные эмоциональные проявления сверстников и взрослых; 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основ гражданственности и патриотизма: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Родине, национальностей, проживающим на территории России, их культурному наследию; знакомить детей с содержанием государственных праздников и традициями празднования и др.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трудового воспитания: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самостоятельность и инициативу в трудовой деятельности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элементарными экономическими знаниями и др.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безопасного поведения: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детей об основных источниках и видах а в быту, на улице, в природе, в информационно-коммуникационной сети «Интернет» и способах безопасного поведения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465EB-5783-45A2-96ED-6D5E7AC40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117" y="2124625"/>
            <a:ext cx="2696557" cy="18600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F395A8-D0EC-4BE9-BD2E-E9CD42386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838" y="4350619"/>
            <a:ext cx="2767836" cy="14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9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E3285-114D-49A8-8FD2-F357A18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056" y="359475"/>
            <a:ext cx="1380680" cy="985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6712" y="162474"/>
            <a:ext cx="10133346" cy="1289254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17245" y="574820"/>
            <a:ext cx="1075751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т 6 лет до 7 лет</a:t>
            </a: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252064" y="156288"/>
            <a:ext cx="939935" cy="1289255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C3532-E988-49BF-B16D-10A4AD7EC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245479"/>
            <a:ext cx="875157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60AC3FD3-77B7-46A4-A572-0DAAFA8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C8AF1-EC38-4CE8-8CFA-7459AA2C9E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1BEAB-E6F6-405B-9D2C-6AB9785F44F1}"/>
              </a:ext>
            </a:extLst>
          </p:cNvPr>
          <p:cNvSpPr/>
          <p:nvPr/>
        </p:nvSpPr>
        <p:spPr>
          <a:xfrm>
            <a:off x="343988" y="1445544"/>
            <a:ext cx="8946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образовательной деятельности являются:</a:t>
            </a:r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социальных отношений: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положительную самооценку ребенка, уверенность в себе, осознание роста своих достижений, чувства собственного достоинства, стремления стать школьником и др.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формирования основ гражданственности и патриотизма: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патриотические и интернациональные чувства, уважительное</a:t>
            </a:r>
          </a:p>
          <a:p>
            <a:pPr lvl="0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отношение к Родине,  расширять представления детей о государственных праздниках, знакомить с целями и доступными практиками </a:t>
            </a:r>
            <a:r>
              <a:rPr lang="ru-RU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 и др. 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трудового воспитания: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труде как ценности общества, о разнообразии и</a:t>
            </a:r>
          </a:p>
          <a:p>
            <a:pPr lvl="0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взаимосвязи видов труда и профессий; формировать элементы финансовой </a:t>
            </a:r>
          </a:p>
          <a:p>
            <a:pPr lvl="0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грамотности, осознания материальных возможностей родителей и др.</a:t>
            </a:r>
          </a:p>
          <a:p>
            <a:pPr lvl="0"/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безопасного поведения: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об о правилах безопасности дорожного движения в качестве пешехода и пассажира транспортного средства; воспитывать осторожное и осмотрительное отношение к потенциально опасным для человека ситуациям в общении, в быту, на улице, в природе, в сети Интернет и др.</a:t>
            </a:r>
          </a:p>
          <a:p>
            <a:pPr lvl="0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2290041-5437-4D51-B899-AF243C29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548" y="1682590"/>
            <a:ext cx="2317519" cy="15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B66D03-4629-469C-AADD-F9084B05F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550" y="3510850"/>
            <a:ext cx="2317519" cy="1472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E80DD7-FBB5-47C9-BA25-7A0A34C21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167" y="5300525"/>
            <a:ext cx="3060457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73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3512</Words>
  <Application>Microsoft Office PowerPoint</Application>
  <PresentationFormat>Широкоэкранный</PresentationFormat>
  <Paragraphs>381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учреждение дополнительного профессионального образования Ярославской области  Институт развития образования</dc:title>
  <dc:creator>Юлия Владимировна Суханова</dc:creator>
  <cp:lastModifiedBy>Расиля Латыпова</cp:lastModifiedBy>
  <cp:revision>850</cp:revision>
  <cp:lastPrinted>2023-05-30T07:40:47Z</cp:lastPrinted>
  <dcterms:created xsi:type="dcterms:W3CDTF">2017-01-12T11:53:49Z</dcterms:created>
  <dcterms:modified xsi:type="dcterms:W3CDTF">2024-06-11T08:19:32Z</dcterms:modified>
</cp:coreProperties>
</file>