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41"/>
  </p:notesMasterIdLst>
  <p:handoutMasterIdLst>
    <p:handoutMasterId r:id="rId42"/>
  </p:handoutMasterIdLst>
  <p:sldIdLst>
    <p:sldId id="1452" r:id="rId4"/>
    <p:sldId id="1551" r:id="rId5"/>
    <p:sldId id="1341" r:id="rId6"/>
    <p:sldId id="1539" r:id="rId7"/>
    <p:sldId id="1540" r:id="rId8"/>
    <p:sldId id="1541" r:id="rId9"/>
    <p:sldId id="1500" r:id="rId10"/>
    <p:sldId id="1543" r:id="rId11"/>
    <p:sldId id="1544" r:id="rId12"/>
    <p:sldId id="1545" r:id="rId13"/>
    <p:sldId id="1546" r:id="rId14"/>
    <p:sldId id="1547" r:id="rId15"/>
    <p:sldId id="1548" r:id="rId16"/>
    <p:sldId id="1549" r:id="rId17"/>
    <p:sldId id="1550" r:id="rId18"/>
    <p:sldId id="1553" r:id="rId19"/>
    <p:sldId id="1552" r:id="rId20"/>
    <p:sldId id="1556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70" r:id="rId29"/>
    <p:sldId id="271" r:id="rId30"/>
    <p:sldId id="272" r:id="rId31"/>
    <p:sldId id="1555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1483" r:id="rId4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288490"/>
    <a:srgbClr val="009999"/>
    <a:srgbClr val="008080"/>
    <a:srgbClr val="000000"/>
    <a:srgbClr val="006699"/>
    <a:srgbClr val="33CCCC"/>
    <a:srgbClr val="F0740E"/>
    <a:srgbClr val="00CC99"/>
    <a:srgbClr val="54D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 snapToGrid="0">
      <p:cViewPr varScale="1">
        <p:scale>
          <a:sx n="66" d="100"/>
          <a:sy n="66" d="100"/>
        </p:scale>
        <p:origin x="25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DDCA5AF-2CB0-46F1-A85C-1A57E101714B}" type="datetimeFigureOut">
              <a:rPr lang="ru-RU" smtClean="0"/>
              <a:t>25.06.2024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C8B6D1D-9DCF-4155-8D03-5A68EDAFF0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629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FDC2842-FAC6-4D75-98F8-2C2E51FD64E4}" type="datetimeFigureOut">
              <a:rPr lang="ru-RU" smtClean="0"/>
              <a:t>25.06.2024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7C2A80B-CA7E-4CBA-93F2-B56DF0CBFA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7902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2A80B-CA7E-4CBA-93F2-B56DF0CBFAC2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0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2A80B-CA7E-4CBA-93F2-B56DF0CBFAC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59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2A80B-CA7E-4CBA-93F2-B56DF0CBFAC2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7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2A80B-CA7E-4CBA-93F2-B56DF0CBFAC2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61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2A80B-CA7E-4CBA-93F2-B56DF0CBFAC2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1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3F7AB-5FC4-42CA-87FE-F14071A73E3D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38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12B5-982C-4EE8-99CE-29FDBC9D699A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48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75C4-7D62-4B9B-961E-19766B6DD237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33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4423" y="392633"/>
            <a:ext cx="10703153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1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39D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465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39D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87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39D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312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791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250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51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F4B3-BB6E-4C26-867A-BF8D1DD39608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291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118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99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6E17-7FA4-45D4-9FB8-649DC1842E5E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0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D9E1-39B4-4127-8E39-630269238235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12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A0B-29C5-467E-A4FF-E18C4705EDBE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90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6FE9-67E5-440B-9FAF-0457A36A6BF0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9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22CA-D017-4B26-AEEF-40E17A08EC07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6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9A97-E81C-4D4F-8023-6BD5C75626C4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67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522-6345-4186-8A2D-40EEA23EE8B3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2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83915-821F-4037-91BC-F0B78E5B65B0}" type="datetime1">
              <a:rPr lang="ru-RU" smtClean="0"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33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2616" y="38480"/>
            <a:ext cx="10446766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E39D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47486" y="1887474"/>
            <a:ext cx="5999480" cy="3379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31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90147" y="179831"/>
            <a:ext cx="937259" cy="6233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276" y="430148"/>
            <a:ext cx="1621154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9000" y="1464055"/>
            <a:ext cx="7873999" cy="1797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2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5.jp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3.jpeg"/><Relationship Id="rId7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rort.ru/ru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977" y="516835"/>
            <a:ext cx="1177800" cy="8407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6421" y="407926"/>
            <a:ext cx="974868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44AE35-693E-475C-9FEF-EECDA79A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6" y="2210043"/>
            <a:ext cx="2356221" cy="15513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BAA439-A387-47BA-A9A8-43590A3BB5C8}"/>
              </a:ext>
            </a:extLst>
          </p:cNvPr>
          <p:cNvSpPr/>
          <p:nvPr/>
        </p:nvSpPr>
        <p:spPr>
          <a:xfrm>
            <a:off x="1549669" y="2626182"/>
            <a:ext cx="10133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ФОП ДО: речевое  развитие.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268D23-4802-4A56-A850-26762B7F3459}"/>
              </a:ext>
            </a:extLst>
          </p:cNvPr>
          <p:cNvSpPr/>
          <p:nvPr/>
        </p:nvSpPr>
        <p:spPr>
          <a:xfrm>
            <a:off x="838200" y="5042517"/>
            <a:ext cx="10413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Латыпова Расиля </a:t>
            </a:r>
            <a:r>
              <a:rPr lang="ru-RU" sz="1600" dirty="0" err="1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 кафедры  дошкольного и начального общего образования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ГАОУ ДПО  «Институт развития образования Республики Татарстан»,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 педагогических наук</a:t>
            </a:r>
          </a:p>
        </p:txBody>
      </p:sp>
      <p:sp>
        <p:nvSpPr>
          <p:cNvPr id="6" name="AutoShape 2" descr="Picture background">
            <a:extLst>
              <a:ext uri="{FF2B5EF4-FFF2-40B4-BE49-F238E27FC236}">
                <a16:creationId xmlns:a16="http://schemas.microsoft.com/office/drawing/2014/main" id="{ADE2BAF6-C6D9-46F9-8853-811DF9051E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3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8" y="162474"/>
            <a:ext cx="10016070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4 лет до 5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162474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924CD8-BE7A-4657-B3F8-EDC1D88E6BC8}"/>
              </a:ext>
            </a:extLst>
          </p:cNvPr>
          <p:cNvSpPr/>
          <p:nvPr/>
        </p:nvSpPr>
        <p:spPr>
          <a:xfrm>
            <a:off x="343988" y="1425748"/>
            <a:ext cx="898869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Связная речь: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совершенствовать диалогическую речь детей. Закреплять у детей умение поддерживать беседу: задавать вопросы по поводу предметов, их качеств, действий с ними, взаимоотношений с окружающими, правильно по форме и содержанию отвечать на вопросы. Поддерживать стремление детей рассказывать о своих наблюдениях, переживаниях; пересказывать небольшие сказки и рассказы, знакомые детям и вновь прочитанные; составлять по образцу небольшие рассказы о предмете, игрушке, по содержанию сюжетной картины. 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Подготовка детей к обучению грамоте: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терминами "слово", "звук" практически, учить понимать и употреблять эти слова при выполнении упражнений, в речевых играх. Знакомить детей с тем, что слова состоят из звуков, звучат по-разному и сходно, звуки в слове произносятся в определенной последовательности, могут быть разные по длительности звучания (короткие и длинные).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Интерес к художественной литературе: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опыт восприятия жанров фольклора (загадки, считалки, </a:t>
            </a:r>
            <a:r>
              <a:rPr lang="ru-RU" sz="16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сказки о животных, волшебные сказки) и художественной литературы (авторские сказки, рассказы, стихотворения); знать основные особенности жанров литературных произведений; развивать способность воспринимать содержание и форму художественных произведений (устанавливать причинно-следственные связи в повествовании, понимать главные характеристики героев; привлекать внимание детей к ритму поэтической речи, образным характеристикам предметов и явлений);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2B5DEB-1F2F-4C04-84BA-EFBDCD4B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64" y="313673"/>
            <a:ext cx="3363787" cy="18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9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8" y="162474"/>
            <a:ext cx="10016070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5 лет до 6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" y="162474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478802-19D1-4AE4-A2EF-84417D5442A8}"/>
              </a:ext>
            </a:extLst>
          </p:cNvPr>
          <p:cNvSpPr/>
          <p:nvPr/>
        </p:nvSpPr>
        <p:spPr>
          <a:xfrm>
            <a:off x="462013" y="1342743"/>
            <a:ext cx="11097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0.6. От 5 лет до 6 лет.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20.6.1. ФОП ДО.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речевого развития основными задачами образовательной деятельности являются: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Формирование словаря: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словаря: вводить в словарь детей существительные, обозначающие профессии (каменщик, тракторист, швея); названия техники (экскаватор, комбайн); прилагательные, обозначающие признаки предметов; наречия, характеризующие отношение людей к труду (старательно, бережно); глаголы, характеризующие трудовую деятельность людей. Упражнять детей в умении подбирать слова со сходными значениями (синонимы) и противоположными значениями (антонимы);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Звуковая культура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правильное, отчетливое произношение всех звуков родного языка; умение различать на слух и отчетливо произносить часто смешиваемые звуки (с-ш, ж-з); определять место звука в слове. Продолжать развивать фонематический слух. Отрабатывать интонационную выразительность речи.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Грамматический строй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умение детей согласовывать в предложении существительные с числительными, существительные с прилагательным, образовывать множественное число существительных, обозначающих детенышей животных. Развивать умения пользоваться несклоняемыми существительными (метро); образовывать по образцу однокоренные слова (кот-котенок-котище), образовывать существительные с увеличительными, уменьшительными, ласкательными суффиксами и улавливать оттенки в значении слов;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82F1FF7-4542-47F9-8285-A7686E01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15" y="164746"/>
            <a:ext cx="2321069" cy="154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6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8" y="162474"/>
            <a:ext cx="10016070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5 лет до 6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" y="162474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B271C6-0DD4-46F9-86EB-9081312472AF}"/>
              </a:ext>
            </a:extLst>
          </p:cNvPr>
          <p:cNvSpPr/>
          <p:nvPr/>
        </p:nvSpPr>
        <p:spPr>
          <a:xfrm>
            <a:off x="654519" y="1491916"/>
            <a:ext cx="1069928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Связная речь: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диалогическую и монологическую формы речи: закреплять умения поддерживать непринужденную беседу, задавать вопросы, правильно отвечать на вопросы педагога и детей; объединять в распространенном ответе реплики других детей, отвечать на один и тот же вопрос по-разному (кратко и распространенно). Закреплять умение участвовать в общей беседе, внимательно слушать собеседника, не перебивать его, не отвлекаться. Поощрять разговоры детей по поводу игр, прочитанных книг, просмотренных фильмов. Продолжать формировать у детей умение использовать разнообразные формулы речевого этикета, употреблять их без напоминания; формировать культуру общения: называть взрослых по имени и отчеству, на "вы", называть друг друга ласковыми именами, во время разговора не опускать голову, смотреть в лицо собеседнику, не вмешиваться в разговор взрослых. Развивать коммуникативно-речевые умения, умение связно, последовательно и выразительно пересказывать небольшие литературные произведения (сказки, рассказы) без помощи вопросов педагога… 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Подготовка детей к обучению грамоте;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производить анализ слов различной звуковой структуры, выделять словесное ударение и определять его место в структуре слова, качественно характеризовать выделяемые звуки (гласные, твердый согласный, мягкий согласный, ударный гласный, безударный гласный звук), правильно употреблять соответствующие термины. Познакомить детей со словесным составом предложения и звуковым составом слова.</a:t>
            </a:r>
          </a:p>
          <a:p>
            <a:endParaRPr lang="ru-RU" sz="16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EB1D4D-B2AE-42EA-B284-E2B0EBD2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515" y="38501"/>
            <a:ext cx="2314569" cy="15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83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8" y="162474"/>
            <a:ext cx="10016070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5 лет до 6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" y="162474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751A99-21B7-4947-8378-1071ECF61C83}"/>
              </a:ext>
            </a:extLst>
          </p:cNvPr>
          <p:cNvSpPr/>
          <p:nvPr/>
        </p:nvSpPr>
        <p:spPr>
          <a:xfrm>
            <a:off x="392917" y="1342743"/>
            <a:ext cx="10347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Подготовка детей к обучению грамоте;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производить анализ слов различной звуковой структуры, выделять словесное ударение и определять его место в структуре слова, качественно характеризовать выделяемые звуки (гласные, твердый согласный, мягкий согласный, ударный гласный, безударный гласный звук), правильно употреблять соответствующие термины. Познакомить детей со словесным составом предложения и звуковым составом слова.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Интерес к художественной литературе: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опыт восприятия жанров фольклора (потешки, песенки, прибаутки, сказки о животных, волшебные сказки) и художественной литературы (небольшие авторские сказки, рассказы, стихотворения);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произведениям познавательного характера;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положительное эмоциональное отношение к "чтению с продолжением" (сказка-повесть, цикл рассказов со сквозным персонажем); формировать избирательное отношение к известным произведениям фольклора и художественной литературы, поддерживать инициативу детей в выборе произведений для совместного слушания (в том числе и повторное);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некоторых жанровых, композиционных, языковых особенностях произведений: поговорка, загадка, считалка, скороговорка, народная сказка, рассказ, стихотворение;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углублять восприятие содержания и формы произведений (оценка характера персонажа с опорой на его портрет, поступки, мотивы поведения и другие средства раскрытия образа; ритм в поэтическом тексте; рассматривание иллюстраций разных художников к одному и тому же произведению);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673CB5-7D36-442F-80AA-CBB25E62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28" y="158468"/>
            <a:ext cx="2500812" cy="16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1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7" y="162475"/>
            <a:ext cx="10016071" cy="109726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лет до 7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" y="288758"/>
            <a:ext cx="699895" cy="8775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751A99-21B7-4947-8378-1071ECF61C83}"/>
              </a:ext>
            </a:extLst>
          </p:cNvPr>
          <p:cNvSpPr/>
          <p:nvPr/>
        </p:nvSpPr>
        <p:spPr>
          <a:xfrm>
            <a:off x="392916" y="1342743"/>
            <a:ext cx="11407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AA2F77-70BE-423B-9E89-4D01E4855DC9}"/>
              </a:ext>
            </a:extLst>
          </p:cNvPr>
          <p:cNvSpPr/>
          <p:nvPr/>
        </p:nvSpPr>
        <p:spPr>
          <a:xfrm>
            <a:off x="269507" y="1166280"/>
            <a:ext cx="118390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20.7. От 6 лет до 7 лет.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20.7.1. ФОП ДО.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речевого развития основными задачами образовательной деятельности являются: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Формирование словаря: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словаря: расширять запас слов, обозначающих название предметов, действий, признаков. Закреплять у детей умения использовать в речи синонимы, существительные с обобщающими значениями. Вводить в словарь детей антонимы, многозначные слова; активизация словаря: совершенствовать умение использовать разные части речи точно по смыслу.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Звуковая культура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умение различать на слух и в произношении все звуки родного языка. Отрабатывать дикцию: внятно и отчетливо произносить слова и словосочетания с естественной интонацией. Совершенствовать фонематический слух: называть слова с определенным звуком, находить слова с этим звуком в предложении, определять место звука в слове (в начале, в середине, в конце). Развивать интонационную сторону речи (мелодика, ритм, тембр, сила голоса, темп).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Грамматический строй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согласовывать существительные с числительными, существительные с прилагательными, образовывать по образцу существительные с суффиксами, глаголы с приставками, сравнительную и превосходную степени имен прилагательных. Совершенствовать умение детей образовывать однокоренные слова, использовать в речи сложные предложения разных видов.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Связная речь: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диалогическую и монологическую формы речи. Закреплять умение отвечать на вопросы и задавать их, воспитывать культуру речевого общения. Продолжать развивать коммуникативно-речевые умения. Продолжать учить детей самостоятельно, выразительно, последовательно, без повторов передавать содержание литературного текста, использовать в пересказе выразительные средства, характерные для произведения. Совершенствовать умение составлять рассказы о предмете, по картине, по серии сюжетных картинок…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A6C72-CED6-41C8-B9B8-F119BD3B8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734" y="100072"/>
            <a:ext cx="2633846" cy="14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7" y="162475"/>
            <a:ext cx="10016071" cy="109726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6 лет до 7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" y="288758"/>
            <a:ext cx="699895" cy="8775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751A99-21B7-4947-8378-1071ECF61C83}"/>
              </a:ext>
            </a:extLst>
          </p:cNvPr>
          <p:cNvSpPr/>
          <p:nvPr/>
        </p:nvSpPr>
        <p:spPr>
          <a:xfrm>
            <a:off x="392916" y="1342743"/>
            <a:ext cx="1140765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Подготовка детей к обучению грамоте: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составлении предложений из 2-4 слов, членении простых предложений на слова с указанием их последовательности. Формировать у детей умение делить слова на слоги, составлять слова из слогов, делить на слоги трехсложные слова с открытыми слогами; знакомить детей с буквами; читать слоги, слова, простые предложения из 2-3 слов.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Интерес к художественной литературе: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отношение детей к книге как эстетическому объекту, поддерживать положительные эмоциональные проявления детей (радость, удовольствие при слушании произведений);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изданиям познавательного и энциклопедического характера; знакомить с разнообразными по жанру и тематике художественными произведениями; формировать положительное эмоциональное отношение к "чтению с продолжением" (сказка-повесть, цикл рассказов со сквозным персонажем);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жанровых, композиционных и языковых особенностях жанров литературы: литературная сказка, рассказ, стихотворение, басня, пословица, небылица, былина;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углублять восприятие содержания и формы произведений (оценка характера персонажа с опорой на его портрет, поступки, мотивы поведения и другие средства раскрытия образа; развитие поэтического слуха);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избирательные интересы детей к произведениям определенного жанра и тематики;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образность речи и словесное творчество (составление сравнений, метафор, описательных и метафорических загадок, сочинение текстов сказочного и реалистического характера, создание рифмованных строк).</a:t>
            </a:r>
          </a:p>
        </p:txBody>
      </p:sp>
    </p:spTree>
    <p:extLst>
      <p:ext uri="{BB962C8B-B14F-4D97-AF65-F5344CB8AC3E}">
        <p14:creationId xmlns:p14="http://schemas.microsoft.com/office/powerpoint/2010/main" val="147587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7" y="162475"/>
            <a:ext cx="10016071" cy="109726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" y="288758"/>
            <a:ext cx="699895" cy="8775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EBBC1C-3666-465D-A667-D1F216962033}"/>
              </a:ext>
            </a:extLst>
          </p:cNvPr>
          <p:cNvSpPr/>
          <p:nvPr/>
        </p:nvSpPr>
        <p:spPr>
          <a:xfrm>
            <a:off x="702644" y="1597794"/>
            <a:ext cx="103427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на этапе завершения освоения федеральной программы: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способен решать адекватные возрасту интеллектуальные, творческие и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задачи; применять накопленный опыт для осуществления различных видов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деятельности, принимать собственные решения и проявлять инициативу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знает и осмысленно воспринимает литературные произведения различных  жанров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способен применять в жизненных и игровых ситуациях знания о количестве,  форме, величине предметов, пространстве и времени, умения считать, измерять,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сравнивать, вычислять и тому подобное;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имеет разнообразные познавательные умения: определяет противоречия,  формулирует задачу исследования, использует разные способы и средства проверки  предположений: сравнение с эталонами, классификацию, систематизацию, некоторые  цифровые средства и другое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способен планировать свои действия, направленные на достижение  конкретной цели; демонстрирует сформированные предпосылки к учебной  деятельности и элементы готовности к школьному обучению</a:t>
            </a:r>
          </a:p>
        </p:txBody>
      </p:sp>
    </p:spTree>
    <p:extLst>
      <p:ext uri="{BB962C8B-B14F-4D97-AF65-F5344CB8AC3E}">
        <p14:creationId xmlns:p14="http://schemas.microsoft.com/office/powerpoint/2010/main" val="36027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7" y="162475"/>
            <a:ext cx="10016071" cy="109726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" y="288758"/>
            <a:ext cx="699895" cy="8775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A2E21001-4BF2-4B4A-A8C7-ED55654EB55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2400" y="1259739"/>
            <a:ext cx="8664808" cy="2288816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45623AF1-26A1-458A-A0B0-796C9F1C3F29}"/>
              </a:ext>
            </a:extLst>
          </p:cNvPr>
          <p:cNvGrpSpPr/>
          <p:nvPr/>
        </p:nvGrpSpPr>
        <p:grpSpPr>
          <a:xfrm>
            <a:off x="1422400" y="3860800"/>
            <a:ext cx="8665029" cy="2708442"/>
            <a:chOff x="205740" y="3788666"/>
            <a:chExt cx="9359900" cy="3034030"/>
          </a:xfrm>
        </p:grpSpPr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E7F9C16B-5F99-418E-A3EB-53B5F4901C0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" y="3788666"/>
              <a:ext cx="7009637" cy="3033522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1F175B66-0ECF-443B-92AE-2607342256B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1169" y="3802351"/>
              <a:ext cx="2314238" cy="3006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05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7EBB13-5508-48D1-937A-BFFFCCD1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18</a:t>
            </a:fld>
            <a:endParaRPr lang="ru-RU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CC2B30A-A7AF-4135-B150-CD16CDEE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3" y="833802"/>
            <a:ext cx="10708908" cy="549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95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488" y="1021080"/>
            <a:ext cx="8708135" cy="270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6032" y="4111752"/>
            <a:ext cx="3813048" cy="25587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5446" y="4111752"/>
            <a:ext cx="712304" cy="6553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12018" y="1631442"/>
            <a:ext cx="485394" cy="49072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8963" y="258317"/>
            <a:ext cx="7750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Пр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ог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ам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11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нн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ег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10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з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вити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я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д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т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й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«Ма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л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ньки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е</a:t>
            </a:r>
            <a:r>
              <a:rPr sz="2400" b="1" spc="-11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л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д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ош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ки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11642" y="6321044"/>
            <a:ext cx="2344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Пособия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педагогов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1850" y="3869182"/>
            <a:ext cx="3341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Развивающие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пособия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детей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7" y="162475"/>
            <a:ext cx="10016071" cy="925180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ДОО на выбор методик для реализации обязательной части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ООП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" y="210133"/>
            <a:ext cx="699895" cy="8775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6EFC7C-AC47-4FAB-8497-26764D9BD375}"/>
              </a:ext>
            </a:extLst>
          </p:cNvPr>
          <p:cNvSpPr/>
          <p:nvPr/>
        </p:nvSpPr>
        <p:spPr>
          <a:xfrm>
            <a:off x="493638" y="1259740"/>
            <a:ext cx="11204725" cy="534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2280"/>
              </a:lnSpc>
              <a:spcBef>
                <a:spcPts val="105"/>
              </a:spcBef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29декабря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spc="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273-ФЗ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spc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1415" lvl="0">
              <a:lnSpc>
                <a:spcPts val="2160"/>
              </a:lnSpc>
              <a:spcBef>
                <a:spcPts val="155"/>
              </a:spcBef>
            </a:pPr>
            <a:r>
              <a:rPr lang="ru-RU" b="1" i="1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28. </a:t>
            </a:r>
            <a:r>
              <a:rPr lang="ru-RU" b="1" i="1" spc="-1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Компетенции, </a:t>
            </a:r>
            <a:r>
              <a:rPr lang="ru-RU" b="1" i="1" spc="-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права, обязанности </a:t>
            </a:r>
            <a:r>
              <a:rPr lang="ru-RU" b="1" i="1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spc="-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b="1" i="1" spc="-1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b="1" i="1" spc="-44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spc="-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01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ru-RU" b="1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160"/>
              </a:lnSpc>
            </a:pP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определении</a:t>
            </a:r>
            <a:r>
              <a:rPr lang="ru-RU" b="1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выборе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b="1" spc="-2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технологий,</a:t>
            </a:r>
            <a:r>
              <a:rPr lang="ru-RU" b="1" spc="-3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spc="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ru-RU" b="1" spc="-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выборе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280"/>
              </a:lnSpc>
            </a:pPr>
            <a:r>
              <a:rPr lang="ru-RU" b="1" spc="-1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учебно-методического</a:t>
            </a:r>
            <a:r>
              <a:rPr lang="ru-RU" b="1" spc="-35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иное</a:t>
            </a:r>
            <a:r>
              <a:rPr lang="ru-RU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b="1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настоящим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spcBef>
                <a:spcPts val="1045"/>
              </a:spcBef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</a:t>
            </a:r>
            <a:r>
              <a:rPr lang="ru-RU" b="1" spc="-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ru-RU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280"/>
              </a:lnSpc>
              <a:spcBef>
                <a:spcPts val="96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2.11.2.</a:t>
            </a:r>
            <a:r>
              <a:rPr lang="ru-RU" b="1" spc="-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Содержательный раздел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включать: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lvl="0" algn="just">
              <a:lnSpc>
                <a:spcPct val="90100"/>
              </a:lnSpc>
              <a:spcBef>
                <a:spcPts val="114"/>
              </a:spcBef>
            </a:pP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описание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направлениями развития ребенка,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представленными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областях,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</a:t>
            </a:r>
            <a:r>
              <a:rPr lang="ru-RU" b="1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spc="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используемых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пособий,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</a:t>
            </a:r>
            <a:r>
              <a:rPr lang="ru-RU" b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280"/>
              </a:lnSpc>
              <a:spcBef>
                <a:spcPts val="1789"/>
              </a:spcBef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16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23.4.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Формы,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способы,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Федеральной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b="1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160"/>
              </a:lnSpc>
            </a:pP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</a:t>
            </a:r>
            <a:r>
              <a:rPr lang="ru-RU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b="1" spc="-4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задачами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ru-RU" b="1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</a:t>
            </a:r>
            <a:r>
              <a:rPr lang="ru-RU"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возрастными</a:t>
            </a:r>
            <a:r>
              <a:rPr lang="ru-RU" b="1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lnSpc>
                <a:spcPts val="2160"/>
              </a:lnSpc>
            </a:pP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индивидуальными</a:t>
            </a:r>
            <a:r>
              <a:rPr lang="ru-RU" b="1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спецификой</a:t>
            </a:r>
            <a:r>
              <a:rPr lang="ru-RU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b="1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b="1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потребностей</a:t>
            </a:r>
            <a:r>
              <a:rPr lang="ru-RU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01295" lvl="0">
              <a:lnSpc>
                <a:spcPts val="2160"/>
              </a:lnSpc>
              <a:spcBef>
                <a:spcPts val="150"/>
              </a:spcBef>
            </a:pPr>
            <a:r>
              <a:rPr lang="ru-RU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интересов. Существенное значение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сформировавшиеся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воспитания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spc="-4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ru-RU" b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1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3774" y="1092708"/>
            <a:ext cx="1422400" cy="1936114"/>
            <a:chOff x="10623774" y="1092708"/>
            <a:chExt cx="1422400" cy="19361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3774" y="1095699"/>
              <a:ext cx="1421949" cy="19325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7143" y="1101852"/>
              <a:ext cx="1319783" cy="18394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2571" y="1097280"/>
              <a:ext cx="1329055" cy="1849120"/>
            </a:xfrm>
            <a:custGeom>
              <a:avLst/>
              <a:gdLst/>
              <a:ahLst/>
              <a:cxnLst/>
              <a:rect l="l" t="t" r="r" b="b"/>
              <a:pathLst>
                <a:path w="1329054" h="1849120">
                  <a:moveTo>
                    <a:pt x="0" y="1848612"/>
                  </a:moveTo>
                  <a:lnTo>
                    <a:pt x="1328927" y="1848612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1848612"/>
                  </a:lnTo>
                  <a:close/>
                </a:path>
              </a:pathLst>
            </a:custGeom>
            <a:ln w="9144">
              <a:solidFill>
                <a:srgbClr val="FAE4D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960" y="109728"/>
            <a:ext cx="9660890" cy="6588759"/>
            <a:chOff x="60960" y="109728"/>
            <a:chExt cx="9660890" cy="658875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" y="118872"/>
              <a:ext cx="4810677" cy="65699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532" y="114300"/>
              <a:ext cx="4879975" cy="6579234"/>
            </a:xfrm>
            <a:custGeom>
              <a:avLst/>
              <a:gdLst/>
              <a:ahLst/>
              <a:cxnLst/>
              <a:rect l="l" t="t" r="r" b="b"/>
              <a:pathLst>
                <a:path w="4879975" h="6579234">
                  <a:moveTo>
                    <a:pt x="0" y="6579108"/>
                  </a:moveTo>
                  <a:lnTo>
                    <a:pt x="4879848" y="6579108"/>
                  </a:lnTo>
                  <a:lnTo>
                    <a:pt x="4879848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DAE2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0807" y="118872"/>
              <a:ext cx="4771644" cy="65699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36236" y="114300"/>
              <a:ext cx="4780915" cy="6579234"/>
            </a:xfrm>
            <a:custGeom>
              <a:avLst/>
              <a:gdLst/>
              <a:ahLst/>
              <a:cxnLst/>
              <a:rect l="l" t="t" r="r" b="b"/>
              <a:pathLst>
                <a:path w="4780915" h="6579234">
                  <a:moveTo>
                    <a:pt x="0" y="6579108"/>
                  </a:moveTo>
                  <a:lnTo>
                    <a:pt x="4780788" y="6579108"/>
                  </a:lnTo>
                  <a:lnTo>
                    <a:pt x="4780788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DAE2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3774" y="1092708"/>
            <a:ext cx="1422400" cy="1937385"/>
            <a:chOff x="10623774" y="1092708"/>
            <a:chExt cx="1422400" cy="1937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3774" y="1095713"/>
              <a:ext cx="1421949" cy="1934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7143" y="1101852"/>
              <a:ext cx="1319783" cy="18409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2571" y="1097280"/>
              <a:ext cx="1329055" cy="1850389"/>
            </a:xfrm>
            <a:custGeom>
              <a:avLst/>
              <a:gdLst/>
              <a:ahLst/>
              <a:cxnLst/>
              <a:rect l="l" t="t" r="r" b="b"/>
              <a:pathLst>
                <a:path w="1329054" h="1850389">
                  <a:moveTo>
                    <a:pt x="0" y="1850136"/>
                  </a:moveTo>
                  <a:lnTo>
                    <a:pt x="1328927" y="1850136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1850136"/>
                  </a:lnTo>
                  <a:close/>
                </a:path>
              </a:pathLst>
            </a:custGeom>
            <a:ln w="9144">
              <a:solidFill>
                <a:srgbClr val="DAE2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960" y="109728"/>
            <a:ext cx="9755505" cy="6588759"/>
            <a:chOff x="60960" y="109728"/>
            <a:chExt cx="9755505" cy="658875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" y="118872"/>
              <a:ext cx="4891334" cy="65699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532" y="114300"/>
              <a:ext cx="4918075" cy="6579234"/>
            </a:xfrm>
            <a:custGeom>
              <a:avLst/>
              <a:gdLst/>
              <a:ahLst/>
              <a:cxnLst/>
              <a:rect l="l" t="t" r="r" b="b"/>
              <a:pathLst>
                <a:path w="4918075" h="6579234">
                  <a:moveTo>
                    <a:pt x="0" y="6579108"/>
                  </a:moveTo>
                  <a:lnTo>
                    <a:pt x="4917948" y="6579108"/>
                  </a:lnTo>
                  <a:lnTo>
                    <a:pt x="4917948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DAE2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8907" y="118872"/>
              <a:ext cx="4828032" cy="65699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74336" y="114300"/>
              <a:ext cx="4837430" cy="6579234"/>
            </a:xfrm>
            <a:custGeom>
              <a:avLst/>
              <a:gdLst/>
              <a:ahLst/>
              <a:cxnLst/>
              <a:rect l="l" t="t" r="r" b="b"/>
              <a:pathLst>
                <a:path w="4837430" h="6579234">
                  <a:moveTo>
                    <a:pt x="0" y="6579108"/>
                  </a:moveTo>
                  <a:lnTo>
                    <a:pt x="4837175" y="6579108"/>
                  </a:lnTo>
                  <a:lnTo>
                    <a:pt x="4837175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3">
              <a:solidFill>
                <a:srgbClr val="DAE2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3774" y="1092708"/>
            <a:ext cx="1422400" cy="1936114"/>
            <a:chOff x="10623774" y="1092708"/>
            <a:chExt cx="1422400" cy="19361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3774" y="1095699"/>
              <a:ext cx="1421949" cy="19325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7143" y="1101852"/>
              <a:ext cx="1319783" cy="18394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2571" y="1097280"/>
              <a:ext cx="1329055" cy="1849120"/>
            </a:xfrm>
            <a:custGeom>
              <a:avLst/>
              <a:gdLst/>
              <a:ahLst/>
              <a:cxnLst/>
              <a:rect l="l" t="t" r="r" b="b"/>
              <a:pathLst>
                <a:path w="1329054" h="1849120">
                  <a:moveTo>
                    <a:pt x="0" y="1848612"/>
                  </a:moveTo>
                  <a:lnTo>
                    <a:pt x="1328927" y="1848612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1848612"/>
                  </a:lnTo>
                  <a:close/>
                </a:path>
              </a:pathLst>
            </a:custGeom>
            <a:ln w="9144">
              <a:solidFill>
                <a:srgbClr val="FAE4D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960" y="109728"/>
            <a:ext cx="9911080" cy="6588759"/>
            <a:chOff x="60960" y="109728"/>
            <a:chExt cx="9911080" cy="658875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" y="118872"/>
              <a:ext cx="4998720" cy="65699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532" y="114300"/>
              <a:ext cx="5008245" cy="6579234"/>
            </a:xfrm>
            <a:custGeom>
              <a:avLst/>
              <a:gdLst/>
              <a:ahLst/>
              <a:cxnLst/>
              <a:rect l="l" t="t" r="r" b="b"/>
              <a:pathLst>
                <a:path w="5008245" h="6579234">
                  <a:moveTo>
                    <a:pt x="0" y="6579108"/>
                  </a:moveTo>
                  <a:lnTo>
                    <a:pt x="5007864" y="6579108"/>
                  </a:lnTo>
                  <a:lnTo>
                    <a:pt x="5007864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FAE4D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200" y="118872"/>
              <a:ext cx="4933188" cy="65699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24627" y="114300"/>
              <a:ext cx="4942840" cy="6579234"/>
            </a:xfrm>
            <a:custGeom>
              <a:avLst/>
              <a:gdLst/>
              <a:ahLst/>
              <a:cxnLst/>
              <a:rect l="l" t="t" r="r" b="b"/>
              <a:pathLst>
                <a:path w="4942840" h="6579234">
                  <a:moveTo>
                    <a:pt x="0" y="6579108"/>
                  </a:moveTo>
                  <a:lnTo>
                    <a:pt x="4942332" y="6579108"/>
                  </a:lnTo>
                  <a:lnTo>
                    <a:pt x="4942332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FAE4D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5041" y="1535048"/>
            <a:ext cx="4193540" cy="490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7685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Привет,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малыш!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тебя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зовут?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9462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Посмотри,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какая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дружная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семья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картинке.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Ты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уже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знаком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этими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ребятами?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3149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Если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нет,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знакомься: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мальчика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зовут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Вася.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Покажи,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где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Вася.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21158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Его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старшую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сестрёнку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зовут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Катя.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Покажи,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где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Катя.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7880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Найди на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картинке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маму.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её зовут?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Где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папа?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зовут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папу?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7143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Скажи,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кто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ещё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нарисован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картинке?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зовут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бабушку 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дедушку?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Скажи,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 Васи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Кати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есть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домашние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животные?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Кто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это?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они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говорят?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879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какое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сейчас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время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года?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Правильно,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ЛЕТО!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ты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догадался?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Раскрась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реку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голубым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цветом,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74739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песок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берегу —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жёлтым,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а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деревья…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Скажи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сам,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какого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они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цвета?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4911" y="3398520"/>
            <a:ext cx="1819952" cy="8621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9332" y="0"/>
            <a:ext cx="5457444" cy="128625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8224" y="239268"/>
            <a:ext cx="6259195" cy="6619240"/>
            <a:chOff x="268224" y="239268"/>
            <a:chExt cx="6259195" cy="66192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64" y="1478278"/>
              <a:ext cx="5900928" cy="53797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224" y="239268"/>
              <a:ext cx="1200912" cy="16626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708" y="263652"/>
              <a:ext cx="1080516" cy="15422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6136" y="259080"/>
              <a:ext cx="1089660" cy="1551940"/>
            </a:xfrm>
            <a:custGeom>
              <a:avLst/>
              <a:gdLst/>
              <a:ahLst/>
              <a:cxnLst/>
              <a:rect l="l" t="t" r="r" b="b"/>
              <a:pathLst>
                <a:path w="1089660" h="1551939">
                  <a:moveTo>
                    <a:pt x="0" y="1551432"/>
                  </a:moveTo>
                  <a:lnTo>
                    <a:pt x="1089659" y="1551432"/>
                  </a:lnTo>
                  <a:lnTo>
                    <a:pt x="1089659" y="0"/>
                  </a:lnTo>
                  <a:lnTo>
                    <a:pt x="0" y="0"/>
                  </a:lnTo>
                  <a:lnTo>
                    <a:pt x="0" y="1551432"/>
                  </a:lnTo>
                  <a:close/>
                </a:path>
              </a:pathLst>
            </a:custGeom>
            <a:ln w="9144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3774" y="1092708"/>
            <a:ext cx="1422400" cy="1936114"/>
            <a:chOff x="10623774" y="1092708"/>
            <a:chExt cx="1422400" cy="19361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3774" y="1095699"/>
              <a:ext cx="1421949" cy="19325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7143" y="1101852"/>
              <a:ext cx="1319783" cy="18394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2571" y="1097280"/>
              <a:ext cx="1329055" cy="1849120"/>
            </a:xfrm>
            <a:custGeom>
              <a:avLst/>
              <a:gdLst/>
              <a:ahLst/>
              <a:cxnLst/>
              <a:rect l="l" t="t" r="r" b="b"/>
              <a:pathLst>
                <a:path w="1329054" h="1849120">
                  <a:moveTo>
                    <a:pt x="0" y="1848612"/>
                  </a:moveTo>
                  <a:lnTo>
                    <a:pt x="1328927" y="1848612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1848612"/>
                  </a:lnTo>
                  <a:close/>
                </a:path>
              </a:pathLst>
            </a:custGeom>
            <a:ln w="9144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960" y="109728"/>
            <a:ext cx="9729470" cy="6588759"/>
            <a:chOff x="60960" y="109728"/>
            <a:chExt cx="9729470" cy="658875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" y="118872"/>
              <a:ext cx="4773297" cy="65699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532" y="114300"/>
              <a:ext cx="4825365" cy="6579234"/>
            </a:xfrm>
            <a:custGeom>
              <a:avLst/>
              <a:gdLst/>
              <a:ahLst/>
              <a:cxnLst/>
              <a:rect l="l" t="t" r="r" b="b"/>
              <a:pathLst>
                <a:path w="4825365" h="6579234">
                  <a:moveTo>
                    <a:pt x="0" y="6579108"/>
                  </a:moveTo>
                  <a:lnTo>
                    <a:pt x="4824984" y="6579108"/>
                  </a:lnTo>
                  <a:lnTo>
                    <a:pt x="4824984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2039" y="118872"/>
              <a:ext cx="4888992" cy="65699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87468" y="114300"/>
              <a:ext cx="4898390" cy="6579234"/>
            </a:xfrm>
            <a:custGeom>
              <a:avLst/>
              <a:gdLst/>
              <a:ahLst/>
              <a:cxnLst/>
              <a:rect l="l" t="t" r="r" b="b"/>
              <a:pathLst>
                <a:path w="4898390" h="6579234">
                  <a:moveTo>
                    <a:pt x="0" y="6579108"/>
                  </a:moveTo>
                  <a:lnTo>
                    <a:pt x="4898136" y="6579108"/>
                  </a:lnTo>
                  <a:lnTo>
                    <a:pt x="4898136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9144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3774" y="1092708"/>
            <a:ext cx="1422400" cy="1936114"/>
            <a:chOff x="10623774" y="1092708"/>
            <a:chExt cx="1422400" cy="19361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3774" y="1095699"/>
              <a:ext cx="1421949" cy="19325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7143" y="1101852"/>
              <a:ext cx="1319783" cy="18394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2571" y="1097280"/>
              <a:ext cx="1329055" cy="1849120"/>
            </a:xfrm>
            <a:custGeom>
              <a:avLst/>
              <a:gdLst/>
              <a:ahLst/>
              <a:cxnLst/>
              <a:rect l="l" t="t" r="r" b="b"/>
              <a:pathLst>
                <a:path w="1329054" h="1849120">
                  <a:moveTo>
                    <a:pt x="0" y="1848612"/>
                  </a:moveTo>
                  <a:lnTo>
                    <a:pt x="1328927" y="1848612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1848612"/>
                  </a:lnTo>
                  <a:close/>
                </a:path>
              </a:pathLst>
            </a:custGeom>
            <a:ln w="9144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4112" y="109728"/>
            <a:ext cx="4904740" cy="6590030"/>
            <a:chOff x="134112" y="109728"/>
            <a:chExt cx="4904740" cy="65900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56" y="118872"/>
              <a:ext cx="4721054" cy="65714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8684" y="114300"/>
              <a:ext cx="4895215" cy="6581140"/>
            </a:xfrm>
            <a:custGeom>
              <a:avLst/>
              <a:gdLst/>
              <a:ahLst/>
              <a:cxnLst/>
              <a:rect l="l" t="t" r="r" b="b"/>
              <a:pathLst>
                <a:path w="4895215" h="6581140">
                  <a:moveTo>
                    <a:pt x="0" y="6580632"/>
                  </a:moveTo>
                  <a:lnTo>
                    <a:pt x="4895088" y="6580632"/>
                  </a:lnTo>
                  <a:lnTo>
                    <a:pt x="4895088" y="0"/>
                  </a:lnTo>
                  <a:lnTo>
                    <a:pt x="0" y="0"/>
                  </a:lnTo>
                  <a:lnTo>
                    <a:pt x="0" y="6580632"/>
                  </a:lnTo>
                  <a:close/>
                </a:path>
              </a:pathLst>
            </a:custGeom>
            <a:ln w="9144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038344" y="109728"/>
            <a:ext cx="4928870" cy="6590030"/>
            <a:chOff x="5038344" y="109728"/>
            <a:chExt cx="4928870" cy="65900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9249" y="118872"/>
              <a:ext cx="4778566" cy="65714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42916" y="114300"/>
              <a:ext cx="4919980" cy="6581140"/>
            </a:xfrm>
            <a:custGeom>
              <a:avLst/>
              <a:gdLst/>
              <a:ahLst/>
              <a:cxnLst/>
              <a:rect l="l" t="t" r="r" b="b"/>
              <a:pathLst>
                <a:path w="4919980" h="6581140">
                  <a:moveTo>
                    <a:pt x="0" y="6580632"/>
                  </a:moveTo>
                  <a:lnTo>
                    <a:pt x="4919472" y="6580632"/>
                  </a:lnTo>
                  <a:lnTo>
                    <a:pt x="4919472" y="0"/>
                  </a:lnTo>
                  <a:lnTo>
                    <a:pt x="0" y="0"/>
                  </a:lnTo>
                  <a:lnTo>
                    <a:pt x="0" y="6580632"/>
                  </a:lnTo>
                  <a:close/>
                </a:path>
              </a:pathLst>
            </a:custGeom>
            <a:ln w="9144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1774" y="0"/>
            <a:ext cx="2504129" cy="68549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236" y="137160"/>
            <a:ext cx="1120139" cy="7421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93957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25623" y="0"/>
            <a:ext cx="7649845" cy="1462405"/>
            <a:chOff x="2325623" y="0"/>
            <a:chExt cx="7649845" cy="146240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5623" y="0"/>
              <a:ext cx="7649718" cy="9136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3571" y="455676"/>
              <a:ext cx="5337810" cy="100660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1980" y="1242060"/>
            <a:ext cx="10773156" cy="547878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27179732-ECBF-4B4B-A009-E2B5F823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495" y="0"/>
            <a:ext cx="11927840" cy="6858000"/>
            <a:chOff x="158495" y="0"/>
            <a:chExt cx="119278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2915" y="772666"/>
              <a:ext cx="9944100" cy="60853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95" y="0"/>
              <a:ext cx="11927586" cy="92582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0139" y="192505"/>
            <a:ext cx="112799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pc="-25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7472" y="290830"/>
            <a:ext cx="31483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2E5496"/>
                </a:solidFill>
                <a:latin typeface="Calibri"/>
                <a:cs typeface="Calibri"/>
              </a:rPr>
              <a:t>Развитие</a:t>
            </a:r>
            <a:r>
              <a:rPr sz="3200" b="1" spc="-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E5496"/>
                </a:solidFill>
                <a:latin typeface="Calibri"/>
                <a:cs typeface="Calibri"/>
              </a:rPr>
              <a:t>словаря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91" y="1030224"/>
            <a:ext cx="4104768" cy="31403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70067" y="1253185"/>
            <a:ext cx="24352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3035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Развитие	словаря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70067" y="1558544"/>
            <a:ext cx="35083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2205355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количественного	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накопления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4878" y="1253185"/>
            <a:ext cx="149415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7620" lvl="0" indent="0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59118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процесс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слов,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0067" y="1863344"/>
            <a:ext cx="442023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освоения их социально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 закреплённых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значений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формирования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умения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использовать их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конкретных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условиях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общения.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8852" y="3375462"/>
            <a:ext cx="4534425" cy="33695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7834" y="4182892"/>
            <a:ext cx="5311775" cy="22364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Возможные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сложности: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неточное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употребление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трудности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актуализации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словаря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нарушение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развития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связной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речи,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словесно-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логического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мышления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затруднение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понимании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499788" y="993362"/>
            <a:ext cx="1692275" cy="2250440"/>
            <a:chOff x="10499788" y="993362"/>
            <a:chExt cx="1692275" cy="22504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9788" y="993362"/>
              <a:ext cx="1692209" cy="22499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58856" y="1152143"/>
              <a:ext cx="1350263" cy="1752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7472" y="290830"/>
            <a:ext cx="42144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2E5496"/>
                </a:solidFill>
                <a:latin typeface="Calibri"/>
                <a:cs typeface="Calibri"/>
              </a:rPr>
              <a:t>Звуковая</a:t>
            </a:r>
            <a:r>
              <a:rPr sz="3200" b="1" spc="-4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2E5496"/>
                </a:solidFill>
                <a:latin typeface="Calibri"/>
                <a:cs typeface="Calibri"/>
              </a:rPr>
              <a:t>культура</a:t>
            </a:r>
            <a:r>
              <a:rPr sz="3200" b="1" spc="-3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2E5496"/>
                </a:solidFill>
                <a:latin typeface="Calibri"/>
                <a:cs typeface="Calibri"/>
              </a:rPr>
              <a:t>речи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006" y="1974341"/>
            <a:ext cx="5497195" cy="319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 правильного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звукопроизношения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800" b="1" i="0" u="none" strike="noStrike" kern="1200" cap="none" spc="-39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словопроизношения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(развитие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речевого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слуха,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речевого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дыхания,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моторики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речевого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аппарата)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96215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воспитание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орфоэпически правильной речи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(умение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говорить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согласно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нормам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литературного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произношения)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выразительности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5621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(умение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пользоваться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высотой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силой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голоса,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темпом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ритмом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паузами,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разнообразными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интонациями)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9168" y="533400"/>
            <a:ext cx="549719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AD396-F08B-15E0-AE5A-ACA9EB80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B6F41276-E66B-3691-FE6C-420E24AAE689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CE593803-62DA-230D-ECA0-ED45AF57699D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ГАОУ ДПО «Институт развития образования Республики Татарстан»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34C34E-7EEB-B276-1F72-8454772F4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D49859E-3AD7-4D2F-BCFB-0383DF64C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7538" y="1594151"/>
            <a:ext cx="8648822" cy="45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1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6627" y="155905"/>
            <a:ext cx="5012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5" dirty="0">
                <a:solidFill>
                  <a:srgbClr val="2E5496"/>
                </a:solidFill>
                <a:latin typeface="Calibri"/>
                <a:cs typeface="Calibri"/>
              </a:rPr>
              <a:t>Грамматический</a:t>
            </a:r>
            <a:r>
              <a:rPr sz="3200" b="1" spc="-2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E5496"/>
                </a:solidFill>
                <a:latin typeface="Calibri"/>
                <a:cs typeface="Calibri"/>
              </a:rPr>
              <a:t>строй</a:t>
            </a:r>
            <a:r>
              <a:rPr sz="3200" b="1" spc="-4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E5496"/>
                </a:solidFill>
                <a:latin typeface="Calibri"/>
                <a:cs typeface="Calibri"/>
              </a:rPr>
              <a:t>речи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0109" y="1007363"/>
            <a:ext cx="6200901" cy="57073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8025" y="1215058"/>
            <a:ext cx="1785484" cy="22139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4859" y="373379"/>
            <a:ext cx="5521960" cy="6484620"/>
            <a:chOff x="784859" y="373379"/>
            <a:chExt cx="5521960" cy="6484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0" y="2648710"/>
              <a:ext cx="4573745" cy="42092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859" y="373379"/>
              <a:ext cx="5521452" cy="2286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93940" y="1328506"/>
            <a:ext cx="2769870" cy="67881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2000" spc="-5" dirty="0">
                <a:solidFill>
                  <a:srgbClr val="333333"/>
                </a:solidFill>
              </a:rPr>
              <a:t>Многофункциональность</a:t>
            </a:r>
            <a:endParaRPr sz="2000"/>
          </a:p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2000" spc="-15" dirty="0">
                <a:solidFill>
                  <a:srgbClr val="333333"/>
                </a:solidFill>
              </a:rPr>
              <a:t>КАЖДОГО</a:t>
            </a:r>
            <a:r>
              <a:rPr sz="2000" spc="-7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упражнения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6592316" y="2131606"/>
            <a:ext cx="4181475" cy="45104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9085" marR="43815" lvl="0" indent="-287020" algn="l" defTabSz="914400" rtl="0" eaLnBrk="1" fontAlgn="auto" latinLnBrk="0" hangingPunct="1">
              <a:lnSpc>
                <a:spcPct val="1068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закрепление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предлогов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значении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расположения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поверхности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предлога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творительном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падеже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308610" lvl="0" indent="-287020" algn="l" defTabSz="914400" rtl="0" eaLnBrk="1" fontAlgn="auto" latinLnBrk="0" hangingPunct="1">
              <a:lnSpc>
                <a:spcPct val="1072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уточнение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обогащение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словаря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темам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«Посуда»,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«Продукты»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223520" lvl="0" indent="-287020" algn="l" defTabSz="914400" rtl="0" eaLnBrk="1" fontAlgn="auto" latinLnBrk="0" hangingPunct="1">
              <a:lnSpc>
                <a:spcPct val="107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отработка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грамматических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категорий </a:t>
            </a:r>
            <a:r>
              <a:rPr kumimoji="0" sz="1800" b="0" i="0" u="none" strike="noStrike" kern="1200" cap="none" spc="-3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(например,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посчитай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сколько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яблок,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пирожков…)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41275" lvl="0" indent="-287020" algn="l" defTabSz="914400" rtl="0" eaLnBrk="1" fontAlgn="auto" latinLnBrk="0" hangingPunct="1">
              <a:lnSpc>
                <a:spcPct val="107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автоматизация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нарушенных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звуков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(например,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назови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все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звуком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«с»)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развитие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связной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(например,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придумай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рассказ,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используя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картинки: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«У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Вани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день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рождения»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др.)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1943" y="1031747"/>
            <a:ext cx="1082782" cy="147597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947" y="850422"/>
            <a:ext cx="9163050" cy="6007735"/>
            <a:chOff x="2064947" y="850422"/>
            <a:chExt cx="9163050" cy="6007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947" y="850422"/>
              <a:ext cx="9162432" cy="6007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3516" y="1008886"/>
              <a:ext cx="8665464" cy="577443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17472" y="290830"/>
            <a:ext cx="23558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2E5496"/>
                </a:solidFill>
                <a:latin typeface="Calibri"/>
                <a:cs typeface="Calibri"/>
              </a:rPr>
              <a:t>Связная</a:t>
            </a:r>
            <a:r>
              <a:rPr sz="3200" b="1" spc="-5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2E5496"/>
                </a:solidFill>
                <a:latin typeface="Calibri"/>
                <a:cs typeface="Calibri"/>
              </a:rPr>
              <a:t>речь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9547" y="845383"/>
            <a:ext cx="3601720" cy="2566035"/>
            <a:chOff x="999547" y="845383"/>
            <a:chExt cx="3601720" cy="2566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547" y="845383"/>
              <a:ext cx="3601604" cy="25658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39" y="1004315"/>
              <a:ext cx="3104388" cy="206806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69153" y="1030376"/>
            <a:ext cx="4512945" cy="1793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24585" lvl="0" indent="1146175" algn="l" defTabSz="914400" rtl="0" eaLnBrk="1" fontAlgn="auto" latinLnBrk="0" hangingPunct="1">
              <a:lnSpc>
                <a:spcPct val="13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«Сказочный детский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сад»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Специальные обучающие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ситуации: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моделируют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варианты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социальных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отношений;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90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позволяют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малышу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принять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участие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разговоре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понятную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тему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стать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активным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участником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диалога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9033" y="265938"/>
            <a:ext cx="9909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2E5496"/>
                </a:solidFill>
                <a:latin typeface="Calibri"/>
                <a:cs typeface="Calibri"/>
              </a:rPr>
              <a:t>Формирование </a:t>
            </a:r>
            <a:r>
              <a:rPr sz="2400" b="1" spc="-10" dirty="0">
                <a:solidFill>
                  <a:srgbClr val="2E5496"/>
                </a:solidFill>
                <a:latin typeface="Calibri"/>
                <a:cs typeface="Calibri"/>
              </a:rPr>
              <a:t>коммуникативно-</a:t>
            </a:r>
            <a:r>
              <a:rPr sz="2400" b="1" spc="-1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libri"/>
                <a:cs typeface="Calibri"/>
              </a:rPr>
              <a:t>речевых</a:t>
            </a:r>
            <a:r>
              <a:rPr sz="2400" b="1" spc="1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2E5496"/>
                </a:solidFill>
                <a:latin typeface="Calibri"/>
                <a:cs typeface="Calibri"/>
              </a:rPr>
              <a:t>навыков</a:t>
            </a:r>
            <a:r>
              <a:rPr sz="2400" b="1" spc="-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libri"/>
                <a:cs typeface="Calibri"/>
              </a:rPr>
              <a:t>и</a:t>
            </a:r>
            <a:r>
              <a:rPr sz="2400" b="1" spc="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libri"/>
                <a:cs typeface="Calibri"/>
              </a:rPr>
              <a:t>речевой</a:t>
            </a:r>
            <a:r>
              <a:rPr sz="2400" b="1" spc="-1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libri"/>
                <a:cs typeface="Calibri"/>
              </a:rPr>
              <a:t>активности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844783" y="809244"/>
            <a:ext cx="1347470" cy="3710940"/>
            <a:chOff x="10844783" y="809244"/>
            <a:chExt cx="1347470" cy="37109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1194" y="2436577"/>
              <a:ext cx="1310803" cy="17775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39855" y="2595372"/>
              <a:ext cx="961644" cy="12801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38559" y="4087367"/>
              <a:ext cx="432816" cy="4328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4783" y="809244"/>
              <a:ext cx="1347216" cy="18531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9855" y="1004316"/>
              <a:ext cx="961644" cy="128320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415029" y="3717797"/>
            <a:ext cx="43167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Федеральная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образовательная программа</a:t>
            </a:r>
            <a:r>
              <a:rPr kumimoji="0" sz="11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дошкольного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образования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8111" y="3885438"/>
            <a:ext cx="10332720" cy="287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20.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Речевое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развитие.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20.4.	От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лет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лет.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1)</a:t>
            </a:r>
            <a:r>
              <a:rPr kumimoji="0" sz="11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словаря: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187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обогащение словаря: закреплять у детей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умение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различать и называть части предметов, качества предметов, сходные по назначению предметы, понимать обобщающие </a:t>
            </a:r>
            <a:r>
              <a:rPr kumimoji="0" sz="11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слова;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активизация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словаря: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активизировать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слова,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обозначающие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названия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предметов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ближайшего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окружения.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8750" marR="0" lvl="0" indent="-1466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>
                <a:tab pos="159385" algn="l"/>
              </a:tabLst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мм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тич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кий</a:t>
            </a:r>
            <a:r>
              <a:rPr kumimoji="0" sz="11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й</a:t>
            </a:r>
            <a:r>
              <a:rPr kumimoji="0" sz="11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продолжать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формировать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 детей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умения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согласовывать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слова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роде, числе, падеже;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употреблять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существительные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 предлогами,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использовать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имена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6197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существительные в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форме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единственного и множественного числа, обозначающие животных и их детенышей; существительных в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форме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множественного числа в </a:t>
            </a:r>
            <a:r>
              <a:rPr kumimoji="0" sz="11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родительном падеже; составлять предложения с однородными членами. Закреплять у детей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умения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образовывать повелительную форму глаголов,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использовать </a:t>
            </a:r>
            <a:r>
              <a:rPr kumimoji="0" sz="11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приставочный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способ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образования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глаголов,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знакомить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детей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образованием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звукоподражательных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глаголов.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Совершенствовать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детей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умение</a:t>
            </a:r>
            <a:r>
              <a:rPr kumimoji="0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пользоваться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речи</a:t>
            </a:r>
            <a:r>
              <a:rPr kumimoji="0" sz="11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разными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способами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словообразования.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8115" marR="0" lvl="0" indent="-146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>
                <a:tab pos="158750" algn="l"/>
              </a:tabLst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Связная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речь: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продолжать закреплять у детей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умение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отвечать на вопросы педагога при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рассматривании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предметов, картин, иллюстраций; свободно вступать в общение со взрослыми и </a:t>
            </a:r>
            <a:r>
              <a:rPr kumimoji="0" sz="11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детьми,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пользоваться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простыми формулами речевого этикета. Воспитывать умение повторять за педагогом рассказ из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3-4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предложений об игрушке или по содержанию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картины, побуждать участвовать в драматизации отрывков из знакомых сказок. Подводить детей к пересказыванию литературных произведений, формировать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умение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воспроизводить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текст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знакомой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сказки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или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короткого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рассказа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сначала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вопросам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педагога,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 затем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совместно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ним.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5769" y="5741923"/>
            <a:ext cx="39122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Почему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рассмеялся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медведь?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836" y="2063495"/>
            <a:ext cx="3793235" cy="29748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2335" y="2063495"/>
            <a:ext cx="3793235" cy="29748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12835" y="2063495"/>
            <a:ext cx="3793235" cy="29748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0103" y="92202"/>
            <a:ext cx="645414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«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Г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п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вильн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.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асс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к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азы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ае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и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соч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ин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яем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» 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Речевые</a:t>
            </a:r>
            <a:r>
              <a:rPr sz="2400" b="1" spc="-10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294690"/>
                </a:solidFill>
                <a:latin typeface="Calibri"/>
                <a:cs typeface="Calibri"/>
              </a:rPr>
              <a:t>игры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363" y="1391411"/>
            <a:ext cx="2376170" cy="5328285"/>
            <a:chOff x="245363" y="1391411"/>
            <a:chExt cx="2376170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363" y="1391411"/>
              <a:ext cx="2375916" cy="36134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75" y="4870703"/>
              <a:ext cx="2334768" cy="18486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874770" y="2124201"/>
            <a:ext cx="7823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60370" y="2489962"/>
            <a:ext cx="696468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Перед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ребёнком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выкладываются все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три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картинки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сюжета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произвольном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порядке.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043940" algn="l"/>
                <a:tab pos="2477135" algn="l"/>
                <a:tab pos="3711575" algn="l"/>
                <a:tab pos="4176395" algn="l"/>
                <a:tab pos="4565015" algn="l"/>
                <a:tab pos="5662295" algn="l"/>
                <a:tab pos="6036945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Взрослый	предлагает	рассмотреть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их	и	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разложить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	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правильной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затем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придумать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название и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саму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сказку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(рассказ)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91115" y="2855417"/>
            <a:ext cx="1626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последовательности,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4080" y="5000244"/>
            <a:ext cx="2151329" cy="165749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5792" y="3334511"/>
            <a:ext cx="2197607" cy="15956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042666" y="3613150"/>
            <a:ext cx="6496050" cy="288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(Следует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использовать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того,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как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ребёнок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увидел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все три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картинки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сюжета)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Перед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ребёнком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выкладывают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две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первые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картинки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произвольном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порядке,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предлагают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найти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правильную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последовательность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(что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сначала,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что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потом).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Ставится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основной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вопрос-тема («Почему рассмеялся медведь?»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или «Как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помочь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муравью?»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т.д.)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предлагается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него ответить,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т.е.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составить окончание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сказки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или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рассказа.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Затем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ребёнок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находит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картинку-окончание, рассматривает её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рассказывает, как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закончилась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сказка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новом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варианте.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заключении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можно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предложить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сопоставить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окончание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истории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авторской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версией.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46464" y="220979"/>
            <a:ext cx="1258824" cy="17998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59" y="220979"/>
            <a:ext cx="1333500" cy="17998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052052" y="2010917"/>
            <a:ext cx="10369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Автор:</a:t>
            </a:r>
            <a:r>
              <a:rPr kumimoji="0" sz="1000" b="1" i="0" u="none" strike="noStrike" kern="120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Т.И.</a:t>
            </a:r>
            <a:r>
              <a:rPr kumimoji="0" sz="1000" b="1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Гризик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11871" y="1993518"/>
            <a:ext cx="12890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Авторы:</a:t>
            </a: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Т.И.</a:t>
            </a:r>
            <a:r>
              <a:rPr kumimoji="0" sz="1000" b="1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Гризик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984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Т.И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 </a:t>
            </a: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</a:t>
            </a: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фе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ева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13663" y="143002"/>
            <a:ext cx="645350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«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Г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п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вильн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.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асс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к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азы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ае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и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соч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ин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яем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» 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ри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нт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ы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ече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ы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х</a:t>
            </a:r>
            <a:r>
              <a:rPr sz="2400" b="1" spc="-10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и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г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21697" y="1030986"/>
            <a:ext cx="7823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41283" y="1320545"/>
            <a:ext cx="3346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715010" algn="l"/>
                <a:tab pos="1694814" algn="l"/>
                <a:tab pos="2967355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Перед	ребёнком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выкладывают	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одну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41283" y="1533906"/>
            <a:ext cx="33458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(любую)</a:t>
            </a:r>
            <a:r>
              <a:rPr kumimoji="0" sz="1400" b="0" i="0" u="none" strike="noStrike" kern="1200" cap="none" spc="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картинку</a:t>
            </a:r>
            <a:r>
              <a:rPr kumimoji="0" sz="1400" b="0" i="0" u="none" strike="noStrike" kern="1200" cap="none" spc="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из</a:t>
            </a:r>
            <a:r>
              <a:rPr kumimoji="0" sz="1400" b="0" i="0" u="none" strike="noStrike" kern="1200" cap="none" spc="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сюжета</a:t>
            </a:r>
            <a:r>
              <a:rPr kumimoji="0" sz="1400" b="0" i="0" u="none" strike="noStrike" kern="1200" cap="none" spc="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400" b="0" i="0" u="none" strike="noStrike" kern="1200" cap="none" spc="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предлагают </a:t>
            </a:r>
            <a:r>
              <a:rPr kumimoji="0" sz="1400" b="0" i="0" u="none" strike="noStrike" kern="1200" cap="none" spc="-3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составить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новую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сказку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(рассказ),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которой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1283" y="1960626"/>
            <a:ext cx="33445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879475" algn="l"/>
                <a:tab pos="1887220" algn="l"/>
                <a:tab pos="2630805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дан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ная	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ин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	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ет	начал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ом,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1283" y="2173986"/>
            <a:ext cx="18402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серединой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или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концом.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9249" y="2468879"/>
            <a:ext cx="3133330" cy="216255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97504" y="1179321"/>
            <a:ext cx="7823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7341" y="1545082"/>
            <a:ext cx="188341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5005" marR="5080" lvl="0" indent="-66294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(работа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картинками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 </a:t>
            </a:r>
            <a:r>
              <a:rPr kumimoji="0" sz="1400" b="0" i="0" u="none" strike="noStrike" kern="1200" cap="none" spc="-3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темам)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06192" y="2124201"/>
            <a:ext cx="1965325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lvl="0" indent="-635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Сюжеты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можно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объединять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между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собой </a:t>
            </a:r>
            <a:r>
              <a:rPr kumimoji="0" sz="1400" b="0" i="0" u="none" strike="noStrike" kern="1200" cap="none" spc="-3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темам,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т.к.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они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связаны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едиными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" marR="3810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героями.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таком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случае </a:t>
            </a:r>
            <a:r>
              <a:rPr kumimoji="0" sz="1400" b="0" i="0" u="none" strike="noStrike" kern="1200" cap="none" spc="-3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получается длинная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сказка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или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как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называют </a:t>
            </a:r>
            <a:r>
              <a:rPr kumimoji="0" sz="1400" b="0" i="0" u="none" strike="noStrike" kern="1200" cap="none" spc="-3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дети,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сказка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продолжением.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81500" y="1158239"/>
            <a:ext cx="1899285" cy="3858895"/>
            <a:chOff x="4381500" y="1158239"/>
            <a:chExt cx="1899285" cy="38588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2167" y="2430779"/>
              <a:ext cx="1888236" cy="25863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1500" y="1158239"/>
              <a:ext cx="1842516" cy="124864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73379" y="1158239"/>
            <a:ext cx="1823085" cy="3865245"/>
            <a:chOff x="373379" y="1158239"/>
            <a:chExt cx="1823085" cy="386524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379" y="1158239"/>
              <a:ext cx="1822704" cy="25494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719" y="3727704"/>
              <a:ext cx="1744980" cy="12954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51510" y="5527649"/>
            <a:ext cx="548132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вариант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(диалогическое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взаимодействие)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Ребёнку предлагается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выбрать понравившийся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сюжет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рассказать его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вместе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другом (работа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парами) или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взрослым, максимально отражая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повествование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через диалоги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главных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героев.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72784" y="5413246"/>
            <a:ext cx="4828540" cy="1353820"/>
            <a:chOff x="6272784" y="5413246"/>
            <a:chExt cx="4828540" cy="135382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2784" y="5413246"/>
              <a:ext cx="1613915" cy="13533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92996" y="5436106"/>
              <a:ext cx="1607820" cy="13091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79080" y="5413246"/>
              <a:ext cx="1613916" cy="1353312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13663" y="143002"/>
            <a:ext cx="645350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«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Г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ри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п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вильн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.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асс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к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азы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ае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м</a:t>
            </a:r>
            <a:r>
              <a:rPr sz="2400" b="1" spc="-12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и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соч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ин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яем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» 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ри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а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нт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ы</a:t>
            </a:r>
            <a:r>
              <a:rPr sz="2400" b="1" spc="-95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ече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в</a:t>
            </a:r>
            <a:r>
              <a:rPr sz="2400" b="1" spc="-45" dirty="0">
                <a:solidFill>
                  <a:srgbClr val="294690"/>
                </a:solidFill>
                <a:latin typeface="Calibri"/>
                <a:cs typeface="Calibri"/>
              </a:rPr>
              <a:t>ы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х</a:t>
            </a:r>
            <a:r>
              <a:rPr sz="2400" b="1" spc="-100" dirty="0">
                <a:solidFill>
                  <a:srgbClr val="29469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294690"/>
                </a:solidFill>
                <a:latin typeface="Calibri"/>
                <a:cs typeface="Calibri"/>
              </a:rPr>
              <a:t>и</a:t>
            </a:r>
            <a:r>
              <a:rPr sz="2400" b="1" spc="-35" dirty="0">
                <a:solidFill>
                  <a:srgbClr val="294690"/>
                </a:solidFill>
                <a:latin typeface="Calibri"/>
                <a:cs typeface="Calibri"/>
              </a:rPr>
              <a:t>г</a:t>
            </a:r>
            <a:r>
              <a:rPr sz="2400" b="1" dirty="0">
                <a:solidFill>
                  <a:srgbClr val="294690"/>
                </a:solidFill>
                <a:latin typeface="Calibri"/>
                <a:cs typeface="Calibri"/>
              </a:rPr>
              <a:t>р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77275" y="156289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56723" y="528111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" y="235158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AD3A97-AEC2-4DD0-8E64-42BF93A584BF}"/>
              </a:ext>
            </a:extLst>
          </p:cNvPr>
          <p:cNvSpPr/>
          <p:nvPr/>
        </p:nvSpPr>
        <p:spPr>
          <a:xfrm>
            <a:off x="5128591" y="1934817"/>
            <a:ext cx="6380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7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79" dirty="0">
                <a:solidFill>
                  <a:srgbClr val="0066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Приглашаем к сотрудничеству!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C214D8-CB84-4F80-898F-8E50DE46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7" t="4950" r="23336" b="23792"/>
          <a:stretch/>
        </p:blipFill>
        <p:spPr>
          <a:xfrm>
            <a:off x="8548753" y="4049714"/>
            <a:ext cx="3274159" cy="243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A66F4A-9BF5-4519-A3A8-EAFA54260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08" y="1663129"/>
            <a:ext cx="1799460" cy="25659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09A0F5-9BA7-49BB-B7F8-06C9708DA38F}"/>
              </a:ext>
            </a:extLst>
          </p:cNvPr>
          <p:cNvSpPr/>
          <p:nvPr/>
        </p:nvSpPr>
        <p:spPr>
          <a:xfrm>
            <a:off x="3048000" y="2640300"/>
            <a:ext cx="9019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ГАОУ ДПО ИРО РТ </a:t>
            </a:r>
          </a:p>
          <a:p>
            <a:r>
              <a:rPr lang="en-US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http://irort.ru/ru</a:t>
            </a:r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Кафедра дошкольного и </a:t>
            </a: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начального общего образования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26C131-E11C-4E2E-852D-7FFB6935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11" y="5018510"/>
            <a:ext cx="4588474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39859E-C489-4A1D-9A1B-F5C6E623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1" y="4464590"/>
            <a:ext cx="1923153" cy="19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9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2 месяцев до 1 года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38AA92-1F26-4EDF-8FD5-4D86998E1402}"/>
              </a:ext>
            </a:extLst>
          </p:cNvPr>
          <p:cNvSpPr/>
          <p:nvPr/>
        </p:nvSpPr>
        <p:spPr>
          <a:xfrm>
            <a:off x="569626" y="1342743"/>
            <a:ext cx="9129010" cy="5438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20.1.1. ФОП ДО.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речевого развития основными задачами образовательной деятельности являются: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1)с 2 месяцев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предпосылки для развития речи; активизировать интонационную выразительность речевых реакций и вокализаций; побуждать вступать со взрослым в общение, эмоционально вызывая ребёнка повторять фонемы, произносимые им; вводить в речь слова, связывая их со смысловым содержанием;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4 месяцев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 побуждает ребенка к произнесению первых гласных звуков. Речевые игры-упражнения с детьми строятся на содержании фольклорных текстов, которые обыгрывают предметы, игрушки.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 6 месяцев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способность понимания речи взрослого, находить взглядом, а затем и указательным жестом названную педагогом знакомую игрушку, предмет; развивать предпосылки активной речи (лепет, подражание простым слогам и звукосочетаниям),;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с 9 месяцев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понимание речи: обогащать пассивный словарь детей, формировать умение различать близких; закреплять умение находить предмет по слову педагога, выполнять движения, действия; находить по слову педагога из 5-8 знакомых игрушек одну, узнавать изображение знакомого предмета на картинках; развивать активную речь: произносить первые облегченные слова, обозначающие названия знакомых предметов и действий.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BAB32E-E9EB-41FF-9B62-B0B0662D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522" y="385129"/>
            <a:ext cx="2712478" cy="1685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31090-28D9-44CA-A3AA-6E5DF116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636" y="3250416"/>
            <a:ext cx="2332696" cy="168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9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 1 года до 1 года 6 месяцев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186781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C93496-144C-4FE0-B3EC-542C3F4F87C1}"/>
              </a:ext>
            </a:extLst>
          </p:cNvPr>
          <p:cNvSpPr/>
          <p:nvPr/>
        </p:nvSpPr>
        <p:spPr>
          <a:xfrm>
            <a:off x="343988" y="1542082"/>
            <a:ext cx="114055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20.2. От 1 года до 2 лет.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20.2.1. ФОП ДО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области речевого развития основными задачами образовательной деятельности являются: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от 1 года до 1 года 6 месяцев: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понимания речи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расширять запас понимаемых слов; закреплять умения понимать слова, обозначающие части тела человека, бытовые и игровые действия, признаки предметов; понимать простые по конструкции фразы взрослого;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активной речи: продолжать формировать у детей умение произносить несложные звукоподражания, простые слова; развивать речевое общение со взрослым; стимулировать детей подражать речи взрослого человека, повторять за взрослым и произносить самостоятельно слова, обозначающие близких ребёнку людей, знакомые предметы и игрушки, некоторые действия; добиваться от детей коротких фраз; воспитывать у детей потребность в общении;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малышей к слушанию произведений народного фольклора (потешки, </a:t>
            </a:r>
            <a:r>
              <a:rPr lang="ru-RU" sz="16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песенки, сказки) с наглядным сопровождением (игрушки для малышей, книжки-игрушки, книжки-картинки) и игровыми действиями с игрушками;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36F1A-6261-42F2-814C-AF276536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276" y="4542188"/>
            <a:ext cx="3323782" cy="2145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17560-3250-4E54-9381-AAD19908E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688" y="4542188"/>
            <a:ext cx="3817728" cy="2179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B4127E-90CD-43D8-A336-AD6B5F25A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447" y="97774"/>
            <a:ext cx="2523650" cy="16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0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 1 года 6 месяцев до 2 лет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C779CA-68A4-45C7-90F5-29AB6877B545}"/>
              </a:ext>
            </a:extLst>
          </p:cNvPr>
          <p:cNvSpPr/>
          <p:nvPr/>
        </p:nvSpPr>
        <p:spPr>
          <a:xfrm>
            <a:off x="343988" y="1671045"/>
            <a:ext cx="9224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от 1 года 6 месяцев до 2 лет: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понимания речи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закреплять умение понимать слова, обозначающие предметы, некоторые действия, признаки, размер, цвет, местоположение; понимать речь взрослого и выполнять его просьбы; выполнять несложные поручения;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активной речи: побуждать детей использовать накопленный запас слов по подражанию и самостоятельно, упражнять в замене звукоподражательных слов общеупотребительными; способствовать развитию диалогической речи, воспроизводить за взрослым отдельные слова и короткие фразы; побуждать детей употреблять несложные для произношения слова и простые предложения;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слушать чтение взрослым наизусть потешек, стихов, песенок, сказок с наглядным сопровождением (картинки, игрушки, книжки-игрушки, книжки-картинки);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умение эмоционально откликаться на ритм и мелодичность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пестушек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песенок, потешек, сказок;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положительные эмоциональные и избирательные реакции в процессе чтения произведений фольклора и коротких литературных художественных произведений;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6087E-FAE0-4AF8-9E6F-A73B1472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337" y="490775"/>
            <a:ext cx="2675887" cy="20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 2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 3 лет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0E7D7E-F357-4107-B6CE-D04DE58E12CF}"/>
              </a:ext>
            </a:extLst>
          </p:cNvPr>
          <p:cNvSpPr/>
          <p:nvPr/>
        </p:nvSpPr>
        <p:spPr>
          <a:xfrm>
            <a:off x="343988" y="1738858"/>
            <a:ext cx="1112348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20.3.1.ФОП ДО.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речевого развития основными задачами образовательной деятельности являются: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словаря: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понимание речи и активизировать словарь. Формировать у детей умение по словесному указанию педагога находить предметы, различать их местоположение, имитировать действия людей и движения животных. Обогащать словарь детей существительными, глаголами, прилагательными, наречиями и формировать умение использовать данные слова в речи.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Звуковая культура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правильном произношении гласных и согласных звуков, звукоподражаний, отельных слов. Формировать правильное произношение звукоподражательных слов в разном темпе, с разной силой голоса.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Грамматический строй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согласовывать существительные и местоимения с глаголами, составлять фразы из 3-4 слов.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развивать у детей умения понимать речь педагога, отвечать на вопросы; рассказывать об окружающем в 2-4 предложениях.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художественной литературе: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воспринимать небольшие по объему потешки, сказки и рассказы с наглядным сопровождением (и без него);побуждать договаривать и произносить четверостишия уже известных ребёнку стихов и песенок, воспроизводить игровые действия, движения персонажей; поощрять отклик на ритм и мелодичность стихотворений, потешек;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D62108-0AA8-47AD-98BA-1E639474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17" y="162474"/>
            <a:ext cx="2550193" cy="16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3 лет до 4 лет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72857D-35A3-4378-AF5B-7BD22344ED0D}"/>
              </a:ext>
            </a:extLst>
          </p:cNvPr>
          <p:cNvSpPr/>
          <p:nvPr/>
        </p:nvSpPr>
        <p:spPr>
          <a:xfrm>
            <a:off x="452285" y="1642544"/>
            <a:ext cx="112972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Связная речь: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закреплять у детей умение отвечать на вопросы педагога при рассматривании предметов, картин, иллюстраций; свободно вступать в общение со взрослыми и детьми, пользоваться простыми формулами речевого этикета. Воспитывать умение повторять за педагогом рассказ из 3-4 предложений об игрушке или по содержанию картины, побуждать участвовать в драматизации отрывков из знакомых сказок. Подводить детей к </a:t>
            </a:r>
            <a:r>
              <a:rPr lang="ru-RU" sz="16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пересказыванию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литературных произведений, формировать умение воспроизводить текст знакомой сказки или короткого рассказа сначала по вопросам педагога, а затем совместно с ним.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Подготовка детей к обучению грамоте: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вслушиваться в звучание слова, знакомить детей с терминами "слово", "звук" в практическом плане.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Интерес к художественной литературе: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опыт восприятия жанров фольклора (потешки, песенки, прибаутки, сказки о животных) и художественной литературы (небольшие авторские сказки, рассказы, стихотворения);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 совместного слушания выразительного чтения и рассказывания (с наглядным сопровождением и без него); способствовать восприятию и пониманию содержания и композиции текста (поступки персонажей, последовательность событий в сказках, рассказах); формировать умение внятно, не спеша произносить небольшие потешки и стихотворения, воспроизводить короткие ролевые диалоги из сказок и прибауток в играх-драматизациях, повторять за педагогом знакомые строчки и рифмы из стихов, песенок, пальчиковых игр; поддерживать общение детей друг с другом и с педагогом в процессе совместного рассматривания книжек-картинок, иллюстраций;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положительные эмоциональные проявления (улыбки, смех, жесты) детей в процессе совместного слушания художественных произведений.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4DF28F-A774-48BC-9A0A-DA179AE1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86" y="136525"/>
            <a:ext cx="2281225" cy="17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5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43988" y="162474"/>
            <a:ext cx="10016070" cy="118026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лет до 5 лет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17CA7B-BDED-4C07-A4B6-7234DFB86F26}"/>
              </a:ext>
            </a:extLst>
          </p:cNvPr>
          <p:cNvSpPr/>
          <p:nvPr/>
        </p:nvSpPr>
        <p:spPr>
          <a:xfrm>
            <a:off x="560439" y="1648729"/>
            <a:ext cx="1127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20.5. От 4 лет до 5 лет.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20.5.1. ФОП ДО. </a:t>
            </a:r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речевого развития основными задачами образовательной деятельности являются: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Развитие словаря: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словаря: вводить в словарь детей существительные, обозначающие профессии, глаголы, трудовые действия. Продолжать учить детей определять и называть местоположение предмета, время суток, характеризовать состояние и настроение людей;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словаря: закреплять у детей умения использовать в речи существительные, обозначающие названия частей и деталей предметов, прилагательные, обозначающие свойства предметов;</a:t>
            </a:r>
          </a:p>
          <a:p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Звуковая культура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правильное произношение гласных и согласных звуков, отрабатывать произношение свистящих, шипящих и сонорных звуков. Продолжать работу над дикцией: совершенствовать отчетливое произношение слов и словосочетаний. Проводить работу по развитию фонематического слуха: учить различать на слух и называть слова с определенным звуком. </a:t>
            </a:r>
            <a:r>
              <a:rPr lang="ru-RU" sz="16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Грамматический строй речи:</a:t>
            </a:r>
          </a:p>
          <a:p>
            <a:r>
              <a:rPr lang="ru-RU" sz="16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 детей умение правильно согласовывать слова в предложении. Совершенствовать умения: правильно использовать предлоги в речи; образовывать форму множественного числа существительных, обозначающих детенышей животных, употреблять эти существительные в именительном и родительном падежах; правильно использовать форму множественного числа родительного падежа существительных; употреблять формы повелительного наклонения глаголов…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27E1AE-6198-45AA-BE77-7A4836FF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960" y="114403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5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3798</Words>
  <Application>Microsoft Office PowerPoint</Application>
  <PresentationFormat>Широкоэкранный</PresentationFormat>
  <Paragraphs>287</Paragraphs>
  <Slides>37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Microsoft Sans Serif</vt:lpstr>
      <vt:lpstr>Tahoma</vt:lpstr>
      <vt:lpstr>Times New Roman</vt:lpstr>
      <vt:lpstr>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раннего развития детей «Маленькие ладошки»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словаря</vt:lpstr>
      <vt:lpstr>Звуковая культура речи</vt:lpstr>
      <vt:lpstr>Грамматический строй речи</vt:lpstr>
      <vt:lpstr>Многофункциональность КАЖДОГО упражнения</vt:lpstr>
      <vt:lpstr>Связная речь</vt:lpstr>
      <vt:lpstr>Формирование коммуникативно- речевых навыков и речевой активности</vt:lpstr>
      <vt:lpstr>«Говорим правильно. Рассказываем и сочиняем»  Речевые игры</vt:lpstr>
      <vt:lpstr>«Говорим правильно. Рассказываем и сочиняем»  Варианты речевых игр</vt:lpstr>
      <vt:lpstr>«Говорим правильно. Рассказываем и сочиняем»  Варианты речевых игр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учреждение дополнительного профессионального образования Ярославской области  Институт развития образования</dc:title>
  <dc:creator>Юлия Владимировна Суханова</dc:creator>
  <cp:lastModifiedBy>Расиля Латыпова</cp:lastModifiedBy>
  <cp:revision>909</cp:revision>
  <cp:lastPrinted>2023-05-30T07:40:47Z</cp:lastPrinted>
  <dcterms:created xsi:type="dcterms:W3CDTF">2017-01-12T11:53:49Z</dcterms:created>
  <dcterms:modified xsi:type="dcterms:W3CDTF">2024-06-25T05:29:42Z</dcterms:modified>
</cp:coreProperties>
</file>