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1452" r:id="rId2"/>
    <p:sldId id="1285" r:id="rId3"/>
    <p:sldId id="1630" r:id="rId4"/>
    <p:sldId id="1283" r:id="rId5"/>
    <p:sldId id="1563" r:id="rId6"/>
    <p:sldId id="1562" r:id="rId7"/>
    <p:sldId id="1644" r:id="rId8"/>
    <p:sldId id="1645" r:id="rId9"/>
    <p:sldId id="1550" r:id="rId10"/>
    <p:sldId id="1555" r:id="rId11"/>
    <p:sldId id="1554" r:id="rId12"/>
    <p:sldId id="1641" r:id="rId13"/>
    <p:sldId id="1553" r:id="rId14"/>
    <p:sldId id="1532" r:id="rId15"/>
    <p:sldId id="1634" r:id="rId16"/>
    <p:sldId id="1638" r:id="rId17"/>
    <p:sldId id="1539" r:id="rId18"/>
    <p:sldId id="1538" r:id="rId19"/>
    <p:sldId id="1535" r:id="rId20"/>
    <p:sldId id="1540" r:id="rId21"/>
    <p:sldId id="1537" r:id="rId22"/>
    <p:sldId id="1577" r:id="rId23"/>
    <p:sldId id="1483" r:id="rId24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288490"/>
    <a:srgbClr val="009999"/>
    <a:srgbClr val="008080"/>
    <a:srgbClr val="000000"/>
    <a:srgbClr val="006699"/>
    <a:srgbClr val="33CCCC"/>
    <a:srgbClr val="F0740E"/>
    <a:srgbClr val="00CC99"/>
    <a:srgbClr val="54D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DDCA5AF-2CB0-46F1-A85C-1A57E101714B}" type="datetimeFigureOut">
              <a:rPr lang="ru-RU" smtClean="0"/>
              <a:t>25.06.2024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C8B6D1D-9DCF-4155-8D03-5A68EDAFF0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96294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FDC2842-FAC6-4D75-98F8-2C2E51FD64E4}" type="datetimeFigureOut">
              <a:rPr lang="ru-RU" smtClean="0"/>
              <a:t>25.06.2024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57C2A80B-CA7E-4CBA-93F2-B56DF0CBFA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279024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3F7AB-5FC4-42CA-87FE-F14071A73E3D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38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12B5-982C-4EE8-99CE-29FDBC9D699A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484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75C4-7D62-4B9B-961E-19766B6DD237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332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2F4B3-BB6E-4C26-867A-BF8D1DD39608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29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6E17-7FA4-45D4-9FB8-649DC1842E5E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05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CD9E1-39B4-4127-8E39-630269238235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212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A0B-29C5-467E-A4FF-E18C4705EDBE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90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6FE9-67E5-440B-9FAF-0457A36A6BF0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91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22CA-D017-4B26-AEEF-40E17A08EC07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360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9A97-E81C-4D4F-8023-6BD5C75626C4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767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522-6345-4186-8A2D-40EEA23EE8B3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29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10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83915-821F-4037-91BC-F0B78E5B65B0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033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hewikihow.com/video_Wq7gCSy0_vo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.jpeg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rort.ru/ru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E3285-114D-49A8-8FD2-F357A18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336420" y="474800"/>
            <a:ext cx="976507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ГАОУ ДПО Институт развития образования Республики Татарстан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44AE35-693E-475C-9FEF-EECDA79A9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19908"/>
            <a:ext cx="2356221" cy="155137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BAA439-A387-47BA-A9A8-43590A3BB5C8}"/>
              </a:ext>
            </a:extLst>
          </p:cNvPr>
          <p:cNvSpPr/>
          <p:nvPr/>
        </p:nvSpPr>
        <p:spPr>
          <a:xfrm>
            <a:off x="850392" y="2815394"/>
            <a:ext cx="1083262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ФОП ДО:  ПЛАНИРОВАНИЕ И РЕАЛИЗАЦИЯ ОБРАЗОВАТЕЛЬНОЙ ДЕЯТЕЛЬНОСТИ</a:t>
            </a:r>
          </a:p>
          <a:p>
            <a:pPr algn="ctr"/>
            <a:endParaRPr lang="ru-RU" sz="2000" b="1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268D23-4802-4A56-A850-26762B7F3459}"/>
              </a:ext>
            </a:extLst>
          </p:cNvPr>
          <p:cNvSpPr/>
          <p:nvPr/>
        </p:nvSpPr>
        <p:spPr>
          <a:xfrm>
            <a:off x="1562469" y="5042517"/>
            <a:ext cx="95390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sz="1600" dirty="0">
              <a:solidFill>
                <a:srgbClr val="0062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ru-RU" sz="1600" dirty="0">
              <a:solidFill>
                <a:srgbClr val="0062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1600" dirty="0">
                <a:solidFill>
                  <a:srgbClr val="0062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Латыпова Расиля </a:t>
            </a:r>
            <a:r>
              <a:rPr lang="ru-RU" sz="1600" dirty="0" err="1">
                <a:solidFill>
                  <a:srgbClr val="0062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Ильдусовна</a:t>
            </a:r>
            <a:r>
              <a:rPr lang="ru-RU" sz="1600" dirty="0">
                <a:solidFill>
                  <a:srgbClr val="0062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доцент кафедры  дошкольного и начального общего образования</a:t>
            </a:r>
          </a:p>
          <a:p>
            <a:pPr lvl="0" algn="ctr">
              <a:defRPr/>
            </a:pPr>
            <a:r>
              <a:rPr lang="ru-RU" sz="1600" dirty="0">
                <a:solidFill>
                  <a:srgbClr val="0062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ГАОУ ДПО  «Институт развития образования Республики Татарстан»,</a:t>
            </a:r>
          </a:p>
          <a:p>
            <a:pPr lvl="0" algn="ctr">
              <a:defRPr/>
            </a:pPr>
            <a:r>
              <a:rPr lang="ru-RU" sz="1600" dirty="0">
                <a:solidFill>
                  <a:srgbClr val="0062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 педагогических наук</a:t>
            </a:r>
          </a:p>
        </p:txBody>
      </p:sp>
    </p:spTree>
    <p:extLst>
      <p:ext uri="{BB962C8B-B14F-4D97-AF65-F5344CB8AC3E}">
        <p14:creationId xmlns:p14="http://schemas.microsoft.com/office/powerpoint/2010/main" val="2596536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6BE5B-E156-5177-3A40-74AF2F77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8C967A0F-F93B-D7BC-FFD4-5A3CE23144C2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22965929-3C69-928F-9184-87D60530AB9F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организации образовательного процесса </a:t>
            </a:r>
          </a:p>
          <a:p>
            <a:pPr lvl="0" algn="ctr">
              <a:defRPr/>
            </a:pPr>
            <a:r>
              <a:rPr lang="ru-RU" sz="2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реализации </a:t>
            </a:r>
          </a:p>
          <a:p>
            <a:pPr lvl="0" algn="ctr">
              <a:defRPr/>
            </a:pPr>
            <a:r>
              <a:rPr lang="ru-RU" sz="2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и ФОП ДО </a:t>
            </a:r>
            <a:endParaRPr lang="ru-RU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9D52F5-C6EF-1F7B-E8A9-6B77EE54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80563B7D-5A4C-4852-B194-1C2D75808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542082"/>
            <a:ext cx="10927672" cy="4956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56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517C64F-5865-4A30-A003-ACDC79EC90E9}"/>
              </a:ext>
            </a:extLst>
          </p:cNvPr>
          <p:cNvSpPr/>
          <p:nvPr/>
        </p:nvSpPr>
        <p:spPr>
          <a:xfrm>
            <a:off x="838201" y="1892807"/>
            <a:ext cx="601317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24.15. </a:t>
            </a: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осуществляемая </a:t>
            </a: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прогулки, 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за объектами и явлениями природы;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и спортивные упражнения,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с объектами неживой природы;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 конструктивные игры (с песком, со снегом, с природным материалом);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элементарную трудовую деятельность детей на участке ДОО;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свободное общение педагога с детьми, индивидуальную работу;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спортивных досугов и праздников (</a:t>
            </a:r>
            <a:r>
              <a:rPr lang="ru-RU" i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плану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9BFD2C-409E-AFD2-0F5B-AC51BEF3E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895" y="1809583"/>
            <a:ext cx="3299412" cy="21996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6FAB7D-2429-3C6E-7085-E6AF89E5C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142" y="4398132"/>
            <a:ext cx="3306165" cy="18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5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6BE5B-E156-5177-3A40-74AF2F77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8C967A0F-F93B-D7BC-FFD4-5A3CE23144C2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22965929-3C69-928F-9184-87D60530AB9F}"/>
              </a:ext>
            </a:extLst>
          </p:cNvPr>
          <p:cNvSpPr/>
          <p:nvPr/>
        </p:nvSpPr>
        <p:spPr bwMode="auto">
          <a:xfrm>
            <a:off x="182324" y="156289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организации образовательного процесса </a:t>
            </a:r>
          </a:p>
          <a:p>
            <a:pPr lvl="0" algn="ctr">
              <a:defRPr/>
            </a:pPr>
            <a:r>
              <a:rPr lang="ru-RU" sz="2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реализации </a:t>
            </a:r>
          </a:p>
          <a:p>
            <a:pPr lvl="0" algn="ctr">
              <a:defRPr/>
            </a:pPr>
            <a:r>
              <a:rPr lang="ru-RU" sz="2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и ФОП ДО </a:t>
            </a:r>
            <a:endParaRPr lang="ru-RU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9D52F5-C6EF-1F7B-E8A9-6B77EE54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80563B7D-5A4C-4852-B194-1C2D75808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1" y="1445544"/>
            <a:ext cx="7863104" cy="505298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2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24.16. </a:t>
            </a:r>
            <a:r>
              <a:rPr lang="ru-RU" sz="64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</a:t>
            </a:r>
            <a:r>
              <a:rPr lang="ru-RU" sz="64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осуществляемая во </a:t>
            </a:r>
            <a:r>
              <a:rPr lang="ru-RU" sz="64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вторую половину дня</a:t>
            </a:r>
            <a:r>
              <a:rPr lang="ru-RU" sz="64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может включать:</a:t>
            </a:r>
          </a:p>
          <a:p>
            <a:pPr>
              <a:lnSpc>
                <a:spcPct val="120000"/>
              </a:lnSpc>
            </a:pPr>
            <a:r>
              <a:rPr lang="ru-RU" sz="64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элементарную трудовую деятельность детей;</a:t>
            </a:r>
          </a:p>
          <a:p>
            <a:pPr>
              <a:lnSpc>
                <a:spcPct val="120000"/>
              </a:lnSpc>
            </a:pPr>
            <a:r>
              <a:rPr lang="ru-RU" sz="64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зрелищных мероприятий, развлечений, праздников;</a:t>
            </a:r>
          </a:p>
          <a:p>
            <a:pPr>
              <a:lnSpc>
                <a:spcPct val="120000"/>
              </a:lnSpc>
            </a:pPr>
            <a:r>
              <a:rPr lang="ru-RU" sz="64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ситуации, индивидуальные игры и игры небольшими подгруппами (сюжетно-ролевые, </a:t>
            </a:r>
          </a:p>
          <a:p>
            <a:pPr>
              <a:lnSpc>
                <a:spcPct val="120000"/>
              </a:lnSpc>
            </a:pPr>
            <a:r>
              <a:rPr lang="ru-RU" sz="64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режиссерские, дидактические, подвижные, музыкальные и другие);</a:t>
            </a:r>
          </a:p>
          <a:p>
            <a:pPr>
              <a:lnSpc>
                <a:spcPct val="120000"/>
              </a:lnSpc>
            </a:pPr>
            <a:r>
              <a:rPr lang="ru-RU" sz="64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и эксперименты, практико-ориентированные проекты, коллекционирование и другое;</a:t>
            </a:r>
          </a:p>
          <a:p>
            <a:pPr>
              <a:lnSpc>
                <a:spcPct val="120000"/>
              </a:lnSpc>
            </a:pPr>
            <a:r>
              <a:rPr lang="ru-RU" sz="64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литературы, прослушивание аудиозаписей лучших образов чтения, рассматривание иллюстраций, просмотр мультфильмов и так далее;</a:t>
            </a:r>
          </a:p>
          <a:p>
            <a:pPr>
              <a:lnSpc>
                <a:spcPct val="120000"/>
              </a:lnSpc>
            </a:pPr>
            <a:r>
              <a:rPr lang="ru-RU" sz="64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и исполнение музыкальных произведений, музыкально-ритмические движения, музыкальные игры и импровизации;</a:t>
            </a:r>
          </a:p>
          <a:p>
            <a:pPr>
              <a:lnSpc>
                <a:spcPct val="120000"/>
              </a:lnSpc>
            </a:pPr>
            <a:r>
              <a:rPr lang="ru-RU" sz="64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(или) посещение выставок детского творчества, изобразительного искусства, мастерских и другого;</a:t>
            </a:r>
          </a:p>
          <a:p>
            <a:pPr>
              <a:lnSpc>
                <a:spcPct val="120000"/>
              </a:lnSpc>
            </a:pPr>
            <a:r>
              <a:rPr lang="ru-RU" sz="64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индивидуальную работу по всем видам деятельности и образовательным областям;</a:t>
            </a:r>
          </a:p>
          <a:p>
            <a:pPr>
              <a:lnSpc>
                <a:spcPct val="120000"/>
              </a:lnSpc>
            </a:pPr>
            <a:r>
              <a:rPr lang="ru-RU" sz="64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с родителями (законными представителями).                     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56BDC0-8238-3DA8-6A5B-B8D6185A2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855" y="3574111"/>
            <a:ext cx="2496384" cy="16747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4ECA3F-7ACF-93F8-2B47-F5384C629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961" y="1811248"/>
            <a:ext cx="2300898" cy="153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83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6EFA7F-74FC-8B01-EA68-64EA9351E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F4D3A569-35E5-C604-5163-EBF6590B4FCE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3">
            <a:extLst>
              <a:ext uri="{FF2B5EF4-FFF2-40B4-BE49-F238E27FC236}">
                <a16:creationId xmlns:a16="http://schemas.microsoft.com/office/drawing/2014/main" id="{15A6A969-37ED-86C7-66D7-94C52774F70E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F4BFCF-0DAC-12DC-0182-C3F38FC62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B61B53-322C-86CD-6587-85D245DA361D}"/>
              </a:ext>
            </a:extLst>
          </p:cNvPr>
          <p:cNvSpPr txBox="1"/>
          <p:nvPr/>
        </p:nvSpPr>
        <p:spPr bwMode="auto">
          <a:xfrm>
            <a:off x="1336420" y="474800"/>
            <a:ext cx="976507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ГАОУ ДПО Институт развития образования Республики Татарстан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273D1D-547E-4F18-9A4F-D81D5F860560}"/>
              </a:ext>
            </a:extLst>
          </p:cNvPr>
          <p:cNvSpPr/>
          <p:nvPr/>
        </p:nvSpPr>
        <p:spPr>
          <a:xfrm>
            <a:off x="689113" y="1654915"/>
            <a:ext cx="10893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256AE85-485C-48CD-B641-A3DA18F8C069}"/>
              </a:ext>
            </a:extLst>
          </p:cNvPr>
          <p:cNvSpPr/>
          <p:nvPr/>
        </p:nvSpPr>
        <p:spPr>
          <a:xfrm>
            <a:off x="968151" y="1548267"/>
            <a:ext cx="110118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24.12. ФОП ДО. Занятие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рассматривается как дело, занимательное и интересное детям, развивающее их; как деятельность, направленная на освоение детьми одной или нескольких образовательных областей, или их интеграцию с использованием разнообразных форм и методов работы, выбор которых осуществляется педагогам самостоятельно. Занятие является формой организации обучения, наряду с экскурсиями, дидактическими играми, играми-путешествиями и другими. Оно может проводиться в виде образовательных ситуаций, тематических событий, проектной деятельности, проблемно- обучающих ситуаций, интегрирующих содержание образовательных областей, творческих и исследовательских проектов и так далее.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24.13. ФОП ДО.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организации занятий педагог использует опыт, накопленный при проведении образовательной деятельности в рамках сформировавшихся подходов. Время проведения занятий, их продолжительность, длительность перерывов, суммарная образовательная нагрузка для детей дошкольного возраста определяются СанПиН 1.2.3685-21.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24.14.ФОП ДО.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Введение термина «занятие» не означает регламентацию процесса. Термин фиксирует форму организации образовательной деятельности. Содержание и педагогически обоснованную методику проведения занятий педагог может выбирать самостоятельно.</a:t>
            </a:r>
          </a:p>
        </p:txBody>
      </p:sp>
    </p:spTree>
    <p:extLst>
      <p:ext uri="{BB962C8B-B14F-4D97-AF65-F5344CB8AC3E}">
        <p14:creationId xmlns:p14="http://schemas.microsoft.com/office/powerpoint/2010/main" val="1253135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6159349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6BE5B-E156-5177-3A40-74AF2F77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8C967A0F-F93B-D7BC-FFD4-5A3CE23144C2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22965929-3C69-928F-9184-87D60530AB9F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организации образовательного процесса </a:t>
            </a:r>
          </a:p>
          <a:p>
            <a:pPr lvl="0" algn="ctr">
              <a:defRPr/>
            </a:pPr>
            <a:r>
              <a:rPr lang="ru-RU" sz="2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реализации </a:t>
            </a:r>
          </a:p>
          <a:p>
            <a:pPr lvl="0" algn="ctr">
              <a:defRPr/>
            </a:pPr>
            <a:r>
              <a:rPr lang="ru-RU" sz="2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и ФОП ДО </a:t>
            </a:r>
            <a:endParaRPr lang="ru-RU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9D52F5-C6EF-1F7B-E8A9-6B77EE54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80563B7D-5A4C-4852-B194-1C2D75808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30" y="1542082"/>
            <a:ext cx="10558670" cy="4956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endParaRPr lang="ru-RU" sz="14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2F1B12-9391-4A02-B4F6-0E56865EBA5F}"/>
              </a:ext>
            </a:extLst>
          </p:cNvPr>
          <p:cNvSpPr/>
          <p:nvPr/>
        </p:nvSpPr>
        <p:spPr>
          <a:xfrm>
            <a:off x="621792" y="1783079"/>
            <a:ext cx="82661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ключевым положениям ФГОС ДО конкретное содержание образовательных областей может реализовываться в различных видах деятельности: общении, предметной, игровой, двигательной, речевой, экспериментировании и познавательно-исследовательской, изобразительной деятельности и конструировании, музыкальной, трудовой.</a:t>
            </a:r>
          </a:p>
          <a:p>
            <a:pPr algn="just"/>
            <a:endParaRPr lang="ru-RU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формой организации обучения, наряду с экскурсиями, дидактическими играми, играми-путешествиями и другими. Оно может проводиться в виде </a:t>
            </a: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ситуаций, тематических событий, проектной деятельности, проблемно-обучающих ситуаций, интегрирующих содержание образовательных областей, творческих и исследовательских проектов 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так далее. </a:t>
            </a:r>
          </a:p>
          <a:p>
            <a:pPr algn="just"/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6E9F9E-5C19-E169-E1FF-4F244814C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582" y="1780324"/>
            <a:ext cx="2530096" cy="20190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1A4D83-CC61-BA92-5FCC-CA135770A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4582" y="4501250"/>
            <a:ext cx="2819960" cy="17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71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6BE5B-E156-5177-3A40-74AF2F77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8C967A0F-F93B-D7BC-FFD4-5A3CE23144C2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22965929-3C69-928F-9184-87D60530AB9F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организации образовательного процесса </a:t>
            </a:r>
          </a:p>
          <a:p>
            <a:pPr lvl="0" algn="ctr">
              <a:defRPr/>
            </a:pPr>
            <a:r>
              <a:rPr lang="ru-RU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реализации </a:t>
            </a:r>
          </a:p>
          <a:p>
            <a:pPr lvl="0" algn="ctr">
              <a:defRPr/>
            </a:pPr>
            <a:r>
              <a:rPr lang="ru-RU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и ФОП ДО 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9D52F5-C6EF-1F7B-E8A9-6B77EE54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80563B7D-5A4C-4852-B194-1C2D75808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719072"/>
            <a:ext cx="6240448" cy="445789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посещении занятий прежде всего следует обратить внимание на соблюдение гигиенических требований и условий.</a:t>
            </a:r>
            <a:endParaRPr lang="en-US" sz="20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Длительность занятия должна соответствовать установленным нормам, а время использоваться полноценно. Большое значение имеет начало занятия, организация детского внимания, постановка перед детьми учебной или творческой задачи, объяснение способов ее выполнения.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Важно, чтобы воспитатель во время объяснения, показа способов действия активизировал детей, побуждал осмысливать, запоминать то, о чем он говорит.</a:t>
            </a:r>
          </a:p>
        </p:txBody>
      </p:sp>
      <p:pic>
        <p:nvPicPr>
          <p:cNvPr id="5124" name="Picture 4" descr="питомник учитель, играя с детьми - детский сад ребенок стоковые фото и изображения">
            <a:extLst>
              <a:ext uri="{FF2B5EF4-FFF2-40B4-BE49-F238E27FC236}">
                <a16:creationId xmlns:a16="http://schemas.microsoft.com/office/drawing/2014/main" id="{D10B9C1A-7CAA-4C6E-A754-F6B32D30A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886" y="2459978"/>
            <a:ext cx="4031145" cy="268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682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6BE5B-E156-5177-3A40-74AF2F77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8C967A0F-F93B-D7BC-FFD4-5A3CE23144C2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22965929-3C69-928F-9184-87D60530AB9F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ГАОУ ДПО Институт развития образования Республики Татарстан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9D52F5-C6EF-1F7B-E8A9-6B77EE54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040DB3-064D-36B0-7C05-15ACC53D0F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0" t="9931" r="28225" b="44800"/>
          <a:stretch/>
        </p:blipFill>
        <p:spPr>
          <a:xfrm>
            <a:off x="1598450" y="1749286"/>
            <a:ext cx="8632228" cy="38062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5C0848-B364-EE53-563A-5CE5CDCAF146}"/>
              </a:ext>
            </a:extLst>
          </p:cNvPr>
          <p:cNvSpPr txBox="1"/>
          <p:nvPr/>
        </p:nvSpPr>
        <p:spPr>
          <a:xfrm>
            <a:off x="2487168" y="5560442"/>
            <a:ext cx="502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hlinkClick r:id="rId5"/>
            </a:endParaRPr>
          </a:p>
          <a:p>
            <a:r>
              <a:rPr lang="en-US" dirty="0">
                <a:hlinkClick r:id="rId5"/>
              </a:rPr>
              <a:t>https://thewikihow.com/video_Wq7gCSy0_vo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8253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6BE5B-E156-5177-3A40-74AF2F77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8C967A0F-F93B-D7BC-FFD4-5A3CE23144C2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22965929-3C69-928F-9184-87D60530AB9F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ГАОУ ДПО Институт развития образования Республики Татарстан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9D52F5-C6EF-1F7B-E8A9-6B77EE54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1010F9-7410-E345-B1DB-EE3DD4DA40C5}"/>
              </a:ext>
            </a:extLst>
          </p:cNvPr>
          <p:cNvSpPr txBox="1"/>
          <p:nvPr/>
        </p:nvSpPr>
        <p:spPr>
          <a:xfrm>
            <a:off x="868680" y="1801368"/>
            <a:ext cx="98938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проведения заключительного этапа Всероссийского профессионального конкурса «Воспитатель года России» 2024 года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3.2.1. Конкурсное испытание «</a:t>
            </a: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мероприятие с детьми»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конкурсного испытания: демонстрация конкурсантом профессиональных компетенций в области подготовки, проведения и анализа развивающего занятия.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конкурсного испытания: групповое занятие с детьми, которое проводится конкурсантом в образовательной организации, реализующей образовательные программы дошкольного образования.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оценки конкурсного испытания: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психолого-педагогическая грамотность;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методическая грамотность;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реализованность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развивающего потенциала занятия;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целеполагание и результативность;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рефлексивная культура;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коммуникативная культура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621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6BE5B-E156-5177-3A40-74AF2F77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8C967A0F-F93B-D7BC-FFD4-5A3CE23144C2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22965929-3C69-928F-9184-87D60530AB9F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организации образовательного процесса </a:t>
            </a:r>
          </a:p>
          <a:p>
            <a:pPr lvl="0" algn="ctr">
              <a:defRPr/>
            </a:pPr>
            <a:r>
              <a:rPr lang="ru-RU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реализации </a:t>
            </a:r>
          </a:p>
          <a:p>
            <a:pPr lvl="0" algn="ctr">
              <a:defRPr/>
            </a:pPr>
            <a:r>
              <a:rPr lang="ru-RU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и ФОП ДО 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9D52F5-C6EF-1F7B-E8A9-6B77EE54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80563B7D-5A4C-4852-B194-1C2D75808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88" y="1537071"/>
            <a:ext cx="6825438" cy="463989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организации </a:t>
            </a:r>
            <a:r>
              <a:rPr lang="ru-RU" sz="18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профессиональная позиция педагога состоит в заведомо уважительном отношении к любому высказыванию ребенка по содержанию обсуждаемой темы. Нужно подумать, как обсуждать детские «версии» не в жестко-оценочной ситуации (правильно – неправильно), а в равноправном диалоге. Только в этом случае дети будут стремиться быть «услышанными» взрослым. 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планирует программное содержание (цель) из ФОП ДО, которое должно быть реализовано в ходе занятия (организации образовательного процесса). Занятия имеют определенную структуру, которая во многом диктуется содержанием обучения и спецификой деятельности детей. Независимо от этих факторов в любом занятии выделяют три основные части, неразрывно связанные общим содержанием и методикой, а именно: начало, ход занятия (процесс) и окончание. </a:t>
            </a:r>
          </a:p>
        </p:txBody>
      </p:sp>
      <p:pic>
        <p:nvPicPr>
          <p:cNvPr id="6146" name="Picture 2" descr="творческие детей класса - детский сад ребенок стоковые фото и изображения">
            <a:extLst>
              <a:ext uri="{FF2B5EF4-FFF2-40B4-BE49-F238E27FC236}">
                <a16:creationId xmlns:a16="http://schemas.microsoft.com/office/drawing/2014/main" id="{E08D97AC-B5D4-4CE0-8628-0729E61F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248" y="1445543"/>
            <a:ext cx="3553781" cy="225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воспитательница дошкольного учреждения разговаривает с группой детей, сидящих на полу в детском саду - детский сад ребенок стоковые фото и изображения">
            <a:extLst>
              <a:ext uri="{FF2B5EF4-FFF2-40B4-BE49-F238E27FC236}">
                <a16:creationId xmlns:a16="http://schemas.microsoft.com/office/drawing/2014/main" id="{B8D00879-7ACE-4717-AB67-0D1AED2E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956" y="3956917"/>
            <a:ext cx="3662367" cy="24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772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6BE5B-E156-5177-3A40-74AF2F77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8C967A0F-F93B-D7BC-FFD4-5A3CE23144C2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22965929-3C69-928F-9184-87D60530AB9F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организации образовательного процесса </a:t>
            </a:r>
          </a:p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реализации </a:t>
            </a:r>
          </a:p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и ФОП ДО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9D52F5-C6EF-1F7B-E8A9-6B77EE54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80563B7D-5A4C-4852-B194-1C2D75808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92" y="1825625"/>
            <a:ext cx="10981344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занятия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предполагает  организацию детей: необходимо переключить их внимание на предстоящую деятельность, вызвать интерес к ней, создать соответствующий эмоциональный настрой, раскрыть учебную задачу. На основе объяснения и показа способов действий у ребенка формируется элементарный план: как ему надо будет действовать самому, в какой последовательности выполнять задание, к каким результатам стремиться. </a:t>
            </a:r>
            <a:endParaRPr lang="ru-RU" sz="18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учитель разговаривает с детьми - детский сад ребенок стоковые фото и изображения">
            <a:extLst>
              <a:ext uri="{FF2B5EF4-FFF2-40B4-BE49-F238E27FC236}">
                <a16:creationId xmlns:a16="http://schemas.microsoft.com/office/drawing/2014/main" id="{25CF0815-A780-44EC-90EE-281D69622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843" y="3610436"/>
            <a:ext cx="3656773" cy="243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шумный детский урок - детский сад ребенок стоковые фото и изображения">
            <a:extLst>
              <a:ext uri="{FF2B5EF4-FFF2-40B4-BE49-F238E27FC236}">
                <a16:creationId xmlns:a16="http://schemas.microsoft.com/office/drawing/2014/main" id="{902644F5-7A89-470B-A891-ECB1A620A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952" y="3635321"/>
            <a:ext cx="3656772" cy="243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954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6BE5B-E156-5177-3A40-74AF2F77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8C967A0F-F93B-D7BC-FFD4-5A3CE23144C2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22965929-3C69-928F-9184-87D60530AB9F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организации образовательного процесса </a:t>
            </a:r>
          </a:p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реализации </a:t>
            </a:r>
          </a:p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и ФОП ДО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9D52F5-C6EF-1F7B-E8A9-6B77EE54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80563B7D-5A4C-4852-B194-1C2D75808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57" y="1489762"/>
            <a:ext cx="6162923" cy="468720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(процесс) занятия</a:t>
            </a:r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это самостоятельная умственная или практическая деятельность детей, заключающаяся в усвоении знаний и умений, которые определены учебной задачей (ФОП ДО). 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этапе занятия приемы и обучения индивидуализируются в соответствии с уровнем развития, темпом восприятия, особенностями мышления каждого ребенка. Обращения ко всем детям необходимы только в том случае, если у многих наблюдаются ошибки в выполнении учебной задачи как следствие нечеткого объяснения педагога. 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Минимальная помощь оказывается тем, кто быстро и легко запоминает, внимательны, умеют анализировать, сопоставлять свои действия, результаты с указанием педагога. В случае затруднения такому ребенку бывает достаточно совета, напоминания, направляющего вопроса. Педагог дает возможность каждому воспитаннику подумать, попытаться самостоятельно найти выход из затруднительно положения. Педагог должен стремиться к тому, чтобы у каждого ребенка получился результат, свидетельствующий о его продвижении, показывающий, чему он научился. </a:t>
            </a:r>
            <a:endParaRPr lang="ru-RU" sz="16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A24491-89C4-F1A7-4C48-B98498E86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578" y="4372068"/>
            <a:ext cx="3069336" cy="19119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0178EC-CA02-187A-40DF-6724832EC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952" y="2002181"/>
            <a:ext cx="3206496" cy="212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3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A3832-900E-8AD4-C9FD-DF29F3D1B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2375E54-C964-7708-3D25-39A109341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BA44E5-4E22-251D-1D73-E3CF26C5CFD7}"/>
              </a:ext>
            </a:extLst>
          </p:cNvPr>
          <p:cNvSpPr txBox="1"/>
          <p:nvPr/>
        </p:nvSpPr>
        <p:spPr>
          <a:xfrm>
            <a:off x="740664" y="1890944"/>
            <a:ext cx="10542854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29.12.2012 N 273-ФЗ (ред. от 12.06.2024) "Об образовании в Российской Федерации"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Статья 64. Дошкольное образование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Дошкольное образование направлено на формирование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общей культуры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развитие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физических,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интеллектуальных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нравственных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эстетических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личностных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качеств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формирование предпосылок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учебной деятельности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сохранение и укрепление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здоровья детей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дошкольного возраста.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</a:rPr>
              <a:t>2. </a:t>
            </a: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</a:rPr>
              <a:t>Образовательные программы 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</a:rPr>
              <a:t>дошкольного образования направлены на </a:t>
            </a: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</a:rPr>
              <a:t>разностороннее развитие детей 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</a:rPr>
              <a:t>дошкольного возраста с учетом их возрастных и индивидуальных особенностей, в том числе достижение детьми дошкольного возраста уровня развития, необходимого и достаточного для успешного освоения ими образовательных программ начального общего образования, на основе индивидуального подхода к детям дошкольного возраста и специфичных для детей дошкольного возраста видов деятельности. Освоение образовательных программ дошкольного образования не сопровождается проведением промежуточных аттестаций и итоговой аттестации обучающихся.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C80ECB-F12E-A09C-56F7-AF2A38BDC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D808A08D-A93A-E448-66EE-B937C8131DF3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9ABB9D-C047-5727-B800-A6F145759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3319FDD6-3F02-109C-21D5-B23F38CE7EF2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5E9E5C-4B27-2F2F-C1FD-BA7C6D400516}"/>
              </a:ext>
            </a:extLst>
          </p:cNvPr>
          <p:cNvSpPr txBox="1"/>
          <p:nvPr/>
        </p:nvSpPr>
        <p:spPr bwMode="auto">
          <a:xfrm>
            <a:off x="1336420" y="474800"/>
            <a:ext cx="976507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ГАОУ ДПО Институт развития образования Республики Татарстан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189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6BE5B-E156-5177-3A40-74AF2F77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8C967A0F-F93B-D7BC-FFD4-5A3CE23144C2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22965929-3C69-928F-9184-87D60530AB9F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организации образовательного процесса </a:t>
            </a:r>
          </a:p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реализации </a:t>
            </a:r>
          </a:p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и ФОП ДО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9D52F5-C6EF-1F7B-E8A9-6B77EE54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80563B7D-5A4C-4852-B194-1C2D75808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sz="20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49B454-61F9-40FE-8E15-E0FD8843ECC2}"/>
              </a:ext>
            </a:extLst>
          </p:cNvPr>
          <p:cNvSpPr/>
          <p:nvPr/>
        </p:nvSpPr>
        <p:spPr>
          <a:xfrm>
            <a:off x="609601" y="1680944"/>
            <a:ext cx="65333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Lato"/>
              </a:rPr>
              <a:t> </a:t>
            </a: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Окончание занятия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посвящено подведению итогов и оценке результатов учебной деятельности детей. Качество полученного результата зависит от возраста и индивидуальных особенностей детей, от сложности учебной задачи. После проведения занятия педагог анализирует его результативность, освоение детьми программных задач, проводит рефлексию деятельности и намечает перспективу деятельности.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616081-FE02-4420-B3F5-E81E04EED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997" y="2113905"/>
            <a:ext cx="3871034" cy="25806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874F58-B1D1-B61E-600E-D82BACBA0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979" y="3941485"/>
            <a:ext cx="3359982" cy="22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11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6BE5B-E156-5177-3A40-74AF2F77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8C967A0F-F93B-D7BC-FFD4-5A3CE23144C2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22965929-3C69-928F-9184-87D60530AB9F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организации образовательного процесса </a:t>
            </a:r>
          </a:p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реализации </a:t>
            </a:r>
          </a:p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и ФОП ДО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9D52F5-C6EF-1F7B-E8A9-6B77EE54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80563B7D-5A4C-4852-B194-1C2D75808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6553598" cy="4351338"/>
          </a:xfrm>
        </p:spPr>
        <p:txBody>
          <a:bodyPr>
            <a:noAutofit/>
          </a:bodyPr>
          <a:lstStyle/>
          <a:p>
            <a:pPr fontAlgn="base"/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образовательной деятельности ДОО могут применяться:</a:t>
            </a:r>
          </a:p>
          <a:p>
            <a:pPr fontAlgn="base"/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мультимедийных презентаций;</a:t>
            </a:r>
          </a:p>
          <a:p>
            <a:pPr fontAlgn="base"/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в дополненной реальности (интерактивные столы, интерактивный пол);</a:t>
            </a:r>
          </a:p>
          <a:p>
            <a:pPr fontAlgn="base"/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отрывков из мультипликационных фильмов;</a:t>
            </a:r>
          </a:p>
          <a:p>
            <a:pPr fontAlgn="base"/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вместе с детьми собственных мультипликационных фильмов с использованием </a:t>
            </a:r>
            <a:r>
              <a:rPr lang="ru-RU" sz="16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мультстудии</a:t>
            </a:r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base"/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использование цифровых изображений для оформления игровых замыслов;</a:t>
            </a:r>
          </a:p>
          <a:p>
            <a:pPr fontAlgn="base"/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применение развивающих компьютерных игр;</a:t>
            </a:r>
          </a:p>
          <a:p>
            <a:pPr fontAlgn="base"/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создание цифровых фотоколлажей из жизни группы или ДОО, семьи и другие.</a:t>
            </a:r>
          </a:p>
          <a:p>
            <a:pPr marL="0" indent="0" algn="just">
              <a:buNone/>
            </a:pPr>
            <a:endParaRPr lang="ru-RU" sz="20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обучение через игру - детский сад ребенок стоковые фото и изображения">
            <a:extLst>
              <a:ext uri="{FF2B5EF4-FFF2-40B4-BE49-F238E27FC236}">
                <a16:creationId xmlns:a16="http://schemas.microsoft.com/office/drawing/2014/main" id="{102D7FA7-7F8A-4D15-B86E-7F598B60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982" y="1722688"/>
            <a:ext cx="3043511" cy="202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BE0DBD-E362-3005-6247-FB8679625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565" y="4129302"/>
            <a:ext cx="2925847" cy="18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39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6BE5B-E156-5177-3A40-74AF2F77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8C967A0F-F93B-D7BC-FFD4-5A3CE23144C2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22965929-3C69-928F-9184-87D60530AB9F}"/>
              </a:ext>
            </a:extLst>
          </p:cNvPr>
          <p:cNvSpPr/>
          <p:nvPr/>
        </p:nvSpPr>
        <p:spPr bwMode="auto">
          <a:xfrm>
            <a:off x="226712" y="156289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организации образовательного процесса </a:t>
            </a:r>
          </a:p>
          <a:p>
            <a:pPr lvl="0" algn="ctr">
              <a:defRPr/>
            </a:pPr>
            <a:r>
              <a:rPr lang="ru-RU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реализации </a:t>
            </a:r>
          </a:p>
          <a:p>
            <a:pPr lvl="0" algn="ctr">
              <a:defRPr/>
            </a:pPr>
            <a:r>
              <a:rPr lang="ru-RU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и ФОП ДО 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9D52F5-C6EF-1F7B-E8A9-6B77EE54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80563B7D-5A4C-4852-B194-1C2D75808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89" y="1445543"/>
            <a:ext cx="11250248" cy="47314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  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всегда ставить цель, определить задачи и подобрать нужные для их решения средства с учетом требований </a:t>
            </a:r>
            <a:r>
              <a:rPr lang="ru-RU" sz="18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ДО, ФОП ДО и СанПиН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Важно, чтобы </a:t>
            </a:r>
            <a:r>
              <a:rPr lang="ru-RU" sz="18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 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соответствовал </a:t>
            </a:r>
            <a:r>
              <a:rPr lang="ru-RU" sz="18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поставленной цели 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На занятии должно быть как можно </a:t>
            </a:r>
            <a:r>
              <a:rPr lang="ru-RU" sz="18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действий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При проведении необходимо отказаться от своего доминирующего положения.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Необходимо обеспечить </a:t>
            </a:r>
            <a:r>
              <a:rPr lang="ru-RU" sz="18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интегративные связи 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разнообразных видов деятельности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содержания), мотивацию и активизацию познавательной деятельности детей, эмоциональную составляющую мероприятия, связь содержания мероприятия с жизнью и личным опытом каждого ребенка.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Окончание занятия должно быть максимально продуманным и, с одной стороны, завершенным, а с другой – показать перспективы будущей деятельности, пробудив у детей желание и дальше заниматься в этом направлении.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Воспитателю  необходимо продемонстрировать такие качества, как способность к импровизации, умение слушать детей, чутко реагировать на их вопросы и ответы, не давая увести себя в сторону.</a:t>
            </a:r>
          </a:p>
        </p:txBody>
      </p:sp>
    </p:spTree>
    <p:extLst>
      <p:ext uri="{BB962C8B-B14F-4D97-AF65-F5344CB8AC3E}">
        <p14:creationId xmlns:p14="http://schemas.microsoft.com/office/powerpoint/2010/main" val="159768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E3285-114D-49A8-8FD2-F357A18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177275" y="156289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756723" y="528111"/>
            <a:ext cx="976507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ГАОУ ДПО Институт развития образования Республики Татарстан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5" y="235158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AD3A97-AEC2-4DD0-8E64-42BF93A584BF}"/>
              </a:ext>
            </a:extLst>
          </p:cNvPr>
          <p:cNvSpPr/>
          <p:nvPr/>
        </p:nvSpPr>
        <p:spPr>
          <a:xfrm>
            <a:off x="4814661" y="2178635"/>
            <a:ext cx="669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7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ru-RU" sz="2400" b="1" spc="79" dirty="0">
                <a:solidFill>
                  <a:srgbClr val="206A7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C214D8-CB84-4F80-898F-8E50DE4687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37" t="4950" r="23336" b="23792"/>
          <a:stretch/>
        </p:blipFill>
        <p:spPr>
          <a:xfrm>
            <a:off x="8373537" y="3919370"/>
            <a:ext cx="3449376" cy="256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A66F4A-9BF5-4519-A3A8-EAFA54260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08" y="1663129"/>
            <a:ext cx="1799460" cy="25659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09A0F5-9BA7-49BB-B7F8-06C9708DA38F}"/>
              </a:ext>
            </a:extLst>
          </p:cNvPr>
          <p:cNvSpPr/>
          <p:nvPr/>
        </p:nvSpPr>
        <p:spPr>
          <a:xfrm>
            <a:off x="3009047" y="2358040"/>
            <a:ext cx="90582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6A7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ГАОУ ДПО ИРО РТ </a:t>
            </a:r>
          </a:p>
          <a:p>
            <a:r>
              <a:rPr lang="en-US" dirty="0">
                <a:solidFill>
                  <a:srgbClr val="206A7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6"/>
              </a:rPr>
              <a:t>http://irort.ru/ru</a:t>
            </a:r>
            <a:endParaRPr lang="ru-RU" dirty="0">
              <a:solidFill>
                <a:srgbClr val="206A7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206A7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206A7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                                            Кафедра дошкольного и </a:t>
            </a:r>
          </a:p>
          <a:p>
            <a:pPr algn="ctr"/>
            <a:r>
              <a:rPr lang="ru-RU" dirty="0">
                <a:solidFill>
                  <a:srgbClr val="206A7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начального общего образования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26C131-E11C-4E2E-852D-7FFB69353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11" y="5018510"/>
            <a:ext cx="4588474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839859E-C489-4A1D-9A1B-F5C6E6237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61" y="4464590"/>
            <a:ext cx="1923153" cy="192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699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E3285-114D-49A8-8FD2-F357A18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336420" y="474800"/>
            <a:ext cx="9765078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63595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7BE5C-D5A2-04AE-1FC1-3606F7D83953}"/>
              </a:ext>
            </a:extLst>
          </p:cNvPr>
          <p:cNvSpPr txBox="1"/>
          <p:nvPr/>
        </p:nvSpPr>
        <p:spPr bwMode="auto">
          <a:xfrm>
            <a:off x="1336420" y="474800"/>
            <a:ext cx="976507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ГАОУ ДПО Институт развития образования Республики Татарстан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9D0D301-F645-4CF7-8033-11E8261E44D2}"/>
              </a:ext>
            </a:extLst>
          </p:cNvPr>
          <p:cNvSpPr/>
          <p:nvPr/>
        </p:nvSpPr>
        <p:spPr>
          <a:xfrm>
            <a:off x="662609" y="1934817"/>
            <a:ext cx="1079912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29.12.2012 N 273-ФЗ (ред. от 12.06.2024) "Об образовании в Российской Федерации"</a:t>
            </a:r>
          </a:p>
          <a:p>
            <a:pPr algn="ctr"/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21. Образовательная деятельность</a:t>
            </a:r>
          </a:p>
          <a:p>
            <a:pPr algn="ctr"/>
            <a:endParaRPr lang="ru-RU" sz="20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</a:t>
            </a: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деятельность по реализации образовательных программ;\</a:t>
            </a:r>
          </a:p>
          <a:p>
            <a:endParaRPr lang="ru-RU" sz="20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24.2 ФОП ДО  Образовательная деятельность </a:t>
            </a: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организуется как совместная деятельность педагога и детей, самостоятельная деятельность детей.</a:t>
            </a:r>
          </a:p>
          <a:p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24.7. ФОП ДО В образовательном процессе игра </a:t>
            </a: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 особое место, выступая как форма организации жизни и деятельности детей, средство разностороннего развития личности; метод или прием обучения; средство саморазвития, самовоспитания, самообучения, саморегуляции</a:t>
            </a:r>
          </a:p>
        </p:txBody>
      </p:sp>
    </p:spTree>
    <p:extLst>
      <p:ext uri="{BB962C8B-B14F-4D97-AF65-F5344CB8AC3E}">
        <p14:creationId xmlns:p14="http://schemas.microsoft.com/office/powerpoint/2010/main" val="2307061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AA5FD9-C758-AEF0-3841-66D93BA6BD51}"/>
              </a:ext>
            </a:extLst>
          </p:cNvPr>
          <p:cNvSpPr txBox="1"/>
          <p:nvPr/>
        </p:nvSpPr>
        <p:spPr>
          <a:xfrm>
            <a:off x="513650" y="3271865"/>
            <a:ext cx="660790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884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28849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Рекомендации по формированию инфраструктуры ДОО и комплектации учебно-методических материалов в целях реализации образовательных программ ДО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6EFA7F-74FC-8B01-EA68-64EA9351E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F4D3A569-35E5-C604-5163-EBF6590B4FCE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3">
            <a:extLst>
              <a:ext uri="{FF2B5EF4-FFF2-40B4-BE49-F238E27FC236}">
                <a16:creationId xmlns:a16="http://schemas.microsoft.com/office/drawing/2014/main" id="{15A6A969-37ED-86C7-66D7-94C52774F70E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F4BFCF-0DAC-12DC-0182-C3F38FC62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895B03-292E-8F3E-CDB8-E4987108A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743" y="3219998"/>
            <a:ext cx="1724970" cy="27146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20B97A-325E-04A5-7E9A-CD5080389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5480" y="1734243"/>
            <a:ext cx="2122870" cy="29849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D22ABE-A7C2-B38B-2BEA-68C273C2E982}"/>
              </a:ext>
            </a:extLst>
          </p:cNvPr>
          <p:cNvSpPr txBox="1"/>
          <p:nvPr/>
        </p:nvSpPr>
        <p:spPr>
          <a:xfrm>
            <a:off x="438912" y="1648857"/>
            <a:ext cx="8853367" cy="1623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Методические рекомендации по планированию и реализации образовательной деятельности ДОО в соответствии  с федеральной образовательной программой дошкольного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B61B53-322C-86CD-6587-85D245DA361D}"/>
              </a:ext>
            </a:extLst>
          </p:cNvPr>
          <p:cNvSpPr txBox="1"/>
          <p:nvPr/>
        </p:nvSpPr>
        <p:spPr bwMode="auto">
          <a:xfrm>
            <a:off x="1336420" y="474800"/>
            <a:ext cx="976507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ГАОУ ДПО Институт развития образования Республики Татарстан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72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E3285-114D-49A8-8FD2-F357A18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336420" y="474800"/>
            <a:ext cx="9765078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63595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296EF3-9512-44A2-AB04-1FF81B1A59A5}"/>
              </a:ext>
            </a:extLst>
          </p:cNvPr>
          <p:cNvSpPr txBox="1"/>
          <p:nvPr/>
        </p:nvSpPr>
        <p:spPr bwMode="auto">
          <a:xfrm>
            <a:off x="343988" y="1542082"/>
            <a:ext cx="11470060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 дошкольного образования утверждён приказом Минобрнауки России от 17.10.2013 № 1155</a:t>
            </a:r>
          </a:p>
          <a:p>
            <a:pPr algn="ctr"/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редакция от 17 февраля 2023 г.)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2.6. Содержание Программы должно обеспечивать </a:t>
            </a:r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и психическое развитие детей в различных видах деятельности </a:t>
            </a:r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охватывать следующие структурные единицы, представляющие определенные направления обучения и воспитания детей (далее - образовательные области):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развитие.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</a:t>
            </a:r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</a:t>
            </a:r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психолого-педагогическим условиям реализации Программы.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использование в образовательной деятельности форм и методов работы с детьми, соответствующих (недопустимость как искусственного ускорения, так и искусственного замедления развития детей);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построение образовательной деятельности на основе взаимодействия взрослых с детьми, ориентированного на интересы и возможности каждого ребенка и учитывающего социальную ситуацию его развития;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5B1C9-F04C-2F2F-3D0D-CCBDD6E2693C}"/>
              </a:ext>
            </a:extLst>
          </p:cNvPr>
          <p:cNvSpPr txBox="1"/>
          <p:nvPr/>
        </p:nvSpPr>
        <p:spPr bwMode="auto">
          <a:xfrm>
            <a:off x="1336420" y="474800"/>
            <a:ext cx="976507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ГАОУ ДПО Институт развития образования Республики Татарстан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08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6BE5B-E156-5177-3A40-74AF2F77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8C967A0F-F93B-D7BC-FFD4-5A3CE23144C2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22965929-3C69-928F-9184-87D60530AB9F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организации образовательного процесса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реализации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и ФОП ДО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9D52F5-C6EF-1F7B-E8A9-6B77EE54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80563B7D-5A4C-4852-B194-1C2D75808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" y="1542082"/>
            <a:ext cx="11141476" cy="49564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процесс </a:t>
            </a:r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ДОО – это специально организованное взаимодействие воспитателя и воспитанника с целью реализации задач воспитания и обучения ребенка раннего и дошкольного возраста. Результат – разностороннее развитие ребенка (физическое, познавательное, речевое, социально-коммуникативное, художественно-эстетическое).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24.2. (ФОП ДО)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Образовательная деятельность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организуется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совместная деятельность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педагога 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детей,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самостоятельная деятельность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детей.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зависимости от решаемых образовательных задач, желаний детей, их образовательных потребностей, педагог может выбрать один или несколько вариантов совместной деятельности: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Вариативная часть Программы представлена частью, формируемой участниками образовательных отношений. Согласно п. 2.9 ФГОС ДО, является обязательной с точки зрения реализации его требований, дополняет обязательную часть Программы, позволяет обеспечивать вариативность ДО, стимулировать педагогическое творчество и инициативу, учитывать индивидуальные потребности обучающихся, мнение их родителей (законных представителей), а также условия, в которых осуществляется педагогический процесс.</a:t>
            </a:r>
          </a:p>
          <a:p>
            <a:pPr marL="0" indent="0">
              <a:buNone/>
            </a:pPr>
            <a:endParaRPr lang="ru-RU" sz="20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180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AA5FD9-C758-AEF0-3841-66D93BA6BD51}"/>
              </a:ext>
            </a:extLst>
          </p:cNvPr>
          <p:cNvSpPr txBox="1"/>
          <p:nvPr/>
        </p:nvSpPr>
        <p:spPr>
          <a:xfrm>
            <a:off x="343988" y="2553127"/>
            <a:ext cx="67775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884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6EFA7F-74FC-8B01-EA68-64EA9351E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F4D3A569-35E5-C604-5163-EBF6590B4FCE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3">
            <a:extLst>
              <a:ext uri="{FF2B5EF4-FFF2-40B4-BE49-F238E27FC236}">
                <a16:creationId xmlns:a16="http://schemas.microsoft.com/office/drawing/2014/main" id="{15A6A969-37ED-86C7-66D7-94C52774F70E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F4BFCF-0DAC-12DC-0182-C3F38FC62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D22ABE-A7C2-B38B-2BEA-68C273C2E982}"/>
              </a:ext>
            </a:extLst>
          </p:cNvPr>
          <p:cNvSpPr txBox="1"/>
          <p:nvPr/>
        </p:nvSpPr>
        <p:spPr>
          <a:xfrm>
            <a:off x="438912" y="1648857"/>
            <a:ext cx="11022824" cy="601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Форма организации образовательного процесса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Экспериментирование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Коллекционирование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Беседа, разговор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Конкурсы, викторины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Квесты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B61B53-322C-86CD-6587-85D245DA361D}"/>
              </a:ext>
            </a:extLst>
          </p:cNvPr>
          <p:cNvSpPr txBox="1"/>
          <p:nvPr/>
        </p:nvSpPr>
        <p:spPr bwMode="auto">
          <a:xfrm>
            <a:off x="1336420" y="474800"/>
            <a:ext cx="976507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ГАОУ ДПО Институт развития образования Республики Татарстан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2C2171-A27C-475E-9729-2E3845C78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582" y="2238790"/>
            <a:ext cx="2932814" cy="18330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C5B61-894A-458D-B5BA-6588A49DB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832" y="2164872"/>
            <a:ext cx="2999645" cy="19997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9F576A-6B89-41F0-9ED2-084E763E6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809" y="4315854"/>
            <a:ext cx="3282222" cy="21962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D05135-15CB-4649-A4CF-13BEF809B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771" y="4443021"/>
            <a:ext cx="2999645" cy="20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71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AA5FD9-C758-AEF0-3841-66D93BA6BD51}"/>
              </a:ext>
            </a:extLst>
          </p:cNvPr>
          <p:cNvSpPr txBox="1"/>
          <p:nvPr/>
        </p:nvSpPr>
        <p:spPr>
          <a:xfrm>
            <a:off x="343988" y="2553127"/>
            <a:ext cx="67775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884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6EFA7F-74FC-8B01-EA68-64EA9351E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F4D3A569-35E5-C604-5163-EBF6590B4FCE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3">
            <a:extLst>
              <a:ext uri="{FF2B5EF4-FFF2-40B4-BE49-F238E27FC236}">
                <a16:creationId xmlns:a16="http://schemas.microsoft.com/office/drawing/2014/main" id="{15A6A969-37ED-86C7-66D7-94C52774F70E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F4BFCF-0DAC-12DC-0182-C3F38FC62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D22ABE-A7C2-B38B-2BEA-68C273C2E982}"/>
              </a:ext>
            </a:extLst>
          </p:cNvPr>
          <p:cNvSpPr txBox="1"/>
          <p:nvPr/>
        </p:nvSpPr>
        <p:spPr>
          <a:xfrm>
            <a:off x="438912" y="1648857"/>
            <a:ext cx="11022824" cy="592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24.19.ФОП ДО. </a:t>
            </a: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ДОО организуются культурные практики. К культурным практикам относят игровую, продуктивную, познавательно-исследовательскую, коммуникативную практики, чтение художественной литературы.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24.20 ФОП ДО.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Культурные практики предоставляют ребенку  возможность  проявить свою субъектность с разных сторон, в свою очередь, способствует становлению разных видов детских инициатив: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игровой практике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ребенок проявляет себя как творческий субъект (творческая инициатива)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продуктивной-созидающий и волевой субъект </a:t>
            </a: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(инициатива целеполагания</a:t>
            </a:r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познавательно-исследовательской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практике-как субъект исследования (познавательная инициатива);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коммуникативной практике – </a:t>
            </a: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партнер по взаимодействию и собеседник (коммуникативная инициатива);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 </a:t>
            </a: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дополняет развивающие возможности других культурных практик детей дошкольного возраста.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B61B53-322C-86CD-6587-85D245DA361D}"/>
              </a:ext>
            </a:extLst>
          </p:cNvPr>
          <p:cNvSpPr txBox="1"/>
          <p:nvPr/>
        </p:nvSpPr>
        <p:spPr bwMode="auto">
          <a:xfrm>
            <a:off x="1336420" y="474800"/>
            <a:ext cx="976507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ГАОУ ДПО Институт развития образования Республики Татарстан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787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6BE5B-E156-5177-3A40-74AF2F77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8C967A0F-F93B-D7BC-FFD4-5A3CE23144C2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22965929-3C69-928F-9184-87D60530AB9F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организации образовательного процесса </a:t>
            </a:r>
          </a:p>
          <a:p>
            <a:pPr lvl="0" algn="ctr">
              <a:defRPr/>
            </a:pPr>
            <a:r>
              <a:rPr lang="ru-RU" sz="2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реализации </a:t>
            </a:r>
          </a:p>
          <a:p>
            <a:pPr lvl="0" algn="ctr">
              <a:defRPr/>
            </a:pPr>
            <a:r>
              <a:rPr lang="ru-RU" sz="2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и ФОП ДО </a:t>
            </a:r>
            <a:endParaRPr lang="ru-RU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9D52F5-C6EF-1F7B-E8A9-6B77EE54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80563B7D-5A4C-4852-B194-1C2D75808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30" y="1542082"/>
            <a:ext cx="10558670" cy="4956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endParaRPr lang="ru-RU" sz="14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F7D3885-88B4-4D3B-A4D2-7B7D3583BD67}"/>
              </a:ext>
            </a:extLst>
          </p:cNvPr>
          <p:cNvSpPr/>
          <p:nvPr/>
        </p:nvSpPr>
        <p:spPr>
          <a:xfrm>
            <a:off x="579492" y="2014598"/>
            <a:ext cx="70802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24.10. </a:t>
            </a: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осуществляемая </a:t>
            </a: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утренний отрезок времени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может включать: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игровые ситуации, индивидуальные игры и игры небольшими подгруппами;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беседы с детьми по их интересам, развивающее общение педагога с детьми (в том числе в форме утреннего и вечернего круга), рассматривание картин, иллюстраций;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практические, проблемные ситуации;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за объектами и явлениями природы, трудом взрослых;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индивидуальную работу с детьми в соответствии с задачами разных образовательных областей;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продуктивную деятельность детей.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F4FDDA-B3FD-4382-3CAC-8ACDC384D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852" y="2909234"/>
            <a:ext cx="3343656" cy="222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045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</TotalTime>
  <Words>1856</Words>
  <Application>Microsoft Office PowerPoint</Application>
  <PresentationFormat>Широкоэкранный</PresentationFormat>
  <Paragraphs>246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Lato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автономное учреждение дополнительного профессионального образования Ярославской области  Институт развития образования</dc:title>
  <dc:creator>Юлия Владимировна Суханова</dc:creator>
  <cp:lastModifiedBy>Расиля Латыпова</cp:lastModifiedBy>
  <cp:revision>1078</cp:revision>
  <cp:lastPrinted>2023-05-30T07:40:47Z</cp:lastPrinted>
  <dcterms:created xsi:type="dcterms:W3CDTF">2017-01-12T11:53:49Z</dcterms:created>
  <dcterms:modified xsi:type="dcterms:W3CDTF">2024-06-25T05:14:38Z</dcterms:modified>
</cp:coreProperties>
</file>