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7" r:id="rId4"/>
    <p:sldId id="296" r:id="rId5"/>
    <p:sldId id="291" r:id="rId6"/>
    <p:sldId id="289" r:id="rId7"/>
    <p:sldId id="292" r:id="rId8"/>
    <p:sldId id="274" r:id="rId9"/>
    <p:sldId id="290" r:id="rId10"/>
    <p:sldId id="294" r:id="rId11"/>
    <p:sldId id="293" r:id="rId12"/>
    <p:sldId id="295" r:id="rId13"/>
    <p:sldId id="283" r:id="rId14"/>
    <p:sldId id="298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434" autoAdjust="0"/>
  </p:normalViewPr>
  <p:slideViewPr>
    <p:cSldViewPr>
      <p:cViewPr varScale="1">
        <p:scale>
          <a:sx n="148" d="100"/>
          <a:sy n="148" d="100"/>
        </p:scale>
        <p:origin x="13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ds.kpfu.ru/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ds.kpfu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036AD-2C7D-42FF-AEBE-D0F4DE7D21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9FEB4B-1F28-477E-9B82-E6CAC750290B}">
      <dgm:prSet/>
      <dgm:spPr/>
      <dgm:t>
        <a:bodyPr/>
        <a:lstStyle/>
        <a:p>
          <a:pPr algn="ctr" rtl="0"/>
          <a:r>
            <a:rPr lang="ru-RU" b="1" dirty="0"/>
            <a:t>Центр сопровождения семьи и ребенка</a:t>
          </a:r>
        </a:p>
      </dgm:t>
    </dgm:pt>
    <dgm:pt modelId="{B4CCE2E8-5A75-41A5-B722-7E29754F128D}" type="parTrans" cxnId="{8A25587C-9637-4086-93E2-88A4D9C42AE8}">
      <dgm:prSet/>
      <dgm:spPr/>
      <dgm:t>
        <a:bodyPr/>
        <a:lstStyle/>
        <a:p>
          <a:endParaRPr lang="ru-RU"/>
        </a:p>
      </dgm:t>
    </dgm:pt>
    <dgm:pt modelId="{CA021486-7EBA-48DE-A974-9401A37DDC80}" type="sibTrans" cxnId="{8A25587C-9637-4086-93E2-88A4D9C42AE8}">
      <dgm:prSet/>
      <dgm:spPr/>
      <dgm:t>
        <a:bodyPr/>
        <a:lstStyle/>
        <a:p>
          <a:endParaRPr lang="ru-RU"/>
        </a:p>
      </dgm:t>
    </dgm:pt>
    <dgm:pt modelId="{F93D27AF-FBDE-4833-9ED4-E124CBF24AAB}" type="pres">
      <dgm:prSet presAssocID="{9EF036AD-2C7D-42FF-AEBE-D0F4DE7D21C9}" presName="linear" presStyleCnt="0">
        <dgm:presLayoutVars>
          <dgm:animLvl val="lvl"/>
          <dgm:resizeHandles val="exact"/>
        </dgm:presLayoutVars>
      </dgm:prSet>
      <dgm:spPr/>
    </dgm:pt>
    <dgm:pt modelId="{25678501-EB61-40B2-AFD5-F98785A20494}" type="pres">
      <dgm:prSet presAssocID="{649FEB4B-1F28-477E-9B82-E6CAC750290B}" presName="parentText" presStyleLbl="node1" presStyleIdx="0" presStyleCnt="1" custLinFactNeighborX="-1579" custLinFactNeighborY="15638">
        <dgm:presLayoutVars>
          <dgm:chMax val="0"/>
          <dgm:bulletEnabled val="1"/>
        </dgm:presLayoutVars>
      </dgm:prSet>
      <dgm:spPr/>
    </dgm:pt>
  </dgm:ptLst>
  <dgm:cxnLst>
    <dgm:cxn modelId="{45459909-88DF-4505-87E0-7D5080F5BDAF}" type="presOf" srcId="{9EF036AD-2C7D-42FF-AEBE-D0F4DE7D21C9}" destId="{F93D27AF-FBDE-4833-9ED4-E124CBF24AAB}" srcOrd="0" destOrd="0" presId="urn:microsoft.com/office/officeart/2005/8/layout/vList2"/>
    <dgm:cxn modelId="{8A25587C-9637-4086-93E2-88A4D9C42AE8}" srcId="{9EF036AD-2C7D-42FF-AEBE-D0F4DE7D21C9}" destId="{649FEB4B-1F28-477E-9B82-E6CAC750290B}" srcOrd="0" destOrd="0" parTransId="{B4CCE2E8-5A75-41A5-B722-7E29754F128D}" sibTransId="{CA021486-7EBA-48DE-A974-9401A37DDC80}"/>
    <dgm:cxn modelId="{AD007CAF-00FD-4946-BB4C-D62C60EE74D2}" type="presOf" srcId="{649FEB4B-1F28-477E-9B82-E6CAC750290B}" destId="{25678501-EB61-40B2-AFD5-F98785A20494}" srcOrd="0" destOrd="0" presId="urn:microsoft.com/office/officeart/2005/8/layout/vList2"/>
    <dgm:cxn modelId="{D125D8E5-3F3F-41CD-9E0D-8B1B18C23798}" type="presParOf" srcId="{F93D27AF-FBDE-4833-9ED4-E124CBF24AAB}" destId="{25678501-EB61-40B2-AFD5-F98785A204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3DADFE-F9C6-4197-80F4-AC0414D1B40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BCA8D7-DEE9-4FFB-A924-2475A78E9E20}">
      <dgm:prSet/>
      <dgm:spPr/>
      <dgm:t>
        <a:bodyPr/>
        <a:lstStyle/>
        <a:p>
          <a:pPr rtl="0"/>
          <a:r>
            <a:rPr lang="ru-RU" b="1" dirty="0"/>
            <a:t>Консультационная служба </a:t>
          </a:r>
        </a:p>
        <a:p>
          <a:pPr rtl="0"/>
          <a:r>
            <a:rPr lang="ru-RU" b="1" dirty="0"/>
            <a:t>«Университет </a:t>
          </a:r>
          <a:r>
            <a:rPr lang="ru-RU" b="1" dirty="0" err="1"/>
            <a:t>родительства</a:t>
          </a:r>
          <a:r>
            <a:rPr lang="ru-RU" b="1" dirty="0"/>
            <a:t>»</a:t>
          </a:r>
        </a:p>
      </dgm:t>
    </dgm:pt>
    <dgm:pt modelId="{00CFD95A-523F-4FFD-BD08-F726ADABC679}" type="parTrans" cxnId="{946DB206-FE4F-42A3-8542-A9D6CA55844D}">
      <dgm:prSet/>
      <dgm:spPr/>
      <dgm:t>
        <a:bodyPr/>
        <a:lstStyle/>
        <a:p>
          <a:endParaRPr lang="ru-RU"/>
        </a:p>
      </dgm:t>
    </dgm:pt>
    <dgm:pt modelId="{7C6BD4E9-EF01-47EE-A507-6F7460554307}" type="sibTrans" cxnId="{946DB206-FE4F-42A3-8542-A9D6CA55844D}">
      <dgm:prSet/>
      <dgm:spPr/>
      <dgm:t>
        <a:bodyPr/>
        <a:lstStyle/>
        <a:p>
          <a:endParaRPr lang="ru-RU"/>
        </a:p>
      </dgm:t>
    </dgm:pt>
    <dgm:pt modelId="{5270B641-EBEF-4A73-809B-44A05392D70C}" type="pres">
      <dgm:prSet presAssocID="{B83DADFE-F9C6-4197-80F4-AC0414D1B40D}" presName="Name0" presStyleCnt="0">
        <dgm:presLayoutVars>
          <dgm:dir/>
          <dgm:resizeHandles val="exact"/>
        </dgm:presLayoutVars>
      </dgm:prSet>
      <dgm:spPr/>
    </dgm:pt>
    <dgm:pt modelId="{47345502-4981-40F3-964A-956CDD77C794}" type="pres">
      <dgm:prSet presAssocID="{99BCA8D7-DEE9-4FFB-A924-2475A78E9E20}" presName="node" presStyleLbl="node1" presStyleIdx="0" presStyleCnt="1" custLinFactNeighborX="-4177" custLinFactNeighborY="12885">
        <dgm:presLayoutVars>
          <dgm:bulletEnabled val="1"/>
        </dgm:presLayoutVars>
      </dgm:prSet>
      <dgm:spPr/>
    </dgm:pt>
  </dgm:ptLst>
  <dgm:cxnLst>
    <dgm:cxn modelId="{E940D203-D91E-4AA3-8107-82C5E2FE980E}" type="presOf" srcId="{B83DADFE-F9C6-4197-80F4-AC0414D1B40D}" destId="{5270B641-EBEF-4A73-809B-44A05392D70C}" srcOrd="0" destOrd="0" presId="urn:microsoft.com/office/officeart/2005/8/layout/process1"/>
    <dgm:cxn modelId="{946DB206-FE4F-42A3-8542-A9D6CA55844D}" srcId="{B83DADFE-F9C6-4197-80F4-AC0414D1B40D}" destId="{99BCA8D7-DEE9-4FFB-A924-2475A78E9E20}" srcOrd="0" destOrd="0" parTransId="{00CFD95A-523F-4FFD-BD08-F726ADABC679}" sibTransId="{7C6BD4E9-EF01-47EE-A507-6F7460554307}"/>
    <dgm:cxn modelId="{3985E67B-1ED5-4845-B994-0CF43B024888}" type="presOf" srcId="{99BCA8D7-DEE9-4FFB-A924-2475A78E9E20}" destId="{47345502-4981-40F3-964A-956CDD77C794}" srcOrd="0" destOrd="0" presId="urn:microsoft.com/office/officeart/2005/8/layout/process1"/>
    <dgm:cxn modelId="{DF1344D6-1889-4576-8D07-82880AF2A0EB}" type="presParOf" srcId="{5270B641-EBEF-4A73-809B-44A05392D70C}" destId="{47345502-4981-40F3-964A-956CDD77C79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2A86C9-98CB-473C-ACB5-72B51708155A}" type="doc">
      <dgm:prSet loTypeId="urn:microsoft.com/office/officeart/2005/8/layout/bProcess2" loCatId="process" qsTypeId="urn:microsoft.com/office/officeart/2005/8/quickstyle/simple3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B9618B0F-F3BB-4CB3-9868-11C61A065D54}">
      <dgm:prSet/>
      <dgm:spPr/>
      <dgm:t>
        <a:bodyPr/>
        <a:lstStyle/>
        <a:p>
          <a:pPr rtl="0"/>
          <a:r>
            <a:rPr lang="ru-RU" b="1" dirty="0"/>
            <a:t>2022 г.</a:t>
          </a:r>
          <a:r>
            <a:rPr lang="ru-RU" dirty="0"/>
            <a:t> -  300 консультаций</a:t>
          </a:r>
        </a:p>
      </dgm:t>
    </dgm:pt>
    <dgm:pt modelId="{29E8CC4A-B585-4A7E-B199-12133EC5671F}" type="parTrans" cxnId="{35155958-C5B8-42DC-8BEF-622D85C04D02}">
      <dgm:prSet/>
      <dgm:spPr/>
      <dgm:t>
        <a:bodyPr/>
        <a:lstStyle/>
        <a:p>
          <a:endParaRPr lang="ru-RU"/>
        </a:p>
      </dgm:t>
    </dgm:pt>
    <dgm:pt modelId="{7A7A02D3-9B02-43D3-AEBA-97E1184ABCFA}" type="sibTrans" cxnId="{35155958-C5B8-42DC-8BEF-622D85C04D02}">
      <dgm:prSet/>
      <dgm:spPr/>
      <dgm:t>
        <a:bodyPr/>
        <a:lstStyle/>
        <a:p>
          <a:endParaRPr lang="ru-RU"/>
        </a:p>
      </dgm:t>
    </dgm:pt>
    <dgm:pt modelId="{9F988640-60E9-4DBD-A64B-A0E2067E57AF}">
      <dgm:prSet/>
      <dgm:spPr/>
      <dgm:t>
        <a:bodyPr/>
        <a:lstStyle/>
        <a:p>
          <a:pPr rtl="0"/>
          <a:r>
            <a:rPr lang="ru-RU" b="1" dirty="0"/>
            <a:t>2024 г. </a:t>
          </a:r>
          <a:r>
            <a:rPr lang="ru-RU" dirty="0"/>
            <a:t>- 12000 консультаций</a:t>
          </a:r>
        </a:p>
      </dgm:t>
    </dgm:pt>
    <dgm:pt modelId="{6F0DCEA2-BB9D-4B90-9D0E-5E09C1F43B82}" type="parTrans" cxnId="{320BBA9B-D9EE-4AF3-9983-8434BE4B59A9}">
      <dgm:prSet/>
      <dgm:spPr/>
      <dgm:t>
        <a:bodyPr/>
        <a:lstStyle/>
        <a:p>
          <a:endParaRPr lang="ru-RU"/>
        </a:p>
      </dgm:t>
    </dgm:pt>
    <dgm:pt modelId="{5810175C-54FC-4CF5-8C78-B461C68F0D6D}" type="sibTrans" cxnId="{320BBA9B-D9EE-4AF3-9983-8434BE4B59A9}">
      <dgm:prSet/>
      <dgm:spPr/>
      <dgm:t>
        <a:bodyPr/>
        <a:lstStyle/>
        <a:p>
          <a:endParaRPr lang="ru-RU"/>
        </a:p>
      </dgm:t>
    </dgm:pt>
    <dgm:pt modelId="{444E7E7C-16F6-40AB-84AC-C6E2C85767FD}" type="pres">
      <dgm:prSet presAssocID="{8F2A86C9-98CB-473C-ACB5-72B51708155A}" presName="diagram" presStyleCnt="0">
        <dgm:presLayoutVars>
          <dgm:dir/>
          <dgm:resizeHandles/>
        </dgm:presLayoutVars>
      </dgm:prSet>
      <dgm:spPr/>
    </dgm:pt>
    <dgm:pt modelId="{497AF5CF-F01D-46B6-89D8-9378A7C6F7DE}" type="pres">
      <dgm:prSet presAssocID="{B9618B0F-F3BB-4CB3-9868-11C61A065D54}" presName="firstNode" presStyleLbl="node1" presStyleIdx="0" presStyleCnt="2">
        <dgm:presLayoutVars>
          <dgm:bulletEnabled val="1"/>
        </dgm:presLayoutVars>
      </dgm:prSet>
      <dgm:spPr/>
    </dgm:pt>
    <dgm:pt modelId="{065BABBF-8073-4A94-AE6D-C208DA31F2E8}" type="pres">
      <dgm:prSet presAssocID="{7A7A02D3-9B02-43D3-AEBA-97E1184ABCFA}" presName="sibTrans" presStyleLbl="sibTrans2D1" presStyleIdx="0" presStyleCnt="1"/>
      <dgm:spPr/>
    </dgm:pt>
    <dgm:pt modelId="{9DBA588F-BDD3-4EBF-98BD-CE05FC229CEF}" type="pres">
      <dgm:prSet presAssocID="{9F988640-60E9-4DBD-A64B-A0E2067E57AF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BC3D726D-A648-4958-B45B-147C2BAB0673}" type="presOf" srcId="{B9618B0F-F3BB-4CB3-9868-11C61A065D54}" destId="{497AF5CF-F01D-46B6-89D8-9378A7C6F7DE}" srcOrd="0" destOrd="0" presId="urn:microsoft.com/office/officeart/2005/8/layout/bProcess2"/>
    <dgm:cxn modelId="{35155958-C5B8-42DC-8BEF-622D85C04D02}" srcId="{8F2A86C9-98CB-473C-ACB5-72B51708155A}" destId="{B9618B0F-F3BB-4CB3-9868-11C61A065D54}" srcOrd="0" destOrd="0" parTransId="{29E8CC4A-B585-4A7E-B199-12133EC5671F}" sibTransId="{7A7A02D3-9B02-43D3-AEBA-97E1184ABCFA}"/>
    <dgm:cxn modelId="{320BBA9B-D9EE-4AF3-9983-8434BE4B59A9}" srcId="{8F2A86C9-98CB-473C-ACB5-72B51708155A}" destId="{9F988640-60E9-4DBD-A64B-A0E2067E57AF}" srcOrd="1" destOrd="0" parTransId="{6F0DCEA2-BB9D-4B90-9D0E-5E09C1F43B82}" sibTransId="{5810175C-54FC-4CF5-8C78-B461C68F0D6D}"/>
    <dgm:cxn modelId="{AA435CC3-E1AA-4F46-A7F9-54D111FA6356}" type="presOf" srcId="{9F988640-60E9-4DBD-A64B-A0E2067E57AF}" destId="{9DBA588F-BDD3-4EBF-98BD-CE05FC229CEF}" srcOrd="0" destOrd="0" presId="urn:microsoft.com/office/officeart/2005/8/layout/bProcess2"/>
    <dgm:cxn modelId="{2E6C05C8-3F16-404A-A18B-6954934CE723}" type="presOf" srcId="{7A7A02D3-9B02-43D3-AEBA-97E1184ABCFA}" destId="{065BABBF-8073-4A94-AE6D-C208DA31F2E8}" srcOrd="0" destOrd="0" presId="urn:microsoft.com/office/officeart/2005/8/layout/bProcess2"/>
    <dgm:cxn modelId="{1912D4EF-1B48-42D6-84EF-E6C133A8ECFB}" type="presOf" srcId="{8F2A86C9-98CB-473C-ACB5-72B51708155A}" destId="{444E7E7C-16F6-40AB-84AC-C6E2C85767FD}" srcOrd="0" destOrd="0" presId="urn:microsoft.com/office/officeart/2005/8/layout/bProcess2"/>
    <dgm:cxn modelId="{8A193ABC-462E-4DFB-A04B-A053A7627B66}" type="presParOf" srcId="{444E7E7C-16F6-40AB-84AC-C6E2C85767FD}" destId="{497AF5CF-F01D-46B6-89D8-9378A7C6F7DE}" srcOrd="0" destOrd="0" presId="urn:microsoft.com/office/officeart/2005/8/layout/bProcess2"/>
    <dgm:cxn modelId="{55DBD13F-187E-4CDC-A603-7652C890D4FB}" type="presParOf" srcId="{444E7E7C-16F6-40AB-84AC-C6E2C85767FD}" destId="{065BABBF-8073-4A94-AE6D-C208DA31F2E8}" srcOrd="1" destOrd="0" presId="urn:microsoft.com/office/officeart/2005/8/layout/bProcess2"/>
    <dgm:cxn modelId="{33B4B761-DFC6-4285-BF7A-622979D7E1CF}" type="presParOf" srcId="{444E7E7C-16F6-40AB-84AC-C6E2C85767FD}" destId="{9DBA588F-BDD3-4EBF-98BD-CE05FC229CEF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8EA7F9B-F88C-47AF-8027-68A4BAB31EDE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127D3280-215C-4E6C-817C-76D9A1B48F20}">
      <dgm:prSet/>
      <dgm:spPr/>
      <dgm:t>
        <a:bodyPr/>
        <a:lstStyle/>
        <a:p>
          <a:pPr rtl="0"/>
          <a:r>
            <a:rPr lang="ru-RU" dirty="0"/>
            <a:t>Очные консультации</a:t>
          </a:r>
        </a:p>
      </dgm:t>
    </dgm:pt>
    <dgm:pt modelId="{6F8B26E5-7C89-42A2-AF6E-C40A91D90170}" type="parTrans" cxnId="{2137D46A-8CAD-4A26-8E79-5BEC74FBD08B}">
      <dgm:prSet/>
      <dgm:spPr/>
      <dgm:t>
        <a:bodyPr/>
        <a:lstStyle/>
        <a:p>
          <a:endParaRPr lang="ru-RU"/>
        </a:p>
      </dgm:t>
    </dgm:pt>
    <dgm:pt modelId="{559E1F60-74F4-4C7A-AEA4-D0A6D11E7DFA}" type="sibTrans" cxnId="{2137D46A-8CAD-4A26-8E79-5BEC74FBD08B}">
      <dgm:prSet/>
      <dgm:spPr/>
      <dgm:t>
        <a:bodyPr/>
        <a:lstStyle/>
        <a:p>
          <a:endParaRPr lang="ru-RU"/>
        </a:p>
      </dgm:t>
    </dgm:pt>
    <dgm:pt modelId="{11EEED75-BD27-439B-830C-AC3BE6B95188}">
      <dgm:prSet/>
      <dgm:spPr/>
      <dgm:t>
        <a:bodyPr/>
        <a:lstStyle/>
        <a:p>
          <a:pPr rtl="0"/>
          <a:r>
            <a:rPr lang="ru-RU" dirty="0"/>
            <a:t>Дистанционные консультации</a:t>
          </a:r>
        </a:p>
      </dgm:t>
    </dgm:pt>
    <dgm:pt modelId="{7FFE601A-85D6-43AE-B2FB-416EBC9A573D}" type="parTrans" cxnId="{345CA13F-A058-4A1C-91A4-696D199CDE7A}">
      <dgm:prSet/>
      <dgm:spPr/>
      <dgm:t>
        <a:bodyPr/>
        <a:lstStyle/>
        <a:p>
          <a:endParaRPr lang="ru-RU"/>
        </a:p>
      </dgm:t>
    </dgm:pt>
    <dgm:pt modelId="{ABD65EF2-FD89-4CB6-9DA8-54922CEF471B}" type="sibTrans" cxnId="{345CA13F-A058-4A1C-91A4-696D199CDE7A}">
      <dgm:prSet/>
      <dgm:spPr/>
      <dgm:t>
        <a:bodyPr/>
        <a:lstStyle/>
        <a:p>
          <a:endParaRPr lang="ru-RU"/>
        </a:p>
      </dgm:t>
    </dgm:pt>
    <dgm:pt modelId="{B9980F70-0CCD-4BB0-82FC-745BBF6907AF}">
      <dgm:prSet/>
      <dgm:spPr/>
      <dgm:t>
        <a:bodyPr/>
        <a:lstStyle/>
        <a:p>
          <a:pPr rtl="0"/>
          <a:r>
            <a:rPr lang="ru-RU" dirty="0"/>
            <a:t>Обучающие семинары</a:t>
          </a:r>
        </a:p>
      </dgm:t>
    </dgm:pt>
    <dgm:pt modelId="{0A859ED0-E36A-4345-AB7D-4155F7C6B682}" type="parTrans" cxnId="{C817760C-61C2-4930-91F7-D959AF906349}">
      <dgm:prSet/>
      <dgm:spPr/>
      <dgm:t>
        <a:bodyPr/>
        <a:lstStyle/>
        <a:p>
          <a:endParaRPr lang="ru-RU"/>
        </a:p>
      </dgm:t>
    </dgm:pt>
    <dgm:pt modelId="{837FD6CF-4565-42BA-AAB0-171B23C71BC5}" type="sibTrans" cxnId="{C817760C-61C2-4930-91F7-D959AF906349}">
      <dgm:prSet/>
      <dgm:spPr/>
      <dgm:t>
        <a:bodyPr/>
        <a:lstStyle/>
        <a:p>
          <a:endParaRPr lang="ru-RU"/>
        </a:p>
      </dgm:t>
    </dgm:pt>
    <dgm:pt modelId="{CF3AD3C5-8323-4B58-8478-6A65060DBE64}">
      <dgm:prSet/>
      <dgm:spPr/>
      <dgm:t>
        <a:bodyPr/>
        <a:lstStyle/>
        <a:p>
          <a:pPr rtl="0"/>
          <a:r>
            <a:rPr lang="ru-RU" dirty="0"/>
            <a:t>Выездные обучающие мероприятия</a:t>
          </a:r>
        </a:p>
      </dgm:t>
    </dgm:pt>
    <dgm:pt modelId="{55346C5D-BFDE-4526-8338-B63FCBA43CDB}" type="parTrans" cxnId="{77AD4642-B968-4CDA-84D8-4B80BA7CD85E}">
      <dgm:prSet/>
      <dgm:spPr/>
      <dgm:t>
        <a:bodyPr/>
        <a:lstStyle/>
        <a:p>
          <a:endParaRPr lang="ru-RU"/>
        </a:p>
      </dgm:t>
    </dgm:pt>
    <dgm:pt modelId="{8DBCAE63-215A-4C5C-AB8A-76B1B4C3B327}" type="sibTrans" cxnId="{77AD4642-B968-4CDA-84D8-4B80BA7CD85E}">
      <dgm:prSet/>
      <dgm:spPr/>
      <dgm:t>
        <a:bodyPr/>
        <a:lstStyle/>
        <a:p>
          <a:endParaRPr lang="ru-RU"/>
        </a:p>
      </dgm:t>
    </dgm:pt>
    <dgm:pt modelId="{6F71CDAE-C608-4318-8942-5EB2122785D2}">
      <dgm:prSet/>
      <dgm:spPr/>
      <dgm:t>
        <a:bodyPr/>
        <a:lstStyle/>
        <a:p>
          <a:pPr rtl="0"/>
          <a:r>
            <a:rPr lang="ru-RU"/>
            <a:t>Вебинары для родителей</a:t>
          </a:r>
        </a:p>
      </dgm:t>
    </dgm:pt>
    <dgm:pt modelId="{37A0D888-3B34-47BE-A066-857519898D61}" type="parTrans" cxnId="{6D86E723-8A61-4941-84F7-BD5A9FE32623}">
      <dgm:prSet/>
      <dgm:spPr/>
      <dgm:t>
        <a:bodyPr/>
        <a:lstStyle/>
        <a:p>
          <a:endParaRPr lang="ru-RU"/>
        </a:p>
      </dgm:t>
    </dgm:pt>
    <dgm:pt modelId="{112886F2-F8DD-449E-B227-23C70C3DB9CF}" type="sibTrans" cxnId="{6D86E723-8A61-4941-84F7-BD5A9FE32623}">
      <dgm:prSet/>
      <dgm:spPr/>
      <dgm:t>
        <a:bodyPr/>
        <a:lstStyle/>
        <a:p>
          <a:endParaRPr lang="ru-RU"/>
        </a:p>
      </dgm:t>
    </dgm:pt>
    <dgm:pt modelId="{9FE49C1F-764F-47A2-AE65-131C999061AA}" type="pres">
      <dgm:prSet presAssocID="{58EA7F9B-F88C-47AF-8027-68A4BAB31EDE}" presName="Name0" presStyleCnt="0">
        <dgm:presLayoutVars>
          <dgm:dir/>
          <dgm:animLvl val="lvl"/>
          <dgm:resizeHandles val="exact"/>
        </dgm:presLayoutVars>
      </dgm:prSet>
      <dgm:spPr/>
    </dgm:pt>
    <dgm:pt modelId="{5FEACA72-4051-4FAD-B557-34AAFE73661B}" type="pres">
      <dgm:prSet presAssocID="{127D3280-215C-4E6C-817C-76D9A1B48F20}" presName="linNode" presStyleCnt="0"/>
      <dgm:spPr/>
    </dgm:pt>
    <dgm:pt modelId="{2DF4476E-3487-4789-9A3E-65365B908EC5}" type="pres">
      <dgm:prSet presAssocID="{127D3280-215C-4E6C-817C-76D9A1B48F20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D0779603-FE68-42D3-8959-4BD4D0C03231}" type="pres">
      <dgm:prSet presAssocID="{559E1F60-74F4-4C7A-AEA4-D0A6D11E7DFA}" presName="sp" presStyleCnt="0"/>
      <dgm:spPr/>
    </dgm:pt>
    <dgm:pt modelId="{D7156D34-C6F0-423E-9AD4-348AD17DF942}" type="pres">
      <dgm:prSet presAssocID="{11EEED75-BD27-439B-830C-AC3BE6B95188}" presName="linNode" presStyleCnt="0"/>
      <dgm:spPr/>
    </dgm:pt>
    <dgm:pt modelId="{A08B9F0B-C532-4A82-8763-BFA583B1C892}" type="pres">
      <dgm:prSet presAssocID="{11EEED75-BD27-439B-830C-AC3BE6B95188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2731CB1-3CA8-430B-9BF7-81AEE65E1B35}" type="pres">
      <dgm:prSet presAssocID="{ABD65EF2-FD89-4CB6-9DA8-54922CEF471B}" presName="sp" presStyleCnt="0"/>
      <dgm:spPr/>
    </dgm:pt>
    <dgm:pt modelId="{575ABD9F-5D6C-41D7-860E-6AC728C39E32}" type="pres">
      <dgm:prSet presAssocID="{B9980F70-0CCD-4BB0-82FC-745BBF6907AF}" presName="linNode" presStyleCnt="0"/>
      <dgm:spPr/>
    </dgm:pt>
    <dgm:pt modelId="{1065D09B-5D8C-48B7-AABA-57591A5C0CE3}" type="pres">
      <dgm:prSet presAssocID="{B9980F70-0CCD-4BB0-82FC-745BBF6907AF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3D59DAF9-2C77-4374-BB51-57AFC08E3E4A}" type="pres">
      <dgm:prSet presAssocID="{837FD6CF-4565-42BA-AAB0-171B23C71BC5}" presName="sp" presStyleCnt="0"/>
      <dgm:spPr/>
    </dgm:pt>
    <dgm:pt modelId="{D7AAF450-E9A2-4B93-9F88-054087EAE89D}" type="pres">
      <dgm:prSet presAssocID="{CF3AD3C5-8323-4B58-8478-6A65060DBE64}" presName="linNode" presStyleCnt="0"/>
      <dgm:spPr/>
    </dgm:pt>
    <dgm:pt modelId="{06E6D118-63C6-4895-8DEA-707288B33082}" type="pres">
      <dgm:prSet presAssocID="{CF3AD3C5-8323-4B58-8478-6A65060DBE64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79C23B58-2564-48B6-93C8-905BB414221C}" type="pres">
      <dgm:prSet presAssocID="{8DBCAE63-215A-4C5C-AB8A-76B1B4C3B327}" presName="sp" presStyleCnt="0"/>
      <dgm:spPr/>
    </dgm:pt>
    <dgm:pt modelId="{CBA839BE-4A6A-4B5D-B70A-6D3DF171D9FD}" type="pres">
      <dgm:prSet presAssocID="{6F71CDAE-C608-4318-8942-5EB2122785D2}" presName="linNode" presStyleCnt="0"/>
      <dgm:spPr/>
    </dgm:pt>
    <dgm:pt modelId="{DDACC9C0-8551-4DB5-B969-E8258B5B327C}" type="pres">
      <dgm:prSet presAssocID="{6F71CDAE-C608-4318-8942-5EB2122785D2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C817760C-61C2-4930-91F7-D959AF906349}" srcId="{58EA7F9B-F88C-47AF-8027-68A4BAB31EDE}" destId="{B9980F70-0CCD-4BB0-82FC-745BBF6907AF}" srcOrd="2" destOrd="0" parTransId="{0A859ED0-E36A-4345-AB7D-4155F7C6B682}" sibTransId="{837FD6CF-4565-42BA-AAB0-171B23C71BC5}"/>
    <dgm:cxn modelId="{6D86E723-8A61-4941-84F7-BD5A9FE32623}" srcId="{58EA7F9B-F88C-47AF-8027-68A4BAB31EDE}" destId="{6F71CDAE-C608-4318-8942-5EB2122785D2}" srcOrd="4" destOrd="0" parTransId="{37A0D888-3B34-47BE-A066-857519898D61}" sibTransId="{112886F2-F8DD-449E-B227-23C70C3DB9CF}"/>
    <dgm:cxn modelId="{33CA7434-B8A5-4D93-AF5D-7FA561563BCD}" type="presOf" srcId="{CF3AD3C5-8323-4B58-8478-6A65060DBE64}" destId="{06E6D118-63C6-4895-8DEA-707288B33082}" srcOrd="0" destOrd="0" presId="urn:microsoft.com/office/officeart/2005/8/layout/vList5"/>
    <dgm:cxn modelId="{345CA13F-A058-4A1C-91A4-696D199CDE7A}" srcId="{58EA7F9B-F88C-47AF-8027-68A4BAB31EDE}" destId="{11EEED75-BD27-439B-830C-AC3BE6B95188}" srcOrd="1" destOrd="0" parTransId="{7FFE601A-85D6-43AE-B2FB-416EBC9A573D}" sibTransId="{ABD65EF2-FD89-4CB6-9DA8-54922CEF471B}"/>
    <dgm:cxn modelId="{77AD4642-B968-4CDA-84D8-4B80BA7CD85E}" srcId="{58EA7F9B-F88C-47AF-8027-68A4BAB31EDE}" destId="{CF3AD3C5-8323-4B58-8478-6A65060DBE64}" srcOrd="3" destOrd="0" parTransId="{55346C5D-BFDE-4526-8338-B63FCBA43CDB}" sibTransId="{8DBCAE63-215A-4C5C-AB8A-76B1B4C3B327}"/>
    <dgm:cxn modelId="{2137D46A-8CAD-4A26-8E79-5BEC74FBD08B}" srcId="{58EA7F9B-F88C-47AF-8027-68A4BAB31EDE}" destId="{127D3280-215C-4E6C-817C-76D9A1B48F20}" srcOrd="0" destOrd="0" parTransId="{6F8B26E5-7C89-42A2-AF6E-C40A91D90170}" sibTransId="{559E1F60-74F4-4C7A-AEA4-D0A6D11E7DFA}"/>
    <dgm:cxn modelId="{EA1FA36C-FC5E-4C33-845A-A09F0873E010}" type="presOf" srcId="{127D3280-215C-4E6C-817C-76D9A1B48F20}" destId="{2DF4476E-3487-4789-9A3E-65365B908EC5}" srcOrd="0" destOrd="0" presId="urn:microsoft.com/office/officeart/2005/8/layout/vList5"/>
    <dgm:cxn modelId="{DBEFA871-6892-4B35-B8EE-C3565DA372AE}" type="presOf" srcId="{58EA7F9B-F88C-47AF-8027-68A4BAB31EDE}" destId="{9FE49C1F-764F-47A2-AE65-131C999061AA}" srcOrd="0" destOrd="0" presId="urn:microsoft.com/office/officeart/2005/8/layout/vList5"/>
    <dgm:cxn modelId="{80C32174-35D8-4B83-91AB-9E71BBAA1528}" type="presOf" srcId="{6F71CDAE-C608-4318-8942-5EB2122785D2}" destId="{DDACC9C0-8551-4DB5-B969-E8258B5B327C}" srcOrd="0" destOrd="0" presId="urn:microsoft.com/office/officeart/2005/8/layout/vList5"/>
    <dgm:cxn modelId="{6D5AFF95-35C3-4470-AEF1-97C6B55B7F38}" type="presOf" srcId="{11EEED75-BD27-439B-830C-AC3BE6B95188}" destId="{A08B9F0B-C532-4A82-8763-BFA583B1C892}" srcOrd="0" destOrd="0" presId="urn:microsoft.com/office/officeart/2005/8/layout/vList5"/>
    <dgm:cxn modelId="{2F9347D1-0725-48DF-94F6-10A459A418B1}" type="presOf" srcId="{B9980F70-0CCD-4BB0-82FC-745BBF6907AF}" destId="{1065D09B-5D8C-48B7-AABA-57591A5C0CE3}" srcOrd="0" destOrd="0" presId="urn:microsoft.com/office/officeart/2005/8/layout/vList5"/>
    <dgm:cxn modelId="{FA86A453-3592-42E6-905B-A91C07707AEE}" type="presParOf" srcId="{9FE49C1F-764F-47A2-AE65-131C999061AA}" destId="{5FEACA72-4051-4FAD-B557-34AAFE73661B}" srcOrd="0" destOrd="0" presId="urn:microsoft.com/office/officeart/2005/8/layout/vList5"/>
    <dgm:cxn modelId="{8CA7A3D2-F774-4E36-A651-BDA4ED546BF4}" type="presParOf" srcId="{5FEACA72-4051-4FAD-B557-34AAFE73661B}" destId="{2DF4476E-3487-4789-9A3E-65365B908EC5}" srcOrd="0" destOrd="0" presId="urn:microsoft.com/office/officeart/2005/8/layout/vList5"/>
    <dgm:cxn modelId="{9CDF1436-7E37-413C-93AA-4F5DA5F43004}" type="presParOf" srcId="{9FE49C1F-764F-47A2-AE65-131C999061AA}" destId="{D0779603-FE68-42D3-8959-4BD4D0C03231}" srcOrd="1" destOrd="0" presId="urn:microsoft.com/office/officeart/2005/8/layout/vList5"/>
    <dgm:cxn modelId="{BB9EFEFF-9631-46A5-BD4E-D8D928BAA215}" type="presParOf" srcId="{9FE49C1F-764F-47A2-AE65-131C999061AA}" destId="{D7156D34-C6F0-423E-9AD4-348AD17DF942}" srcOrd="2" destOrd="0" presId="urn:microsoft.com/office/officeart/2005/8/layout/vList5"/>
    <dgm:cxn modelId="{A3F96596-2094-4C5F-BF17-74248FF7AF47}" type="presParOf" srcId="{D7156D34-C6F0-423E-9AD4-348AD17DF942}" destId="{A08B9F0B-C532-4A82-8763-BFA583B1C892}" srcOrd="0" destOrd="0" presId="urn:microsoft.com/office/officeart/2005/8/layout/vList5"/>
    <dgm:cxn modelId="{73349C1F-BA95-4594-8536-B6A7B5DA33FD}" type="presParOf" srcId="{9FE49C1F-764F-47A2-AE65-131C999061AA}" destId="{12731CB1-3CA8-430B-9BF7-81AEE65E1B35}" srcOrd="3" destOrd="0" presId="urn:microsoft.com/office/officeart/2005/8/layout/vList5"/>
    <dgm:cxn modelId="{75ADAE9A-AF81-4E70-B3E9-E111607D3AB5}" type="presParOf" srcId="{9FE49C1F-764F-47A2-AE65-131C999061AA}" destId="{575ABD9F-5D6C-41D7-860E-6AC728C39E32}" srcOrd="4" destOrd="0" presId="urn:microsoft.com/office/officeart/2005/8/layout/vList5"/>
    <dgm:cxn modelId="{5B135DD8-85D4-4E06-BB4E-B049EB86E163}" type="presParOf" srcId="{575ABD9F-5D6C-41D7-860E-6AC728C39E32}" destId="{1065D09B-5D8C-48B7-AABA-57591A5C0CE3}" srcOrd="0" destOrd="0" presId="urn:microsoft.com/office/officeart/2005/8/layout/vList5"/>
    <dgm:cxn modelId="{EA99F65B-A58B-44C4-8A8A-C4E924215310}" type="presParOf" srcId="{9FE49C1F-764F-47A2-AE65-131C999061AA}" destId="{3D59DAF9-2C77-4374-BB51-57AFC08E3E4A}" srcOrd="5" destOrd="0" presId="urn:microsoft.com/office/officeart/2005/8/layout/vList5"/>
    <dgm:cxn modelId="{335B17C5-1249-4496-AE5D-D2244D2866A7}" type="presParOf" srcId="{9FE49C1F-764F-47A2-AE65-131C999061AA}" destId="{D7AAF450-E9A2-4B93-9F88-054087EAE89D}" srcOrd="6" destOrd="0" presId="urn:microsoft.com/office/officeart/2005/8/layout/vList5"/>
    <dgm:cxn modelId="{43FD1270-9394-4517-895E-E6FC266B593A}" type="presParOf" srcId="{D7AAF450-E9A2-4B93-9F88-054087EAE89D}" destId="{06E6D118-63C6-4895-8DEA-707288B33082}" srcOrd="0" destOrd="0" presId="urn:microsoft.com/office/officeart/2005/8/layout/vList5"/>
    <dgm:cxn modelId="{B72A3DA1-0297-4495-B92E-B7144C3D837C}" type="presParOf" srcId="{9FE49C1F-764F-47A2-AE65-131C999061AA}" destId="{79C23B58-2564-48B6-93C8-905BB414221C}" srcOrd="7" destOrd="0" presId="urn:microsoft.com/office/officeart/2005/8/layout/vList5"/>
    <dgm:cxn modelId="{EA16CDB8-DEC5-40A8-B54E-5D7E3C6CAC81}" type="presParOf" srcId="{9FE49C1F-764F-47A2-AE65-131C999061AA}" destId="{CBA839BE-4A6A-4B5D-B70A-6D3DF171D9FD}" srcOrd="8" destOrd="0" presId="urn:microsoft.com/office/officeart/2005/8/layout/vList5"/>
    <dgm:cxn modelId="{882BBC4E-D71C-4301-BB06-EB0F98A4CFBF}" type="presParOf" srcId="{CBA839BE-4A6A-4B5D-B70A-6D3DF171D9FD}" destId="{DDACC9C0-8551-4DB5-B969-E8258B5B327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E669822-1FCD-4C8E-ACF3-FDC48B1AE3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354783-65DF-40DE-8E3A-20C6B56419B6}">
      <dgm:prSet custT="1"/>
      <dgm:spPr/>
      <dgm:t>
        <a:bodyPr/>
        <a:lstStyle/>
        <a:p>
          <a:pPr rtl="0"/>
          <a:r>
            <a:rPr lang="ru-RU" sz="1600" b="1" dirty="0"/>
            <a:t>Учебно-методические пособия:</a:t>
          </a:r>
        </a:p>
      </dgm:t>
    </dgm:pt>
    <dgm:pt modelId="{D87F6A05-B216-4C0E-B79A-0816943A5CF6}" type="parTrans" cxnId="{F52B4311-AFB8-4F79-BBA7-6E0C27729B09}">
      <dgm:prSet/>
      <dgm:spPr/>
      <dgm:t>
        <a:bodyPr/>
        <a:lstStyle/>
        <a:p>
          <a:endParaRPr lang="ru-RU"/>
        </a:p>
      </dgm:t>
    </dgm:pt>
    <dgm:pt modelId="{4136F8B6-269C-4858-BCED-DACC3F0752E9}" type="sibTrans" cxnId="{F52B4311-AFB8-4F79-BBA7-6E0C27729B09}">
      <dgm:prSet/>
      <dgm:spPr/>
      <dgm:t>
        <a:bodyPr/>
        <a:lstStyle/>
        <a:p>
          <a:endParaRPr lang="ru-RU"/>
        </a:p>
      </dgm:t>
    </dgm:pt>
    <dgm:pt modelId="{7D5120E1-CAFB-4103-8088-AA9BAE6577A9}" type="pres">
      <dgm:prSet presAssocID="{EE669822-1FCD-4C8E-ACF3-FDC48B1AE3D3}" presName="linear" presStyleCnt="0">
        <dgm:presLayoutVars>
          <dgm:animLvl val="lvl"/>
          <dgm:resizeHandles val="exact"/>
        </dgm:presLayoutVars>
      </dgm:prSet>
      <dgm:spPr/>
    </dgm:pt>
    <dgm:pt modelId="{26251EF8-5348-4C35-8E9A-DE9BA5C7A6E1}" type="pres">
      <dgm:prSet presAssocID="{23354783-65DF-40DE-8E3A-20C6B56419B6}" presName="parentText" presStyleLbl="node1" presStyleIdx="0" presStyleCnt="1" custScaleY="127974">
        <dgm:presLayoutVars>
          <dgm:chMax val="0"/>
          <dgm:bulletEnabled val="1"/>
        </dgm:presLayoutVars>
      </dgm:prSet>
      <dgm:spPr/>
    </dgm:pt>
  </dgm:ptLst>
  <dgm:cxnLst>
    <dgm:cxn modelId="{F52B4311-AFB8-4F79-BBA7-6E0C27729B09}" srcId="{EE669822-1FCD-4C8E-ACF3-FDC48B1AE3D3}" destId="{23354783-65DF-40DE-8E3A-20C6B56419B6}" srcOrd="0" destOrd="0" parTransId="{D87F6A05-B216-4C0E-B79A-0816943A5CF6}" sibTransId="{4136F8B6-269C-4858-BCED-DACC3F0752E9}"/>
    <dgm:cxn modelId="{7AA3311D-5401-47DC-B785-A890ED1E793C}" type="presOf" srcId="{23354783-65DF-40DE-8E3A-20C6B56419B6}" destId="{26251EF8-5348-4C35-8E9A-DE9BA5C7A6E1}" srcOrd="0" destOrd="0" presId="urn:microsoft.com/office/officeart/2005/8/layout/vList2"/>
    <dgm:cxn modelId="{A63C3F2B-5E4E-4193-B1F7-D15A013C522A}" type="presOf" srcId="{EE669822-1FCD-4C8E-ACF3-FDC48B1AE3D3}" destId="{7D5120E1-CAFB-4103-8088-AA9BAE6577A9}" srcOrd="0" destOrd="0" presId="urn:microsoft.com/office/officeart/2005/8/layout/vList2"/>
    <dgm:cxn modelId="{483EB687-0DF0-4E5B-8A24-6B33CBEE869D}" type="presParOf" srcId="{7D5120E1-CAFB-4103-8088-AA9BAE6577A9}" destId="{26251EF8-5348-4C35-8E9A-DE9BA5C7A6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0A22F2-D08A-4F27-ADF0-B30041644E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6E5524A-616B-4048-8936-DBD9BF439A4C}">
      <dgm:prSet custT="1"/>
      <dgm:spPr/>
      <dgm:t>
        <a:bodyPr/>
        <a:lstStyle/>
        <a:p>
          <a:pPr algn="ctr" rtl="0"/>
          <a:r>
            <a:rPr lang="ru-RU" sz="1600" b="1" dirty="0"/>
            <a:t>Психолого-медико-педагогическая диагностика </a:t>
          </a:r>
        </a:p>
      </dgm:t>
    </dgm:pt>
    <dgm:pt modelId="{45227299-077B-4592-9D88-7B0CC9AE2314}" type="parTrans" cxnId="{DA8FEF3A-0103-4CA5-96FF-ED900DD1A48F}">
      <dgm:prSet/>
      <dgm:spPr/>
      <dgm:t>
        <a:bodyPr/>
        <a:lstStyle/>
        <a:p>
          <a:endParaRPr lang="ru-RU"/>
        </a:p>
      </dgm:t>
    </dgm:pt>
    <dgm:pt modelId="{942C9501-4DB7-41BF-8DB8-7EDDA3597FF5}" type="sibTrans" cxnId="{DA8FEF3A-0103-4CA5-96FF-ED900DD1A48F}">
      <dgm:prSet/>
      <dgm:spPr/>
      <dgm:t>
        <a:bodyPr/>
        <a:lstStyle/>
        <a:p>
          <a:endParaRPr lang="ru-RU"/>
        </a:p>
      </dgm:t>
    </dgm:pt>
    <dgm:pt modelId="{388B3A13-AC84-46A8-A67B-DEDE691E31CB}" type="pres">
      <dgm:prSet presAssocID="{600A22F2-D08A-4F27-ADF0-B30041644ED3}" presName="linear" presStyleCnt="0">
        <dgm:presLayoutVars>
          <dgm:animLvl val="lvl"/>
          <dgm:resizeHandles val="exact"/>
        </dgm:presLayoutVars>
      </dgm:prSet>
      <dgm:spPr/>
    </dgm:pt>
    <dgm:pt modelId="{03A94B1A-F306-4B84-86EC-3F6E525DA123}" type="pres">
      <dgm:prSet presAssocID="{86E5524A-616B-4048-8936-DBD9BF439A4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A8FEF3A-0103-4CA5-96FF-ED900DD1A48F}" srcId="{600A22F2-D08A-4F27-ADF0-B30041644ED3}" destId="{86E5524A-616B-4048-8936-DBD9BF439A4C}" srcOrd="0" destOrd="0" parTransId="{45227299-077B-4592-9D88-7B0CC9AE2314}" sibTransId="{942C9501-4DB7-41BF-8DB8-7EDDA3597FF5}"/>
    <dgm:cxn modelId="{A0CA53A4-9AEE-43F7-8206-B09C9167B23F}" type="presOf" srcId="{86E5524A-616B-4048-8936-DBD9BF439A4C}" destId="{03A94B1A-F306-4B84-86EC-3F6E525DA123}" srcOrd="0" destOrd="0" presId="urn:microsoft.com/office/officeart/2005/8/layout/vList2"/>
    <dgm:cxn modelId="{1FBEBDEC-6E5E-48DB-B576-660FAFAD46D5}" type="presOf" srcId="{600A22F2-D08A-4F27-ADF0-B30041644ED3}" destId="{388B3A13-AC84-46A8-A67B-DEDE691E31CB}" srcOrd="0" destOrd="0" presId="urn:microsoft.com/office/officeart/2005/8/layout/vList2"/>
    <dgm:cxn modelId="{29DDF6FC-5E50-40F9-81C7-3E2A8C7AE8F9}" type="presParOf" srcId="{388B3A13-AC84-46A8-A67B-DEDE691E31CB}" destId="{03A94B1A-F306-4B84-86EC-3F6E525DA1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E2B7E1-7AD9-434F-9EEC-441496A189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BFC78CE-DE8F-4DA1-8654-CD031BE89349}">
      <dgm:prSet custT="1"/>
      <dgm:spPr/>
      <dgm:t>
        <a:bodyPr/>
        <a:lstStyle/>
        <a:p>
          <a:pPr algn="ctr" rtl="0"/>
          <a:r>
            <a:rPr lang="ru-RU" sz="1600" b="1" dirty="0"/>
            <a:t>Медицинское обследование</a:t>
          </a:r>
          <a:r>
            <a:rPr lang="ru-RU" sz="1600" dirty="0"/>
            <a:t>:</a:t>
          </a:r>
        </a:p>
      </dgm:t>
    </dgm:pt>
    <dgm:pt modelId="{683BC3DB-CE3F-4C16-BD9F-158534C5CA58}" type="parTrans" cxnId="{41CB583B-A1D1-4235-9023-EB13CC5085E5}">
      <dgm:prSet/>
      <dgm:spPr/>
      <dgm:t>
        <a:bodyPr/>
        <a:lstStyle/>
        <a:p>
          <a:endParaRPr lang="ru-RU"/>
        </a:p>
      </dgm:t>
    </dgm:pt>
    <dgm:pt modelId="{BF557956-F626-4D05-9BC0-F61B4A3798E9}" type="sibTrans" cxnId="{41CB583B-A1D1-4235-9023-EB13CC5085E5}">
      <dgm:prSet/>
      <dgm:spPr/>
      <dgm:t>
        <a:bodyPr/>
        <a:lstStyle/>
        <a:p>
          <a:endParaRPr lang="ru-RU"/>
        </a:p>
      </dgm:t>
    </dgm:pt>
    <dgm:pt modelId="{B3F6DC75-9211-4F09-A4B6-320D5FF4C81A}">
      <dgm:prSet custT="1"/>
      <dgm:spPr/>
      <dgm:t>
        <a:bodyPr/>
        <a:lstStyle/>
        <a:p>
          <a:pPr rtl="0"/>
          <a:r>
            <a:rPr lang="ru-RU" sz="1200" dirty="0"/>
            <a:t>- </a:t>
          </a:r>
          <a:r>
            <a:rPr lang="ru-RU" sz="1400" dirty="0"/>
            <a:t>исследование влияния </a:t>
          </a:r>
          <a:r>
            <a:rPr lang="ru-RU" sz="1400" dirty="0" err="1"/>
            <a:t>дисбиотических</a:t>
          </a:r>
          <a:r>
            <a:rPr lang="ru-RU" sz="1400" dirty="0"/>
            <a:t> нарушений у детей с РАС  на </a:t>
          </a:r>
          <a:r>
            <a:rPr lang="ru-RU" sz="1400" dirty="0" err="1"/>
            <a:t>иммуновоспалительные</a:t>
          </a:r>
          <a:r>
            <a:rPr lang="ru-RU" sz="1400" dirty="0"/>
            <a:t> реакции в организме; </a:t>
          </a:r>
        </a:p>
      </dgm:t>
    </dgm:pt>
    <dgm:pt modelId="{607FD96E-F897-45E9-BEAE-455BA8C417B7}" type="parTrans" cxnId="{C3F43969-6EB3-4A40-93E0-17D5014B7F69}">
      <dgm:prSet/>
      <dgm:spPr/>
      <dgm:t>
        <a:bodyPr/>
        <a:lstStyle/>
        <a:p>
          <a:endParaRPr lang="ru-RU"/>
        </a:p>
      </dgm:t>
    </dgm:pt>
    <dgm:pt modelId="{9E0B29D1-E8D6-464A-822A-63E9C1548008}" type="sibTrans" cxnId="{C3F43969-6EB3-4A40-93E0-17D5014B7F69}">
      <dgm:prSet/>
      <dgm:spPr/>
      <dgm:t>
        <a:bodyPr/>
        <a:lstStyle/>
        <a:p>
          <a:endParaRPr lang="ru-RU"/>
        </a:p>
      </dgm:t>
    </dgm:pt>
    <dgm:pt modelId="{96CDC6CB-5DF9-4922-8AB8-234B1EE1F369}">
      <dgm:prSet custT="1"/>
      <dgm:spPr/>
      <dgm:t>
        <a:bodyPr/>
        <a:lstStyle/>
        <a:p>
          <a:pPr rtl="0"/>
          <a:r>
            <a:rPr lang="ru-RU" sz="1400" dirty="0"/>
            <a:t>- нейрофизиологические и </a:t>
          </a:r>
          <a:r>
            <a:rPr lang="ru-RU" sz="1400" dirty="0" err="1"/>
            <a:t>нейрокогнитивные</a:t>
          </a:r>
          <a:r>
            <a:rPr lang="ru-RU" sz="1400" dirty="0"/>
            <a:t> особенности развития детей </a:t>
          </a:r>
        </a:p>
      </dgm:t>
    </dgm:pt>
    <dgm:pt modelId="{22DE7032-DF3B-4FE5-99FF-F8FBD9BFAF29}" type="parTrans" cxnId="{112BA026-0B4E-4ADC-BAB4-B5099B869987}">
      <dgm:prSet/>
      <dgm:spPr/>
      <dgm:t>
        <a:bodyPr/>
        <a:lstStyle/>
        <a:p>
          <a:endParaRPr lang="ru-RU"/>
        </a:p>
      </dgm:t>
    </dgm:pt>
    <dgm:pt modelId="{85FA0112-60FF-4570-B1F9-C4FA1899C2A9}" type="sibTrans" cxnId="{112BA026-0B4E-4ADC-BAB4-B5099B869987}">
      <dgm:prSet/>
      <dgm:spPr/>
      <dgm:t>
        <a:bodyPr/>
        <a:lstStyle/>
        <a:p>
          <a:endParaRPr lang="ru-RU"/>
        </a:p>
      </dgm:t>
    </dgm:pt>
    <dgm:pt modelId="{F1088745-A558-4BAD-A525-69A0E24403C4}">
      <dgm:prSet custT="1"/>
      <dgm:spPr/>
      <dgm:t>
        <a:bodyPr/>
        <a:lstStyle/>
        <a:p>
          <a:pPr rtl="0"/>
          <a:r>
            <a:rPr lang="ru-RU" sz="1400" dirty="0"/>
            <a:t>с РАС;</a:t>
          </a:r>
        </a:p>
      </dgm:t>
    </dgm:pt>
    <dgm:pt modelId="{0F3FAC6F-BD40-43C1-A0A6-E0B1D0262A06}" type="parTrans" cxnId="{C8955A8E-6537-4DA1-AF6D-8F29EA8008A0}">
      <dgm:prSet/>
      <dgm:spPr/>
      <dgm:t>
        <a:bodyPr/>
        <a:lstStyle/>
        <a:p>
          <a:endParaRPr lang="ru-RU"/>
        </a:p>
      </dgm:t>
    </dgm:pt>
    <dgm:pt modelId="{F966C5A0-475A-4154-83C7-C1DAAE0424ED}" type="sibTrans" cxnId="{C8955A8E-6537-4DA1-AF6D-8F29EA8008A0}">
      <dgm:prSet/>
      <dgm:spPr/>
      <dgm:t>
        <a:bodyPr/>
        <a:lstStyle/>
        <a:p>
          <a:endParaRPr lang="ru-RU"/>
        </a:p>
      </dgm:t>
    </dgm:pt>
    <dgm:pt modelId="{C85D25A8-98BC-4412-8F9F-F63F740BB634}">
      <dgm:prSet custT="1"/>
      <dgm:spPr/>
      <dgm:t>
        <a:bodyPr/>
        <a:lstStyle/>
        <a:p>
          <a:pPr rtl="0"/>
          <a:r>
            <a:rPr lang="ru-RU" sz="1400" dirty="0"/>
            <a:t>- специфика речевой и когнитивной </a:t>
          </a:r>
          <a:r>
            <a:rPr lang="ru-RU" sz="1400" dirty="0" err="1"/>
            <a:t>абилитации</a:t>
          </a:r>
          <a:r>
            <a:rPr lang="ru-RU" sz="1400" dirty="0"/>
            <a:t> детей и подростков с РАС</a:t>
          </a:r>
        </a:p>
      </dgm:t>
    </dgm:pt>
    <dgm:pt modelId="{0EB3CB36-6551-4472-8147-8CCD76C5784F}" type="parTrans" cxnId="{FF5C8A65-AADE-4106-B3C5-E712C3E14568}">
      <dgm:prSet/>
      <dgm:spPr/>
      <dgm:t>
        <a:bodyPr/>
        <a:lstStyle/>
        <a:p>
          <a:endParaRPr lang="ru-RU"/>
        </a:p>
      </dgm:t>
    </dgm:pt>
    <dgm:pt modelId="{C2784448-6FE3-4947-9B35-A3704425DACB}" type="sibTrans" cxnId="{FF5C8A65-AADE-4106-B3C5-E712C3E14568}">
      <dgm:prSet/>
      <dgm:spPr/>
      <dgm:t>
        <a:bodyPr/>
        <a:lstStyle/>
        <a:p>
          <a:endParaRPr lang="ru-RU"/>
        </a:p>
      </dgm:t>
    </dgm:pt>
    <dgm:pt modelId="{8B616653-400B-478D-A140-EEBFF49F31A1}" type="pres">
      <dgm:prSet presAssocID="{7FE2B7E1-7AD9-434F-9EEC-441496A1894C}" presName="linear" presStyleCnt="0">
        <dgm:presLayoutVars>
          <dgm:animLvl val="lvl"/>
          <dgm:resizeHandles val="exact"/>
        </dgm:presLayoutVars>
      </dgm:prSet>
      <dgm:spPr/>
    </dgm:pt>
    <dgm:pt modelId="{50C463F4-514A-4B0A-9F30-32C7477A7E35}" type="pres">
      <dgm:prSet presAssocID="{7BFC78CE-DE8F-4DA1-8654-CD031BE8934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C5EF519-3585-486E-B6E9-0C44728180D5}" type="pres">
      <dgm:prSet presAssocID="{BF557956-F626-4D05-9BC0-F61B4A3798E9}" presName="spacer" presStyleCnt="0"/>
      <dgm:spPr/>
    </dgm:pt>
    <dgm:pt modelId="{99DCDF06-0A65-4BB4-BA5A-022E822E51A5}" type="pres">
      <dgm:prSet presAssocID="{B3F6DC75-9211-4F09-A4B6-320D5FF4C81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D3BFC2F-6B5D-4E86-B84B-2B9FFE2F34A9}" type="pres">
      <dgm:prSet presAssocID="{9E0B29D1-E8D6-464A-822A-63E9C1548008}" presName="spacer" presStyleCnt="0"/>
      <dgm:spPr/>
    </dgm:pt>
    <dgm:pt modelId="{8578523A-77EF-49C4-A70B-E59219D5E019}" type="pres">
      <dgm:prSet presAssocID="{96CDC6CB-5DF9-4922-8AB8-234B1EE1F36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91EFEA5-1401-4905-80AC-BFD82548500A}" type="pres">
      <dgm:prSet presAssocID="{85FA0112-60FF-4570-B1F9-C4FA1899C2A9}" presName="spacer" presStyleCnt="0"/>
      <dgm:spPr/>
    </dgm:pt>
    <dgm:pt modelId="{15E2D2B2-93A5-423F-97B1-A35422E40DF6}" type="pres">
      <dgm:prSet presAssocID="{F1088745-A558-4BAD-A525-69A0E24403C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5225FE3-29DD-4C23-B2B9-6BF12DDB6C21}" type="pres">
      <dgm:prSet presAssocID="{F966C5A0-475A-4154-83C7-C1DAAE0424ED}" presName="spacer" presStyleCnt="0"/>
      <dgm:spPr/>
    </dgm:pt>
    <dgm:pt modelId="{86208269-63E8-4DC9-BC6C-028B7F8B675F}" type="pres">
      <dgm:prSet presAssocID="{C85D25A8-98BC-4412-8F9F-F63F740BB63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7A5AD09-14E6-4F5B-83D0-C7FDC94DA47C}" type="presOf" srcId="{B3F6DC75-9211-4F09-A4B6-320D5FF4C81A}" destId="{99DCDF06-0A65-4BB4-BA5A-022E822E51A5}" srcOrd="0" destOrd="0" presId="urn:microsoft.com/office/officeart/2005/8/layout/vList2"/>
    <dgm:cxn modelId="{AA17F925-7A80-4194-B62E-5637A21552A2}" type="presOf" srcId="{F1088745-A558-4BAD-A525-69A0E24403C4}" destId="{15E2D2B2-93A5-423F-97B1-A35422E40DF6}" srcOrd="0" destOrd="0" presId="urn:microsoft.com/office/officeart/2005/8/layout/vList2"/>
    <dgm:cxn modelId="{112BA026-0B4E-4ADC-BAB4-B5099B869987}" srcId="{7FE2B7E1-7AD9-434F-9EEC-441496A1894C}" destId="{96CDC6CB-5DF9-4922-8AB8-234B1EE1F369}" srcOrd="2" destOrd="0" parTransId="{22DE7032-DF3B-4FE5-99FF-F8FBD9BFAF29}" sibTransId="{85FA0112-60FF-4570-B1F9-C4FA1899C2A9}"/>
    <dgm:cxn modelId="{7DFB332F-12B9-4818-9CA9-40A8EDB9B2EA}" type="presOf" srcId="{7FE2B7E1-7AD9-434F-9EEC-441496A1894C}" destId="{8B616653-400B-478D-A140-EEBFF49F31A1}" srcOrd="0" destOrd="0" presId="urn:microsoft.com/office/officeart/2005/8/layout/vList2"/>
    <dgm:cxn modelId="{41CB583B-A1D1-4235-9023-EB13CC5085E5}" srcId="{7FE2B7E1-7AD9-434F-9EEC-441496A1894C}" destId="{7BFC78CE-DE8F-4DA1-8654-CD031BE89349}" srcOrd="0" destOrd="0" parTransId="{683BC3DB-CE3F-4C16-BD9F-158534C5CA58}" sibTransId="{BF557956-F626-4D05-9BC0-F61B4A3798E9}"/>
    <dgm:cxn modelId="{FF5C8A65-AADE-4106-B3C5-E712C3E14568}" srcId="{7FE2B7E1-7AD9-434F-9EEC-441496A1894C}" destId="{C85D25A8-98BC-4412-8F9F-F63F740BB634}" srcOrd="4" destOrd="0" parTransId="{0EB3CB36-6551-4472-8147-8CCD76C5784F}" sibTransId="{C2784448-6FE3-4947-9B35-A3704425DACB}"/>
    <dgm:cxn modelId="{C3F43969-6EB3-4A40-93E0-17D5014B7F69}" srcId="{7FE2B7E1-7AD9-434F-9EEC-441496A1894C}" destId="{B3F6DC75-9211-4F09-A4B6-320D5FF4C81A}" srcOrd="1" destOrd="0" parTransId="{607FD96E-F897-45E9-BEAE-455BA8C417B7}" sibTransId="{9E0B29D1-E8D6-464A-822A-63E9C1548008}"/>
    <dgm:cxn modelId="{DBFFFE81-22F5-4D17-BA2F-D4CD6A22B58F}" type="presOf" srcId="{7BFC78CE-DE8F-4DA1-8654-CD031BE89349}" destId="{50C463F4-514A-4B0A-9F30-32C7477A7E35}" srcOrd="0" destOrd="0" presId="urn:microsoft.com/office/officeart/2005/8/layout/vList2"/>
    <dgm:cxn modelId="{C8955A8E-6537-4DA1-AF6D-8F29EA8008A0}" srcId="{7FE2B7E1-7AD9-434F-9EEC-441496A1894C}" destId="{F1088745-A558-4BAD-A525-69A0E24403C4}" srcOrd="3" destOrd="0" parTransId="{0F3FAC6F-BD40-43C1-A0A6-E0B1D0262A06}" sibTransId="{F966C5A0-475A-4154-83C7-C1DAAE0424ED}"/>
    <dgm:cxn modelId="{23CF5AC8-2F32-43ED-8E27-D619E8C3F0A7}" type="presOf" srcId="{C85D25A8-98BC-4412-8F9F-F63F740BB634}" destId="{86208269-63E8-4DC9-BC6C-028B7F8B675F}" srcOrd="0" destOrd="0" presId="urn:microsoft.com/office/officeart/2005/8/layout/vList2"/>
    <dgm:cxn modelId="{C1E19DE6-CD5B-4A29-AA6C-D27FBF545AAD}" type="presOf" srcId="{96CDC6CB-5DF9-4922-8AB8-234B1EE1F369}" destId="{8578523A-77EF-49C4-A70B-E59219D5E019}" srcOrd="0" destOrd="0" presId="urn:microsoft.com/office/officeart/2005/8/layout/vList2"/>
    <dgm:cxn modelId="{1802DE9E-D8A2-44DD-A18C-C9C19231A5AE}" type="presParOf" srcId="{8B616653-400B-478D-A140-EEBFF49F31A1}" destId="{50C463F4-514A-4B0A-9F30-32C7477A7E35}" srcOrd="0" destOrd="0" presId="urn:microsoft.com/office/officeart/2005/8/layout/vList2"/>
    <dgm:cxn modelId="{44E21816-496A-4CA5-BA72-B22794AA7B31}" type="presParOf" srcId="{8B616653-400B-478D-A140-EEBFF49F31A1}" destId="{AC5EF519-3585-486E-B6E9-0C44728180D5}" srcOrd="1" destOrd="0" presId="urn:microsoft.com/office/officeart/2005/8/layout/vList2"/>
    <dgm:cxn modelId="{297CF227-F3E1-431E-9B91-A454AD27C62B}" type="presParOf" srcId="{8B616653-400B-478D-A140-EEBFF49F31A1}" destId="{99DCDF06-0A65-4BB4-BA5A-022E822E51A5}" srcOrd="2" destOrd="0" presId="urn:microsoft.com/office/officeart/2005/8/layout/vList2"/>
    <dgm:cxn modelId="{CCBB162D-5EAB-439A-9B08-67FA4B9805D1}" type="presParOf" srcId="{8B616653-400B-478D-A140-EEBFF49F31A1}" destId="{3D3BFC2F-6B5D-4E86-B84B-2B9FFE2F34A9}" srcOrd="3" destOrd="0" presId="urn:microsoft.com/office/officeart/2005/8/layout/vList2"/>
    <dgm:cxn modelId="{4EAF59B9-58ED-413C-A3A4-91D8C0BBDEB9}" type="presParOf" srcId="{8B616653-400B-478D-A140-EEBFF49F31A1}" destId="{8578523A-77EF-49C4-A70B-E59219D5E019}" srcOrd="4" destOrd="0" presId="urn:microsoft.com/office/officeart/2005/8/layout/vList2"/>
    <dgm:cxn modelId="{C0EDF54A-91F8-4D5A-A3FD-41BC764EC7A1}" type="presParOf" srcId="{8B616653-400B-478D-A140-EEBFF49F31A1}" destId="{A91EFEA5-1401-4905-80AC-BFD82548500A}" srcOrd="5" destOrd="0" presId="urn:microsoft.com/office/officeart/2005/8/layout/vList2"/>
    <dgm:cxn modelId="{7BC3FB8B-B1D7-47C5-96A7-036538859135}" type="presParOf" srcId="{8B616653-400B-478D-A140-EEBFF49F31A1}" destId="{15E2D2B2-93A5-423F-97B1-A35422E40DF6}" srcOrd="6" destOrd="0" presId="urn:microsoft.com/office/officeart/2005/8/layout/vList2"/>
    <dgm:cxn modelId="{B1B6449B-5357-428F-B6FC-7C285D2AA830}" type="presParOf" srcId="{8B616653-400B-478D-A140-EEBFF49F31A1}" destId="{D5225FE3-29DD-4C23-B2B9-6BF12DDB6C21}" srcOrd="7" destOrd="0" presId="urn:microsoft.com/office/officeart/2005/8/layout/vList2"/>
    <dgm:cxn modelId="{8C313FE3-9506-4388-AE86-4E8393382C09}" type="presParOf" srcId="{8B616653-400B-478D-A140-EEBFF49F31A1}" destId="{86208269-63E8-4DC9-BC6C-028B7F8B675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9BD386-71EC-4AE7-9AA3-AF3574A4D8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9001C11-A4FE-4873-A1FA-3A5F0AF7338C}">
      <dgm:prSet custT="1"/>
      <dgm:spPr/>
      <dgm:t>
        <a:bodyPr/>
        <a:lstStyle/>
        <a:p>
          <a:pPr algn="ctr" rtl="0"/>
          <a:r>
            <a:rPr lang="ru-RU" sz="1600" b="1" dirty="0"/>
            <a:t>Консультации врачей: психиатра, педиатра</a:t>
          </a:r>
          <a:endParaRPr lang="ru-RU" sz="1600" dirty="0"/>
        </a:p>
      </dgm:t>
    </dgm:pt>
    <dgm:pt modelId="{622A64BA-CA64-43E1-848A-CB68FF3FDC0B}" type="parTrans" cxnId="{9A4F5974-6A5B-4AB7-AB3A-331D08A0AB9A}">
      <dgm:prSet/>
      <dgm:spPr/>
      <dgm:t>
        <a:bodyPr/>
        <a:lstStyle/>
        <a:p>
          <a:endParaRPr lang="ru-RU"/>
        </a:p>
      </dgm:t>
    </dgm:pt>
    <dgm:pt modelId="{7D59F79C-6744-4833-A63F-B56F136D2DE4}" type="sibTrans" cxnId="{9A4F5974-6A5B-4AB7-AB3A-331D08A0AB9A}">
      <dgm:prSet/>
      <dgm:spPr/>
      <dgm:t>
        <a:bodyPr/>
        <a:lstStyle/>
        <a:p>
          <a:endParaRPr lang="ru-RU"/>
        </a:p>
      </dgm:t>
    </dgm:pt>
    <dgm:pt modelId="{F51C588A-C03B-4CE6-8FA3-83D7A4EDE79E}" type="pres">
      <dgm:prSet presAssocID="{C99BD386-71EC-4AE7-9AA3-AF3574A4D890}" presName="linear" presStyleCnt="0">
        <dgm:presLayoutVars>
          <dgm:animLvl val="lvl"/>
          <dgm:resizeHandles val="exact"/>
        </dgm:presLayoutVars>
      </dgm:prSet>
      <dgm:spPr/>
    </dgm:pt>
    <dgm:pt modelId="{4D588921-0A43-483C-B138-29BDA6D8A52E}" type="pres">
      <dgm:prSet presAssocID="{C9001C11-A4FE-4873-A1FA-3A5F0AF7338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A4F5974-6A5B-4AB7-AB3A-331D08A0AB9A}" srcId="{C99BD386-71EC-4AE7-9AA3-AF3574A4D890}" destId="{C9001C11-A4FE-4873-A1FA-3A5F0AF7338C}" srcOrd="0" destOrd="0" parTransId="{622A64BA-CA64-43E1-848A-CB68FF3FDC0B}" sibTransId="{7D59F79C-6744-4833-A63F-B56F136D2DE4}"/>
    <dgm:cxn modelId="{492608DA-EC25-4648-B64A-DE1089244062}" type="presOf" srcId="{C99BD386-71EC-4AE7-9AA3-AF3574A4D890}" destId="{F51C588A-C03B-4CE6-8FA3-83D7A4EDE79E}" srcOrd="0" destOrd="0" presId="urn:microsoft.com/office/officeart/2005/8/layout/vList2"/>
    <dgm:cxn modelId="{975287E6-6BC6-4EB2-9712-1FE93FD76A44}" type="presOf" srcId="{C9001C11-A4FE-4873-A1FA-3A5F0AF7338C}" destId="{4D588921-0A43-483C-B138-29BDA6D8A52E}" srcOrd="0" destOrd="0" presId="urn:microsoft.com/office/officeart/2005/8/layout/vList2"/>
    <dgm:cxn modelId="{D14F5D2E-FB85-4805-9E0B-AEAE04F980BD}" type="presParOf" srcId="{F51C588A-C03B-4CE6-8FA3-83D7A4EDE79E}" destId="{4D588921-0A43-483C-B138-29BDA6D8A5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7895BC-E902-409A-97E4-1C61B44C32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AD9033-42C4-4EF3-A4D0-DA769D5A1D19}">
      <dgm:prSet custT="1"/>
      <dgm:spPr/>
      <dgm:t>
        <a:bodyPr/>
        <a:lstStyle/>
        <a:p>
          <a:pPr algn="ctr" rtl="0"/>
          <a:r>
            <a:rPr lang="ru-RU" sz="2400" b="1" dirty="0"/>
            <a:t>Работа с семьей</a:t>
          </a:r>
        </a:p>
      </dgm:t>
    </dgm:pt>
    <dgm:pt modelId="{5068013C-C514-4A62-B7DC-4B170BA5FF3F}" type="parTrans" cxnId="{2ADE8A97-9311-4938-82B1-0B2B0D4A2331}">
      <dgm:prSet/>
      <dgm:spPr/>
      <dgm:t>
        <a:bodyPr/>
        <a:lstStyle/>
        <a:p>
          <a:endParaRPr lang="ru-RU"/>
        </a:p>
      </dgm:t>
    </dgm:pt>
    <dgm:pt modelId="{D8AD4203-3D42-4A2B-914E-941BBA114414}" type="sibTrans" cxnId="{2ADE8A97-9311-4938-82B1-0B2B0D4A2331}">
      <dgm:prSet/>
      <dgm:spPr/>
      <dgm:t>
        <a:bodyPr/>
        <a:lstStyle/>
        <a:p>
          <a:endParaRPr lang="ru-RU"/>
        </a:p>
      </dgm:t>
    </dgm:pt>
    <dgm:pt modelId="{7927135E-403A-4754-A2AA-6F750950AC7C}" type="pres">
      <dgm:prSet presAssocID="{E77895BC-E902-409A-97E4-1C61B44C32E6}" presName="linear" presStyleCnt="0">
        <dgm:presLayoutVars>
          <dgm:animLvl val="lvl"/>
          <dgm:resizeHandles val="exact"/>
        </dgm:presLayoutVars>
      </dgm:prSet>
      <dgm:spPr/>
    </dgm:pt>
    <dgm:pt modelId="{6DDE9CF5-E893-4C7E-AE8E-60F9144B9BE0}" type="pres">
      <dgm:prSet presAssocID="{C9AD9033-42C4-4EF3-A4D0-DA769D5A1D1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DE8E45F-E028-4BBA-ABA8-D7AA73BAFFF1}" type="presOf" srcId="{C9AD9033-42C4-4EF3-A4D0-DA769D5A1D19}" destId="{6DDE9CF5-E893-4C7E-AE8E-60F9144B9BE0}" srcOrd="0" destOrd="0" presId="urn:microsoft.com/office/officeart/2005/8/layout/vList2"/>
    <dgm:cxn modelId="{CAC9228F-6901-4009-83E1-B0F2FC27FF27}" type="presOf" srcId="{E77895BC-E902-409A-97E4-1C61B44C32E6}" destId="{7927135E-403A-4754-A2AA-6F750950AC7C}" srcOrd="0" destOrd="0" presId="urn:microsoft.com/office/officeart/2005/8/layout/vList2"/>
    <dgm:cxn modelId="{2ADE8A97-9311-4938-82B1-0B2B0D4A2331}" srcId="{E77895BC-E902-409A-97E4-1C61B44C32E6}" destId="{C9AD9033-42C4-4EF3-A4D0-DA769D5A1D19}" srcOrd="0" destOrd="0" parTransId="{5068013C-C514-4A62-B7DC-4B170BA5FF3F}" sibTransId="{D8AD4203-3D42-4A2B-914E-941BBA114414}"/>
    <dgm:cxn modelId="{C3E01827-401F-42C6-BEB9-EC6977DA2315}" type="presParOf" srcId="{7927135E-403A-4754-A2AA-6F750950AC7C}" destId="{6DDE9CF5-E893-4C7E-AE8E-60F9144B9B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3C3372-78F7-4A02-A346-2243D5FB87A5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6A3B3DE-7A16-4CDE-B815-581FAD1C0953}">
      <dgm:prSet custT="1"/>
      <dgm:spPr/>
      <dgm:t>
        <a:bodyPr/>
        <a:lstStyle/>
        <a:p>
          <a:pPr rtl="0"/>
          <a:r>
            <a:rPr lang="ru-RU" sz="1600" b="1" dirty="0"/>
            <a:t>Цифровая платформа </a:t>
          </a:r>
          <a:r>
            <a:rPr lang="ru-RU" sz="1600" dirty="0"/>
            <a:t>по сопровождению детей с РАС </a:t>
          </a:r>
          <a:r>
            <a:rPr lang="en-US" sz="1600" u="sng" dirty="0">
              <a:hlinkClick xmlns:r="http://schemas.openxmlformats.org/officeDocument/2006/relationships" r:id="rId1"/>
            </a:rPr>
            <a:t>https</a:t>
          </a:r>
          <a:r>
            <a:rPr lang="ru-RU" sz="1600" u="sng" dirty="0">
              <a:hlinkClick xmlns:r="http://schemas.openxmlformats.org/officeDocument/2006/relationships" r:id="rId1"/>
            </a:rPr>
            <a:t>://</a:t>
          </a:r>
          <a:r>
            <a:rPr lang="en-US" sz="1600" u="sng" dirty="0">
              <a:hlinkClick xmlns:r="http://schemas.openxmlformats.org/officeDocument/2006/relationships" r:id="rId1"/>
            </a:rPr>
            <a:t>ds</a:t>
          </a:r>
          <a:r>
            <a:rPr lang="ru-RU" sz="1600" u="sng" dirty="0">
              <a:hlinkClick xmlns:r="http://schemas.openxmlformats.org/officeDocument/2006/relationships" r:id="rId1"/>
            </a:rPr>
            <a:t>.</a:t>
          </a:r>
          <a:r>
            <a:rPr lang="en-US" sz="1600" u="sng" dirty="0" err="1">
              <a:hlinkClick xmlns:r="http://schemas.openxmlformats.org/officeDocument/2006/relationships" r:id="rId1"/>
            </a:rPr>
            <a:t>kpfu</a:t>
          </a:r>
          <a:r>
            <a:rPr lang="ru-RU" sz="1600" u="sng" dirty="0">
              <a:hlinkClick xmlns:r="http://schemas.openxmlformats.org/officeDocument/2006/relationships" r:id="rId1"/>
            </a:rPr>
            <a:t>.</a:t>
          </a:r>
          <a:r>
            <a:rPr lang="en-US" sz="1600" u="sng" dirty="0" err="1">
              <a:hlinkClick xmlns:r="http://schemas.openxmlformats.org/officeDocument/2006/relationships" r:id="rId1"/>
            </a:rPr>
            <a:t>ru</a:t>
          </a:r>
          <a:endParaRPr lang="ru-RU" sz="1600" dirty="0"/>
        </a:p>
      </dgm:t>
    </dgm:pt>
    <dgm:pt modelId="{1A729155-485F-40E7-A4D5-2988E0AE1C26}" type="parTrans" cxnId="{CAE9284B-C35A-4F8E-AE3E-3CCDE026E865}">
      <dgm:prSet/>
      <dgm:spPr/>
      <dgm:t>
        <a:bodyPr/>
        <a:lstStyle/>
        <a:p>
          <a:endParaRPr lang="ru-RU"/>
        </a:p>
      </dgm:t>
    </dgm:pt>
    <dgm:pt modelId="{34517B9C-3BF4-42A7-86E8-7F518623E013}" type="sibTrans" cxnId="{CAE9284B-C35A-4F8E-AE3E-3CCDE026E865}">
      <dgm:prSet/>
      <dgm:spPr/>
      <dgm:t>
        <a:bodyPr/>
        <a:lstStyle/>
        <a:p>
          <a:endParaRPr lang="ru-RU"/>
        </a:p>
      </dgm:t>
    </dgm:pt>
    <dgm:pt modelId="{45047E7D-B510-463E-AC2C-64AB92A623CE}" type="pres">
      <dgm:prSet presAssocID="{583C3372-78F7-4A02-A346-2243D5FB87A5}" presName="Name0" presStyleCnt="0">
        <dgm:presLayoutVars>
          <dgm:dir/>
          <dgm:resizeHandles val="exact"/>
        </dgm:presLayoutVars>
      </dgm:prSet>
      <dgm:spPr/>
    </dgm:pt>
    <dgm:pt modelId="{857BA379-756F-4B1E-83A5-90E8521CDE11}" type="pres">
      <dgm:prSet presAssocID="{E6A3B3DE-7A16-4CDE-B815-581FAD1C0953}" presName="node" presStyleLbl="node1" presStyleIdx="0" presStyleCnt="1" custLinFactNeighborX="-379" custLinFactNeighborY="-13441">
        <dgm:presLayoutVars>
          <dgm:bulletEnabled val="1"/>
        </dgm:presLayoutVars>
      </dgm:prSet>
      <dgm:spPr/>
    </dgm:pt>
  </dgm:ptLst>
  <dgm:cxnLst>
    <dgm:cxn modelId="{B8A4AC3C-EAFA-42F5-A81E-EE877377E995}" type="presOf" srcId="{E6A3B3DE-7A16-4CDE-B815-581FAD1C0953}" destId="{857BA379-756F-4B1E-83A5-90E8521CDE11}" srcOrd="0" destOrd="0" presId="urn:microsoft.com/office/officeart/2005/8/layout/process1"/>
    <dgm:cxn modelId="{C1F09045-FF3F-44C1-8DA8-E1CCA1AA1763}" type="presOf" srcId="{583C3372-78F7-4A02-A346-2243D5FB87A5}" destId="{45047E7D-B510-463E-AC2C-64AB92A623CE}" srcOrd="0" destOrd="0" presId="urn:microsoft.com/office/officeart/2005/8/layout/process1"/>
    <dgm:cxn modelId="{CAE9284B-C35A-4F8E-AE3E-3CCDE026E865}" srcId="{583C3372-78F7-4A02-A346-2243D5FB87A5}" destId="{E6A3B3DE-7A16-4CDE-B815-581FAD1C0953}" srcOrd="0" destOrd="0" parTransId="{1A729155-485F-40E7-A4D5-2988E0AE1C26}" sibTransId="{34517B9C-3BF4-42A7-86E8-7F518623E013}"/>
    <dgm:cxn modelId="{7C534323-8943-4D18-BED2-25EC1C7433CE}" type="presParOf" srcId="{45047E7D-B510-463E-AC2C-64AB92A623CE}" destId="{857BA379-756F-4B1E-83A5-90E8521CDE1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B28080-44C8-4FEE-A6DE-C6DA013851C1}" type="doc">
      <dgm:prSet loTypeId="urn:microsoft.com/office/officeart/2005/8/layout/process1" loCatId="process" qsTypeId="urn:microsoft.com/office/officeart/2005/8/quickstyle/simple3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122402D9-4FDF-42E0-BBED-C401C547DE55}">
      <dgm:prSet custT="1"/>
      <dgm:spPr/>
      <dgm:t>
        <a:bodyPr/>
        <a:lstStyle/>
        <a:p>
          <a:pPr rtl="0"/>
          <a:r>
            <a:rPr lang="ru-RU" sz="1600" dirty="0"/>
            <a:t>Обучающие онлайн курсы для родителей и членов семьи: </a:t>
          </a:r>
          <a:r>
            <a:rPr lang="ru-RU" sz="1600" b="1" dirty="0"/>
            <a:t>«Семейная академия», «Мама знает», «Университет </a:t>
          </a:r>
          <a:r>
            <a:rPr lang="ru-RU" sz="1600" b="1" dirty="0" err="1"/>
            <a:t>родительства</a:t>
          </a:r>
          <a:r>
            <a:rPr lang="ru-RU" sz="1600" b="1" dirty="0"/>
            <a:t>» </a:t>
          </a:r>
          <a:r>
            <a:rPr lang="ru-RU" sz="1600" dirty="0"/>
            <a:t>на платформе </a:t>
          </a:r>
          <a:r>
            <a:rPr lang="ru-RU" sz="1600" dirty="0" err="1"/>
            <a:t>Stepik</a:t>
          </a:r>
          <a:endParaRPr lang="ru-RU" sz="1600" dirty="0"/>
        </a:p>
      </dgm:t>
    </dgm:pt>
    <dgm:pt modelId="{DA2C46AD-8325-4423-A262-DE7E4F8815E1}" type="parTrans" cxnId="{B1A7D450-21BB-4F75-AC56-CC7AB548D609}">
      <dgm:prSet/>
      <dgm:spPr/>
      <dgm:t>
        <a:bodyPr/>
        <a:lstStyle/>
        <a:p>
          <a:endParaRPr lang="ru-RU"/>
        </a:p>
      </dgm:t>
    </dgm:pt>
    <dgm:pt modelId="{08172C48-1695-4942-8AFA-6FC5B834A6C1}" type="sibTrans" cxnId="{B1A7D450-21BB-4F75-AC56-CC7AB548D609}">
      <dgm:prSet/>
      <dgm:spPr/>
      <dgm:t>
        <a:bodyPr/>
        <a:lstStyle/>
        <a:p>
          <a:endParaRPr lang="ru-RU"/>
        </a:p>
      </dgm:t>
    </dgm:pt>
    <dgm:pt modelId="{A78A1371-5C70-409D-8A16-371351D8935F}" type="pres">
      <dgm:prSet presAssocID="{43B28080-44C8-4FEE-A6DE-C6DA013851C1}" presName="Name0" presStyleCnt="0">
        <dgm:presLayoutVars>
          <dgm:dir/>
          <dgm:resizeHandles val="exact"/>
        </dgm:presLayoutVars>
      </dgm:prSet>
      <dgm:spPr/>
    </dgm:pt>
    <dgm:pt modelId="{AF9A3010-D11C-478E-ADFF-485263425F2A}" type="pres">
      <dgm:prSet presAssocID="{122402D9-4FDF-42E0-BBED-C401C547DE55}" presName="node" presStyleLbl="node1" presStyleIdx="0" presStyleCnt="1">
        <dgm:presLayoutVars>
          <dgm:bulletEnabled val="1"/>
        </dgm:presLayoutVars>
      </dgm:prSet>
      <dgm:spPr/>
    </dgm:pt>
  </dgm:ptLst>
  <dgm:cxnLst>
    <dgm:cxn modelId="{5B8FEC67-5F35-43BE-8FBE-DBA481FF6607}" type="presOf" srcId="{43B28080-44C8-4FEE-A6DE-C6DA013851C1}" destId="{A78A1371-5C70-409D-8A16-371351D8935F}" srcOrd="0" destOrd="0" presId="urn:microsoft.com/office/officeart/2005/8/layout/process1"/>
    <dgm:cxn modelId="{7F9D106D-EC7E-4FC4-A849-642D7FDD16B1}" type="presOf" srcId="{122402D9-4FDF-42E0-BBED-C401C547DE55}" destId="{AF9A3010-D11C-478E-ADFF-485263425F2A}" srcOrd="0" destOrd="0" presId="urn:microsoft.com/office/officeart/2005/8/layout/process1"/>
    <dgm:cxn modelId="{B1A7D450-21BB-4F75-AC56-CC7AB548D609}" srcId="{43B28080-44C8-4FEE-A6DE-C6DA013851C1}" destId="{122402D9-4FDF-42E0-BBED-C401C547DE55}" srcOrd="0" destOrd="0" parTransId="{DA2C46AD-8325-4423-A262-DE7E4F8815E1}" sibTransId="{08172C48-1695-4942-8AFA-6FC5B834A6C1}"/>
    <dgm:cxn modelId="{9FB7749E-6B4A-4472-9F40-0633BC0D229B}" type="presParOf" srcId="{A78A1371-5C70-409D-8A16-371351D8935F}" destId="{AF9A3010-D11C-478E-ADFF-485263425F2A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535463-C147-4F81-ADDD-541A2A154092}" type="doc">
      <dgm:prSet loTypeId="urn:microsoft.com/office/officeart/2005/8/layout/process1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E441566-3FF2-46CD-BB6E-FE652B43F41C}">
      <dgm:prSet custT="1"/>
      <dgm:spPr/>
      <dgm:t>
        <a:bodyPr/>
        <a:lstStyle/>
        <a:p>
          <a:pPr rtl="0"/>
          <a:r>
            <a:rPr lang="ru-RU" sz="1600" dirty="0"/>
            <a:t>Опросники и диагностики:</a:t>
          </a:r>
          <a:r>
            <a:rPr lang="en-US" sz="1600" dirty="0"/>
            <a:t> </a:t>
          </a:r>
          <a:r>
            <a:rPr lang="ru-RU" sz="1600" b="1" dirty="0"/>
            <a:t>Международные шкалы продуктивности </a:t>
          </a:r>
          <a:r>
            <a:rPr lang="en-US" sz="1600" b="1" dirty="0" err="1"/>
            <a:t>Leiter</a:t>
          </a:r>
          <a:r>
            <a:rPr lang="ru-RU" sz="1600" b="1" dirty="0"/>
            <a:t>, Диагностическое обследование при аутизме </a:t>
          </a:r>
          <a:r>
            <a:rPr lang="en-US" sz="1600" b="1" dirty="0"/>
            <a:t>ADOS-2</a:t>
          </a:r>
          <a:r>
            <a:rPr lang="ru-RU" sz="1600" b="1" dirty="0"/>
            <a:t>, Социально-коммуникативный опросник </a:t>
          </a:r>
          <a:r>
            <a:rPr lang="en-US" sz="1600" b="1" dirty="0"/>
            <a:t>SCQ</a:t>
          </a:r>
          <a:r>
            <a:rPr lang="ru-RU" sz="1600" b="1" dirty="0"/>
            <a:t>, Опросник расстройств аутистического спектра </a:t>
          </a:r>
          <a:r>
            <a:rPr lang="en-US" sz="1600" b="1" dirty="0"/>
            <a:t>CASD</a:t>
          </a:r>
          <a:endParaRPr lang="ru-RU" sz="1600" b="1" dirty="0"/>
        </a:p>
        <a:p>
          <a:pPr rtl="0"/>
          <a:r>
            <a:rPr lang="ru-RU" sz="1600" b="0" dirty="0"/>
            <a:t>Технологии работы с семьей: </a:t>
          </a:r>
          <a:r>
            <a:rPr lang="en-US" sz="1600" b="1" dirty="0"/>
            <a:t>DIR </a:t>
          </a:r>
          <a:r>
            <a:rPr lang="en-US" sz="1600" b="1" dirty="0" err="1"/>
            <a:t>Floortime</a:t>
          </a:r>
          <a:endParaRPr lang="ru-RU" sz="1600" b="1" dirty="0"/>
        </a:p>
      </dgm:t>
    </dgm:pt>
    <dgm:pt modelId="{3E0B950F-941C-463A-82D7-C44D475668EE}" type="parTrans" cxnId="{979651B0-A3DF-415F-93C8-D208C0616277}">
      <dgm:prSet/>
      <dgm:spPr/>
      <dgm:t>
        <a:bodyPr/>
        <a:lstStyle/>
        <a:p>
          <a:endParaRPr lang="ru-RU"/>
        </a:p>
      </dgm:t>
    </dgm:pt>
    <dgm:pt modelId="{0660B447-1562-4A91-8FCA-3C817062533C}" type="sibTrans" cxnId="{979651B0-A3DF-415F-93C8-D208C0616277}">
      <dgm:prSet/>
      <dgm:spPr/>
      <dgm:t>
        <a:bodyPr/>
        <a:lstStyle/>
        <a:p>
          <a:endParaRPr lang="ru-RU"/>
        </a:p>
      </dgm:t>
    </dgm:pt>
    <dgm:pt modelId="{C96A0404-05D2-4130-98C5-8146C7F2F329}" type="pres">
      <dgm:prSet presAssocID="{CF535463-C147-4F81-ADDD-541A2A154092}" presName="Name0" presStyleCnt="0">
        <dgm:presLayoutVars>
          <dgm:dir/>
          <dgm:resizeHandles val="exact"/>
        </dgm:presLayoutVars>
      </dgm:prSet>
      <dgm:spPr/>
    </dgm:pt>
    <dgm:pt modelId="{A769576F-5FD1-4B39-A812-5AE444D8C418}" type="pres">
      <dgm:prSet presAssocID="{CE441566-3FF2-46CD-BB6E-FE652B43F41C}" presName="node" presStyleLbl="node1" presStyleIdx="0" presStyleCnt="1">
        <dgm:presLayoutVars>
          <dgm:bulletEnabled val="1"/>
        </dgm:presLayoutVars>
      </dgm:prSet>
      <dgm:spPr/>
    </dgm:pt>
  </dgm:ptLst>
  <dgm:cxnLst>
    <dgm:cxn modelId="{FB626C39-10CD-41E2-99E3-B7E282D6B4A1}" type="presOf" srcId="{CF535463-C147-4F81-ADDD-541A2A154092}" destId="{C96A0404-05D2-4130-98C5-8146C7F2F329}" srcOrd="0" destOrd="0" presId="urn:microsoft.com/office/officeart/2005/8/layout/process1"/>
    <dgm:cxn modelId="{028ACF39-EB45-4184-9E0F-6F204AE757AE}" type="presOf" srcId="{CE441566-3FF2-46CD-BB6E-FE652B43F41C}" destId="{A769576F-5FD1-4B39-A812-5AE444D8C418}" srcOrd="0" destOrd="0" presId="urn:microsoft.com/office/officeart/2005/8/layout/process1"/>
    <dgm:cxn modelId="{979651B0-A3DF-415F-93C8-D208C0616277}" srcId="{CF535463-C147-4F81-ADDD-541A2A154092}" destId="{CE441566-3FF2-46CD-BB6E-FE652B43F41C}" srcOrd="0" destOrd="0" parTransId="{3E0B950F-941C-463A-82D7-C44D475668EE}" sibTransId="{0660B447-1562-4A91-8FCA-3C817062533C}"/>
    <dgm:cxn modelId="{57E122E4-CC05-4A1E-BEA5-BFCEB98643C4}" type="presParOf" srcId="{C96A0404-05D2-4130-98C5-8146C7F2F329}" destId="{A769576F-5FD1-4B39-A812-5AE444D8C41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7F4F4E-33ED-48DB-B5A6-8690AE03A7CE}" type="doc">
      <dgm:prSet loTypeId="urn:microsoft.com/office/officeart/2005/8/layout/process1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7335A52-B542-4A89-AA1A-1BAB4DF4792E}">
      <dgm:prSet custT="1"/>
      <dgm:spPr/>
      <dgm:t>
        <a:bodyPr/>
        <a:lstStyle/>
        <a:p>
          <a:pPr rtl="0"/>
          <a:r>
            <a:rPr lang="ru-RU" sz="1600" b="1" dirty="0"/>
            <a:t>Очные родительские тренинги «9 шагов», «Ранняя пташка», «Семейная академия» </a:t>
          </a:r>
          <a:endParaRPr lang="ru-RU" sz="1600" dirty="0"/>
        </a:p>
      </dgm:t>
    </dgm:pt>
    <dgm:pt modelId="{07FE7F99-1723-49CD-BD48-B01B162A26FE}" type="parTrans" cxnId="{554C7CFD-66D8-48F2-99F3-3E2964612473}">
      <dgm:prSet/>
      <dgm:spPr/>
      <dgm:t>
        <a:bodyPr/>
        <a:lstStyle/>
        <a:p>
          <a:endParaRPr lang="ru-RU"/>
        </a:p>
      </dgm:t>
    </dgm:pt>
    <dgm:pt modelId="{62F24EEC-D0BF-4FC0-AFD0-F07A651E2F8C}" type="sibTrans" cxnId="{554C7CFD-66D8-48F2-99F3-3E2964612473}">
      <dgm:prSet/>
      <dgm:spPr/>
      <dgm:t>
        <a:bodyPr/>
        <a:lstStyle/>
        <a:p>
          <a:endParaRPr lang="ru-RU"/>
        </a:p>
      </dgm:t>
    </dgm:pt>
    <dgm:pt modelId="{E64712DF-388C-44B2-9CAF-716EFC204BD7}" type="pres">
      <dgm:prSet presAssocID="{447F4F4E-33ED-48DB-B5A6-8690AE03A7CE}" presName="Name0" presStyleCnt="0">
        <dgm:presLayoutVars>
          <dgm:dir/>
          <dgm:resizeHandles val="exact"/>
        </dgm:presLayoutVars>
      </dgm:prSet>
      <dgm:spPr/>
    </dgm:pt>
    <dgm:pt modelId="{0D093BF8-224A-49FB-A94C-952BABB3E397}" type="pres">
      <dgm:prSet presAssocID="{D7335A52-B542-4A89-AA1A-1BAB4DF4792E}" presName="node" presStyleLbl="node1" presStyleIdx="0" presStyleCnt="1">
        <dgm:presLayoutVars>
          <dgm:bulletEnabled val="1"/>
        </dgm:presLayoutVars>
      </dgm:prSet>
      <dgm:spPr/>
    </dgm:pt>
  </dgm:ptLst>
  <dgm:cxnLst>
    <dgm:cxn modelId="{8EC2E66E-407B-4472-8925-3F25BD01F4D7}" type="presOf" srcId="{D7335A52-B542-4A89-AA1A-1BAB4DF4792E}" destId="{0D093BF8-224A-49FB-A94C-952BABB3E397}" srcOrd="0" destOrd="0" presId="urn:microsoft.com/office/officeart/2005/8/layout/process1"/>
    <dgm:cxn modelId="{62A6ADBC-5EC4-475D-A7D0-2894B7917415}" type="presOf" srcId="{447F4F4E-33ED-48DB-B5A6-8690AE03A7CE}" destId="{E64712DF-388C-44B2-9CAF-716EFC204BD7}" srcOrd="0" destOrd="0" presId="urn:microsoft.com/office/officeart/2005/8/layout/process1"/>
    <dgm:cxn modelId="{554C7CFD-66D8-48F2-99F3-3E2964612473}" srcId="{447F4F4E-33ED-48DB-B5A6-8690AE03A7CE}" destId="{D7335A52-B542-4A89-AA1A-1BAB4DF4792E}" srcOrd="0" destOrd="0" parTransId="{07FE7F99-1723-49CD-BD48-B01B162A26FE}" sibTransId="{62F24EEC-D0BF-4FC0-AFD0-F07A651E2F8C}"/>
    <dgm:cxn modelId="{689A24AA-1EA4-444F-86E5-EA2E2F1E365A}" type="presParOf" srcId="{E64712DF-388C-44B2-9CAF-716EFC204BD7}" destId="{0D093BF8-224A-49FB-A94C-952BABB3E39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78501-EB61-40B2-AFD5-F98785A20494}">
      <dsp:nvSpPr>
        <dsp:cNvPr id="0" name=""/>
        <dsp:cNvSpPr/>
      </dsp:nvSpPr>
      <dsp:spPr>
        <a:xfrm>
          <a:off x="0" y="1484"/>
          <a:ext cx="684076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Центр сопровождения семьи и ребенка</a:t>
          </a:r>
        </a:p>
      </dsp:txBody>
      <dsp:txXfrm>
        <a:off x="22246" y="23730"/>
        <a:ext cx="6796268" cy="4112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45502-4981-40F3-964A-956CDD77C794}">
      <dsp:nvSpPr>
        <dsp:cNvPr id="0" name=""/>
        <dsp:cNvSpPr/>
      </dsp:nvSpPr>
      <dsp:spPr>
        <a:xfrm>
          <a:off x="0" y="0"/>
          <a:ext cx="6977954" cy="914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Консультационная служба </a:t>
          </a:r>
        </a:p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«Университет </a:t>
          </a:r>
          <a:r>
            <a:rPr lang="ru-RU" sz="2100" b="1" kern="1200" dirty="0" err="1"/>
            <a:t>родительства</a:t>
          </a:r>
          <a:r>
            <a:rPr lang="ru-RU" sz="2100" b="1" kern="1200" dirty="0"/>
            <a:t>»</a:t>
          </a:r>
        </a:p>
      </dsp:txBody>
      <dsp:txXfrm>
        <a:off x="26782" y="26782"/>
        <a:ext cx="6924390" cy="8608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AF5CF-F01D-46B6-89D8-9378A7C6F7DE}">
      <dsp:nvSpPr>
        <dsp:cNvPr id="0" name=""/>
        <dsp:cNvSpPr/>
      </dsp:nvSpPr>
      <dsp:spPr>
        <a:xfrm>
          <a:off x="532359" y="469"/>
          <a:ext cx="985468" cy="98546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2022 г.</a:t>
          </a:r>
          <a:r>
            <a:rPr lang="ru-RU" sz="900" kern="1200" dirty="0"/>
            <a:t> -  300 консультаций</a:t>
          </a:r>
        </a:p>
      </dsp:txBody>
      <dsp:txXfrm>
        <a:off x="676677" y="144787"/>
        <a:ext cx="696832" cy="696832"/>
      </dsp:txXfrm>
    </dsp:sp>
    <dsp:sp modelId="{065BABBF-8073-4A94-AE6D-C208DA31F2E8}">
      <dsp:nvSpPr>
        <dsp:cNvPr id="0" name=""/>
        <dsp:cNvSpPr/>
      </dsp:nvSpPr>
      <dsp:spPr>
        <a:xfrm rot="5400000">
          <a:off x="1599129" y="362629"/>
          <a:ext cx="344914" cy="261149"/>
        </a:xfrm>
        <a:prstGeom prst="triangle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BA588F-BDD3-4EBF-98BD-CE05FC229CEF}">
      <dsp:nvSpPr>
        <dsp:cNvPr id="0" name=""/>
        <dsp:cNvSpPr/>
      </dsp:nvSpPr>
      <dsp:spPr>
        <a:xfrm>
          <a:off x="2010563" y="469"/>
          <a:ext cx="985468" cy="98546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2024 г. </a:t>
          </a:r>
          <a:r>
            <a:rPr lang="ru-RU" sz="900" kern="1200" dirty="0"/>
            <a:t>- 12000 консультаций</a:t>
          </a:r>
        </a:p>
      </dsp:txBody>
      <dsp:txXfrm>
        <a:off x="2154881" y="144787"/>
        <a:ext cx="696832" cy="6968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4476E-3487-4789-9A3E-65365B908EC5}">
      <dsp:nvSpPr>
        <dsp:cNvPr id="0" name=""/>
        <dsp:cNvSpPr/>
      </dsp:nvSpPr>
      <dsp:spPr>
        <a:xfrm>
          <a:off x="2452647" y="923"/>
          <a:ext cx="2759228" cy="40358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Очные консультации</a:t>
          </a:r>
        </a:p>
      </dsp:txBody>
      <dsp:txXfrm>
        <a:off x="2472348" y="20624"/>
        <a:ext cx="2719826" cy="364182"/>
      </dsp:txXfrm>
    </dsp:sp>
    <dsp:sp modelId="{A08B9F0B-C532-4A82-8763-BFA583B1C892}">
      <dsp:nvSpPr>
        <dsp:cNvPr id="0" name=""/>
        <dsp:cNvSpPr/>
      </dsp:nvSpPr>
      <dsp:spPr>
        <a:xfrm>
          <a:off x="2452647" y="424686"/>
          <a:ext cx="2759228" cy="40358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Дистанционные консультации</a:t>
          </a:r>
        </a:p>
      </dsp:txBody>
      <dsp:txXfrm>
        <a:off x="2472348" y="444387"/>
        <a:ext cx="2719826" cy="364182"/>
      </dsp:txXfrm>
    </dsp:sp>
    <dsp:sp modelId="{1065D09B-5D8C-48B7-AABA-57591A5C0CE3}">
      <dsp:nvSpPr>
        <dsp:cNvPr id="0" name=""/>
        <dsp:cNvSpPr/>
      </dsp:nvSpPr>
      <dsp:spPr>
        <a:xfrm>
          <a:off x="2452647" y="848450"/>
          <a:ext cx="2759228" cy="40358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Обучающие семинары</a:t>
          </a:r>
        </a:p>
      </dsp:txBody>
      <dsp:txXfrm>
        <a:off x="2472348" y="868151"/>
        <a:ext cx="2719826" cy="364182"/>
      </dsp:txXfrm>
    </dsp:sp>
    <dsp:sp modelId="{06E6D118-63C6-4895-8DEA-707288B33082}">
      <dsp:nvSpPr>
        <dsp:cNvPr id="0" name=""/>
        <dsp:cNvSpPr/>
      </dsp:nvSpPr>
      <dsp:spPr>
        <a:xfrm>
          <a:off x="2452647" y="1272213"/>
          <a:ext cx="2759228" cy="40358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Выездные обучающие мероприятия</a:t>
          </a:r>
        </a:p>
      </dsp:txBody>
      <dsp:txXfrm>
        <a:off x="2472348" y="1291914"/>
        <a:ext cx="2719826" cy="364182"/>
      </dsp:txXfrm>
    </dsp:sp>
    <dsp:sp modelId="{DDACC9C0-8551-4DB5-B969-E8258B5B327C}">
      <dsp:nvSpPr>
        <dsp:cNvPr id="0" name=""/>
        <dsp:cNvSpPr/>
      </dsp:nvSpPr>
      <dsp:spPr>
        <a:xfrm>
          <a:off x="2452647" y="1695977"/>
          <a:ext cx="2759228" cy="40358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Вебинары для родителей</a:t>
          </a:r>
        </a:p>
      </dsp:txBody>
      <dsp:txXfrm>
        <a:off x="2472348" y="1715678"/>
        <a:ext cx="2719826" cy="3641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51EF8-5348-4C35-8E9A-DE9BA5C7A6E1}">
      <dsp:nvSpPr>
        <dsp:cNvPr id="0" name=""/>
        <dsp:cNvSpPr/>
      </dsp:nvSpPr>
      <dsp:spPr>
        <a:xfrm>
          <a:off x="0" y="20921"/>
          <a:ext cx="3816424" cy="276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Учебно-методические пособия:</a:t>
          </a:r>
        </a:p>
      </dsp:txBody>
      <dsp:txXfrm>
        <a:off x="13509" y="34430"/>
        <a:ext cx="3789406" cy="249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94B1A-F306-4B84-86EC-3F6E525DA123}">
      <dsp:nvSpPr>
        <dsp:cNvPr id="0" name=""/>
        <dsp:cNvSpPr/>
      </dsp:nvSpPr>
      <dsp:spPr>
        <a:xfrm>
          <a:off x="0" y="2524"/>
          <a:ext cx="4464496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Психолого-медико-педагогическая диагностика </a:t>
          </a:r>
        </a:p>
      </dsp:txBody>
      <dsp:txXfrm>
        <a:off x="25587" y="28111"/>
        <a:ext cx="4413322" cy="472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463F4-514A-4B0A-9F30-32C7477A7E35}">
      <dsp:nvSpPr>
        <dsp:cNvPr id="0" name=""/>
        <dsp:cNvSpPr/>
      </dsp:nvSpPr>
      <dsp:spPr>
        <a:xfrm>
          <a:off x="0" y="1036"/>
          <a:ext cx="6048672" cy="410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Медицинское обследование</a:t>
          </a:r>
          <a:r>
            <a:rPr lang="ru-RU" sz="1600" kern="1200" dirty="0"/>
            <a:t>:</a:t>
          </a:r>
        </a:p>
      </dsp:txBody>
      <dsp:txXfrm>
        <a:off x="20034" y="21070"/>
        <a:ext cx="6008604" cy="370328"/>
      </dsp:txXfrm>
    </dsp:sp>
    <dsp:sp modelId="{99DCDF06-0A65-4BB4-BA5A-022E822E51A5}">
      <dsp:nvSpPr>
        <dsp:cNvPr id="0" name=""/>
        <dsp:cNvSpPr/>
      </dsp:nvSpPr>
      <dsp:spPr>
        <a:xfrm>
          <a:off x="0" y="422317"/>
          <a:ext cx="6048672" cy="410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</a:t>
          </a:r>
          <a:r>
            <a:rPr lang="ru-RU" sz="1400" kern="1200" dirty="0"/>
            <a:t>исследование влияния </a:t>
          </a:r>
          <a:r>
            <a:rPr lang="ru-RU" sz="1400" kern="1200" dirty="0" err="1"/>
            <a:t>дисбиотических</a:t>
          </a:r>
          <a:r>
            <a:rPr lang="ru-RU" sz="1400" kern="1200" dirty="0"/>
            <a:t> нарушений у детей с РАС  на </a:t>
          </a:r>
          <a:r>
            <a:rPr lang="ru-RU" sz="1400" kern="1200" dirty="0" err="1"/>
            <a:t>иммуновоспалительные</a:t>
          </a:r>
          <a:r>
            <a:rPr lang="ru-RU" sz="1400" kern="1200" dirty="0"/>
            <a:t> реакции в организме; </a:t>
          </a:r>
        </a:p>
      </dsp:txBody>
      <dsp:txXfrm>
        <a:off x="20034" y="442351"/>
        <a:ext cx="6008604" cy="370328"/>
      </dsp:txXfrm>
    </dsp:sp>
    <dsp:sp modelId="{8578523A-77EF-49C4-A70B-E59219D5E019}">
      <dsp:nvSpPr>
        <dsp:cNvPr id="0" name=""/>
        <dsp:cNvSpPr/>
      </dsp:nvSpPr>
      <dsp:spPr>
        <a:xfrm>
          <a:off x="0" y="843597"/>
          <a:ext cx="6048672" cy="410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- нейрофизиологические и </a:t>
          </a:r>
          <a:r>
            <a:rPr lang="ru-RU" sz="1400" kern="1200" dirty="0" err="1"/>
            <a:t>нейрокогнитивные</a:t>
          </a:r>
          <a:r>
            <a:rPr lang="ru-RU" sz="1400" kern="1200" dirty="0"/>
            <a:t> особенности развития детей </a:t>
          </a:r>
        </a:p>
      </dsp:txBody>
      <dsp:txXfrm>
        <a:off x="20034" y="863631"/>
        <a:ext cx="6008604" cy="370328"/>
      </dsp:txXfrm>
    </dsp:sp>
    <dsp:sp modelId="{15E2D2B2-93A5-423F-97B1-A35422E40DF6}">
      <dsp:nvSpPr>
        <dsp:cNvPr id="0" name=""/>
        <dsp:cNvSpPr/>
      </dsp:nvSpPr>
      <dsp:spPr>
        <a:xfrm>
          <a:off x="0" y="1264878"/>
          <a:ext cx="6048672" cy="410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 РАС;</a:t>
          </a:r>
        </a:p>
      </dsp:txBody>
      <dsp:txXfrm>
        <a:off x="20034" y="1284912"/>
        <a:ext cx="6008604" cy="370328"/>
      </dsp:txXfrm>
    </dsp:sp>
    <dsp:sp modelId="{86208269-63E8-4DC9-BC6C-028B7F8B675F}">
      <dsp:nvSpPr>
        <dsp:cNvPr id="0" name=""/>
        <dsp:cNvSpPr/>
      </dsp:nvSpPr>
      <dsp:spPr>
        <a:xfrm>
          <a:off x="0" y="1686159"/>
          <a:ext cx="6048672" cy="410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- специфика речевой и когнитивной </a:t>
          </a:r>
          <a:r>
            <a:rPr lang="ru-RU" sz="1400" kern="1200" dirty="0" err="1"/>
            <a:t>абилитации</a:t>
          </a:r>
          <a:r>
            <a:rPr lang="ru-RU" sz="1400" kern="1200" dirty="0"/>
            <a:t> детей и подростков с РАС</a:t>
          </a:r>
        </a:p>
      </dsp:txBody>
      <dsp:txXfrm>
        <a:off x="20034" y="1706193"/>
        <a:ext cx="6008604" cy="370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88921-0A43-483C-B138-29BDA6D8A52E}">
      <dsp:nvSpPr>
        <dsp:cNvPr id="0" name=""/>
        <dsp:cNvSpPr/>
      </dsp:nvSpPr>
      <dsp:spPr>
        <a:xfrm>
          <a:off x="0" y="2524"/>
          <a:ext cx="4464496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Консультации врачей: психиатра, педиатра</a:t>
          </a:r>
          <a:endParaRPr lang="ru-RU" sz="1600" kern="1200" dirty="0"/>
        </a:p>
      </dsp:txBody>
      <dsp:txXfrm>
        <a:off x="25587" y="28111"/>
        <a:ext cx="4413322" cy="4729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E9CF5-E893-4C7E-AE8E-60F9144B9BE0}">
      <dsp:nvSpPr>
        <dsp:cNvPr id="0" name=""/>
        <dsp:cNvSpPr/>
      </dsp:nvSpPr>
      <dsp:spPr>
        <a:xfrm>
          <a:off x="0" y="7221"/>
          <a:ext cx="4896544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Работа с семьей</a:t>
          </a:r>
        </a:p>
      </dsp:txBody>
      <dsp:txXfrm>
        <a:off x="32898" y="40119"/>
        <a:ext cx="4830748" cy="6081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BA379-756F-4B1E-83A5-90E8521CDE11}">
      <dsp:nvSpPr>
        <dsp:cNvPr id="0" name=""/>
        <dsp:cNvSpPr/>
      </dsp:nvSpPr>
      <dsp:spPr>
        <a:xfrm>
          <a:off x="0" y="0"/>
          <a:ext cx="6798110" cy="483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Цифровая платформа </a:t>
          </a:r>
          <a:r>
            <a:rPr lang="ru-RU" sz="1600" kern="1200" dirty="0"/>
            <a:t>по сопровождению детей с РАС </a:t>
          </a:r>
          <a:r>
            <a:rPr lang="en-US" sz="1600" u="sng" kern="1200" dirty="0">
              <a:hlinkClick xmlns:r="http://schemas.openxmlformats.org/officeDocument/2006/relationships" r:id="rId1"/>
            </a:rPr>
            <a:t>https</a:t>
          </a:r>
          <a:r>
            <a:rPr lang="ru-RU" sz="1600" u="sng" kern="1200" dirty="0">
              <a:hlinkClick xmlns:r="http://schemas.openxmlformats.org/officeDocument/2006/relationships" r:id="rId1"/>
            </a:rPr>
            <a:t>://</a:t>
          </a:r>
          <a:r>
            <a:rPr lang="en-US" sz="1600" u="sng" kern="1200" dirty="0">
              <a:hlinkClick xmlns:r="http://schemas.openxmlformats.org/officeDocument/2006/relationships" r:id="rId1"/>
            </a:rPr>
            <a:t>ds</a:t>
          </a:r>
          <a:r>
            <a:rPr lang="ru-RU" sz="1600" u="sng" kern="1200" dirty="0">
              <a:hlinkClick xmlns:r="http://schemas.openxmlformats.org/officeDocument/2006/relationships" r:id="rId1"/>
            </a:rPr>
            <a:t>.</a:t>
          </a:r>
          <a:r>
            <a:rPr lang="en-US" sz="1600" u="sng" kern="1200" dirty="0" err="1">
              <a:hlinkClick xmlns:r="http://schemas.openxmlformats.org/officeDocument/2006/relationships" r:id="rId1"/>
            </a:rPr>
            <a:t>kpfu</a:t>
          </a:r>
          <a:r>
            <a:rPr lang="ru-RU" sz="1600" u="sng" kern="1200" dirty="0">
              <a:hlinkClick xmlns:r="http://schemas.openxmlformats.org/officeDocument/2006/relationships" r:id="rId1"/>
            </a:rPr>
            <a:t>.</a:t>
          </a:r>
          <a:r>
            <a:rPr lang="en-US" sz="1600" u="sng" kern="1200" dirty="0" err="1">
              <a:hlinkClick xmlns:r="http://schemas.openxmlformats.org/officeDocument/2006/relationships" r:id="rId1"/>
            </a:rPr>
            <a:t>ru</a:t>
          </a:r>
          <a:endParaRPr lang="ru-RU" sz="1600" kern="1200" dirty="0"/>
        </a:p>
      </dsp:txBody>
      <dsp:txXfrm>
        <a:off x="14156" y="14156"/>
        <a:ext cx="6769798" cy="4550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A3010-D11C-478E-ADFF-485263425F2A}">
      <dsp:nvSpPr>
        <dsp:cNvPr id="0" name=""/>
        <dsp:cNvSpPr/>
      </dsp:nvSpPr>
      <dsp:spPr>
        <a:xfrm>
          <a:off x="6677" y="0"/>
          <a:ext cx="6827404" cy="834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Обучающие онлайн курсы для родителей и членов семьи: </a:t>
          </a:r>
          <a:r>
            <a:rPr lang="ru-RU" sz="1600" b="1" kern="1200" dirty="0"/>
            <a:t>«Семейная академия», «Мама знает», «Университет </a:t>
          </a:r>
          <a:r>
            <a:rPr lang="ru-RU" sz="1600" b="1" kern="1200" dirty="0" err="1"/>
            <a:t>родительства</a:t>
          </a:r>
          <a:r>
            <a:rPr lang="ru-RU" sz="1600" b="1" kern="1200" dirty="0"/>
            <a:t>» </a:t>
          </a:r>
          <a:r>
            <a:rPr lang="ru-RU" sz="1600" kern="1200" dirty="0"/>
            <a:t>на платформе </a:t>
          </a:r>
          <a:r>
            <a:rPr lang="ru-RU" sz="1600" kern="1200" dirty="0" err="1"/>
            <a:t>Stepik</a:t>
          </a:r>
          <a:endParaRPr lang="ru-RU" sz="1600" kern="1200" dirty="0"/>
        </a:p>
      </dsp:txBody>
      <dsp:txXfrm>
        <a:off x="31120" y="24443"/>
        <a:ext cx="6778518" cy="7856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9576F-5FD1-4B39-A812-5AE444D8C418}">
      <dsp:nvSpPr>
        <dsp:cNvPr id="0" name=""/>
        <dsp:cNvSpPr/>
      </dsp:nvSpPr>
      <dsp:spPr>
        <a:xfrm>
          <a:off x="6677" y="0"/>
          <a:ext cx="6827404" cy="119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Опросники и диагностики:</a:t>
          </a:r>
          <a:r>
            <a:rPr lang="en-US" sz="1600" kern="1200" dirty="0"/>
            <a:t> </a:t>
          </a:r>
          <a:r>
            <a:rPr lang="ru-RU" sz="1600" b="1" kern="1200" dirty="0"/>
            <a:t>Международные шкалы продуктивности </a:t>
          </a:r>
          <a:r>
            <a:rPr lang="en-US" sz="1600" b="1" kern="1200" dirty="0" err="1"/>
            <a:t>Leiter</a:t>
          </a:r>
          <a:r>
            <a:rPr lang="ru-RU" sz="1600" b="1" kern="1200" dirty="0"/>
            <a:t>, Диагностическое обследование при аутизме </a:t>
          </a:r>
          <a:r>
            <a:rPr lang="en-US" sz="1600" b="1" kern="1200" dirty="0"/>
            <a:t>ADOS-2</a:t>
          </a:r>
          <a:r>
            <a:rPr lang="ru-RU" sz="1600" b="1" kern="1200" dirty="0"/>
            <a:t>, Социально-коммуникативный опросник </a:t>
          </a:r>
          <a:r>
            <a:rPr lang="en-US" sz="1600" b="1" kern="1200" dirty="0"/>
            <a:t>SCQ</a:t>
          </a:r>
          <a:r>
            <a:rPr lang="ru-RU" sz="1600" b="1" kern="1200" dirty="0"/>
            <a:t>, Опросник расстройств аутистического спектра </a:t>
          </a:r>
          <a:r>
            <a:rPr lang="en-US" sz="1600" b="1" kern="1200" dirty="0"/>
            <a:t>CASD</a:t>
          </a:r>
          <a:endParaRPr lang="ru-RU" sz="1600" b="1" kern="1200" dirty="0"/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Технологии работы с семьей: </a:t>
          </a:r>
          <a:r>
            <a:rPr lang="en-US" sz="1600" b="1" kern="1200" dirty="0"/>
            <a:t>DIR </a:t>
          </a:r>
          <a:r>
            <a:rPr lang="en-US" sz="1600" b="1" kern="1200" dirty="0" err="1"/>
            <a:t>Floortime</a:t>
          </a:r>
          <a:endParaRPr lang="ru-RU" sz="1600" b="1" kern="1200" dirty="0"/>
        </a:p>
      </dsp:txBody>
      <dsp:txXfrm>
        <a:off x="41542" y="34865"/>
        <a:ext cx="6757674" cy="11206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93BF8-224A-49FB-A94C-952BABB3E397}">
      <dsp:nvSpPr>
        <dsp:cNvPr id="0" name=""/>
        <dsp:cNvSpPr/>
      </dsp:nvSpPr>
      <dsp:spPr>
        <a:xfrm>
          <a:off x="6677" y="0"/>
          <a:ext cx="6827405" cy="571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Очные родительские тренинги «9 шагов», «Ранняя пташка», «Семейная академия» </a:t>
          </a:r>
          <a:endParaRPr lang="ru-RU" sz="1600" kern="1200" dirty="0"/>
        </a:p>
      </dsp:txBody>
      <dsp:txXfrm>
        <a:off x="23408" y="16731"/>
        <a:ext cx="6793943" cy="537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1BDCD-EBE6-4678-8413-13BFAA387E1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570D4-9143-4E91-8959-8D963457B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3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67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52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/>
              <a:t>Аналитическая справка о состоянии образования обучающихся с расстройствами аутистического спектра в субъектах Российской Федерации в 2022 году разработанной</a:t>
            </a:r>
            <a:r>
              <a:rPr lang="ru-RU" baseline="0" dirty="0"/>
              <a:t> </a:t>
            </a:r>
            <a:r>
              <a:rPr lang="ru-RU" dirty="0"/>
              <a:t>Департаментом государственной политики в сфере защиты прав детей</a:t>
            </a:r>
            <a:r>
              <a:rPr lang="ru-RU" baseline="0" dirty="0"/>
              <a:t> </a:t>
            </a:r>
            <a:r>
              <a:rPr lang="ru-RU" dirty="0"/>
              <a:t>Министерства просвещения Российской Федерации совместно с Федеральным</a:t>
            </a:r>
            <a:r>
              <a:rPr lang="ru-RU" baseline="0" dirty="0"/>
              <a:t> </a:t>
            </a:r>
            <a:r>
              <a:rPr lang="ru-RU" dirty="0"/>
              <a:t>ресурсным центром по организации комплексного сопровождения детей с</a:t>
            </a:r>
            <a:r>
              <a:rPr lang="ru-RU" baseline="0" dirty="0"/>
              <a:t> </a:t>
            </a:r>
            <a:r>
              <a:rPr lang="ru-RU" dirty="0"/>
              <a:t>расстройствами аутистического спектра ФГБОУ ВО «Московский</a:t>
            </a:r>
            <a:r>
              <a:rPr lang="ru-RU" baseline="0" dirty="0"/>
              <a:t> </a:t>
            </a:r>
            <a:r>
              <a:rPr lang="ru-RU" dirty="0"/>
              <a:t>государственный психолого-педагогический университет» (далее – ФРЦ</a:t>
            </a:r>
            <a:r>
              <a:rPr lang="ru-RU" baseline="0" dirty="0"/>
              <a:t> </a:t>
            </a:r>
            <a:r>
              <a:rPr lang="ru-RU" dirty="0"/>
              <a:t>МГППУ). Сбор данных мониторинга проводился органами исполнительной</a:t>
            </a:r>
            <a:r>
              <a:rPr lang="ru-RU" baseline="0" dirty="0"/>
              <a:t> </a:t>
            </a:r>
            <a:r>
              <a:rPr lang="ru-RU" dirty="0"/>
              <a:t>власти субъектов РФ, осуществляющих государственное управление в сфере</a:t>
            </a:r>
            <a:r>
              <a:rPr lang="ru-RU" baseline="0" dirty="0"/>
              <a:t> </a:t>
            </a:r>
            <a:r>
              <a:rPr lang="ru-RU" dirty="0"/>
              <a:t>образования.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/>
              <a:t>ПОСТАНОВЛЕНИЕ от 14 ноября 2022 г. N 1208 ОБ УТВЕРЖДЕНИИ КОНЦЕПЦИИ КОМПЛЕКСНОГО СОПРОВОЖДЕНИЯ ЛЮДЕЙ С РАССТРОЙСТВАМИ АУТИСТИЧЕСКОГО СПЕКТРА И ДРУГИМИ МЕНТАЛЬНЫМИ НАРУШЕНИЯМИ В РЕСПУБЛИКЕ ТАТАРСТАН НА 2022 - 2026 ГОДЫ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52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/>
              <a:t>Аналитическая справка о состоянии образования обучающихся с расстройствами аутистического спектра в субъектах Российской Федерации в 2022 году разработанной</a:t>
            </a:r>
            <a:r>
              <a:rPr lang="ru-RU" baseline="0" dirty="0"/>
              <a:t> </a:t>
            </a:r>
            <a:r>
              <a:rPr lang="ru-RU" dirty="0"/>
              <a:t>Департаментом государственной политики в сфере защиты прав детей</a:t>
            </a:r>
            <a:r>
              <a:rPr lang="ru-RU" baseline="0" dirty="0"/>
              <a:t> </a:t>
            </a:r>
            <a:r>
              <a:rPr lang="ru-RU" dirty="0"/>
              <a:t>Министерства просвещения Российской Федерации совместно с Федеральным</a:t>
            </a:r>
            <a:r>
              <a:rPr lang="ru-RU" baseline="0" dirty="0"/>
              <a:t> </a:t>
            </a:r>
            <a:r>
              <a:rPr lang="ru-RU" dirty="0"/>
              <a:t>ресурсным центром по организации комплексного сопровождения детей с</a:t>
            </a:r>
            <a:r>
              <a:rPr lang="ru-RU" baseline="0" dirty="0"/>
              <a:t> </a:t>
            </a:r>
            <a:r>
              <a:rPr lang="ru-RU" dirty="0"/>
              <a:t>расстройствами аутистического спектра ФГБОУ ВО «Московский</a:t>
            </a:r>
            <a:r>
              <a:rPr lang="ru-RU" baseline="0" dirty="0"/>
              <a:t> </a:t>
            </a:r>
            <a:r>
              <a:rPr lang="ru-RU" dirty="0"/>
              <a:t>государственный психолого-педагогический университет» (далее – ФРЦ</a:t>
            </a:r>
            <a:r>
              <a:rPr lang="ru-RU" baseline="0" dirty="0"/>
              <a:t> </a:t>
            </a:r>
            <a:r>
              <a:rPr lang="ru-RU" dirty="0"/>
              <a:t>МГППУ). Сбор данных мониторинга проводился органами исполнительной</a:t>
            </a:r>
            <a:r>
              <a:rPr lang="ru-RU" baseline="0" dirty="0"/>
              <a:t> </a:t>
            </a:r>
            <a:r>
              <a:rPr lang="ru-RU" dirty="0"/>
              <a:t>власти субъектов РФ, осуществляющих государственное управление в сфере</a:t>
            </a:r>
            <a:r>
              <a:rPr lang="ru-RU" baseline="0" dirty="0"/>
              <a:t> </a:t>
            </a:r>
            <a:r>
              <a:rPr lang="ru-RU" dirty="0"/>
              <a:t>образования.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/>
              <a:t>ПОСТАНОВЛЕНИЕ от 14 ноября 2022 г. N 1208 ОБ УТВЕРЖДЕНИИ КОНЦЕПЦИИ КОМПЛЕКСНОГО СОПРОВОЖДЕНИЯ ЛЮДЕЙ С РАССТРОЙСТВАМИ АУТИСТИЧЕСКОГО СПЕКТРА И ДРУГИМИ МЕНТАЛЬНЫМИ НАРУШЕНИЯМИ В РЕСПУБЛИКЕ ТАТАРСТАН НА 2022 - 2026 ГОДЫ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52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7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/>
              <a:t>Аналитическая справка о состоянии образования обучающихся с расстройствами аутистического спектра в субъектах Российской Федерации в 2022 году разработанной</a:t>
            </a:r>
            <a:r>
              <a:rPr lang="ru-RU" baseline="0" dirty="0"/>
              <a:t> </a:t>
            </a:r>
            <a:r>
              <a:rPr lang="ru-RU" dirty="0"/>
              <a:t>Департаментом государственной политики в сфере защиты прав детей</a:t>
            </a:r>
            <a:r>
              <a:rPr lang="ru-RU" baseline="0" dirty="0"/>
              <a:t> </a:t>
            </a:r>
            <a:r>
              <a:rPr lang="ru-RU" dirty="0"/>
              <a:t>Министерства просвещения Российской Федерации совместно с Федеральным</a:t>
            </a:r>
            <a:r>
              <a:rPr lang="ru-RU" baseline="0" dirty="0"/>
              <a:t> </a:t>
            </a:r>
            <a:r>
              <a:rPr lang="ru-RU" dirty="0"/>
              <a:t>ресурсным центром по организации комплексного сопровождения детей с</a:t>
            </a:r>
            <a:r>
              <a:rPr lang="ru-RU" baseline="0" dirty="0"/>
              <a:t> </a:t>
            </a:r>
            <a:r>
              <a:rPr lang="ru-RU" dirty="0"/>
              <a:t>расстройствами аутистического спектра ФГБОУ ВО «Московский</a:t>
            </a:r>
            <a:r>
              <a:rPr lang="ru-RU" baseline="0" dirty="0"/>
              <a:t> </a:t>
            </a:r>
            <a:r>
              <a:rPr lang="ru-RU" dirty="0"/>
              <a:t>государственный психолого-педагогический университет» (далее – ФРЦ</a:t>
            </a:r>
            <a:r>
              <a:rPr lang="ru-RU" baseline="0" dirty="0"/>
              <a:t> </a:t>
            </a:r>
            <a:r>
              <a:rPr lang="ru-RU" dirty="0"/>
              <a:t>МГППУ). Сбор данных мониторинга проводился органами исполнительной</a:t>
            </a:r>
            <a:r>
              <a:rPr lang="ru-RU" baseline="0" dirty="0"/>
              <a:t> </a:t>
            </a:r>
            <a:r>
              <a:rPr lang="ru-RU" dirty="0"/>
              <a:t>власти субъектов РФ, осуществляющих государственное управление в сфере</a:t>
            </a:r>
            <a:r>
              <a:rPr lang="ru-RU" baseline="0" dirty="0"/>
              <a:t> </a:t>
            </a:r>
            <a:r>
              <a:rPr lang="ru-RU" dirty="0"/>
              <a:t>образования.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/>
              <a:t>ПОСТАНОВЛЕНИЕ от 14 ноября 2022 г. N 1208 ОБ УТВЕРЖДЕНИИ КОНЦЕПЦИИ КОМПЛЕКСНОГО СОПРОВОЖДЕНИЯ ЛЮДЕЙ С РАССТРОЙСТВАМИ АУТИСТИЧЕСКОГО СПЕКТРА И ДРУГИМИ МЕНТАЛЬНЫМИ НАРУШЕНИЯМИ В РЕСПУБЛИКЕ ТАТАРСТАН НА 2022 - 2026 ГОДЫ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52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5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52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52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52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52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52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5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02E22-C812-41AC-84AA-4CCCFC97C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931D9D-DE02-4E30-B2F8-596F24B16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486" indent="0" algn="ctr">
              <a:buNone/>
              <a:defRPr sz="1500"/>
            </a:lvl2pPr>
            <a:lvl3pPr marL="684981" indent="0" algn="ctr">
              <a:buNone/>
              <a:defRPr sz="1400"/>
            </a:lvl3pPr>
            <a:lvl4pPr marL="1027467" indent="0" algn="ctr">
              <a:buNone/>
              <a:defRPr sz="1200"/>
            </a:lvl4pPr>
            <a:lvl5pPr marL="1369960" indent="0" algn="ctr">
              <a:buNone/>
              <a:defRPr sz="1200"/>
            </a:lvl5pPr>
            <a:lvl6pPr marL="1712447" indent="0" algn="ctr">
              <a:buNone/>
              <a:defRPr sz="1200"/>
            </a:lvl6pPr>
            <a:lvl7pPr marL="2054934" indent="0" algn="ctr">
              <a:buNone/>
              <a:defRPr sz="1200"/>
            </a:lvl7pPr>
            <a:lvl8pPr marL="2397420" indent="0" algn="ctr">
              <a:buNone/>
              <a:defRPr sz="1200"/>
            </a:lvl8pPr>
            <a:lvl9pPr marL="2739909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5945A-69BD-4B0A-B291-A12F301C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8AC-19F0-477B-954D-3C2755BD8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8E00CD-1C7A-45D3-BBC5-B30BD358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947A28-30AF-4C86-BFFA-8CDFC01E5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4759-6400-4898-9F24-5783F4B85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3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BD993-CA43-4ABC-B7EB-73BB08381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87AD12-330E-45AF-8CA3-DF612843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90E46-92FB-42B1-A758-77EF0BFFB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8AC-19F0-477B-954D-3C2755BD8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17C5D5-9B64-47FE-BF4D-AA02E8F22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5AC147-4986-4B0A-B411-7FD2785D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4759-6400-4898-9F24-5783F4B85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01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8E141-92EB-4B02-9F8F-A35359A70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1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4A2386-7296-45F3-B000-D46FDB4D9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10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4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9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4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9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9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F7C89F-D669-4A63-93FC-2DF544D58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8AC-19F0-477B-954D-3C2755BD8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F9066-3476-4881-A1DC-58B363FA8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9A247-B02E-4416-A90B-E2D76E76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4759-6400-4898-9F24-5783F4B85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07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26517-B0A7-409F-9EDC-80E1361DF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154166-11A9-4552-ACD8-4600F4C09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6705B8-368E-4B83-B3DF-85C610EA5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156B89-4D4D-4BF1-A013-000BA46F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8AC-19F0-477B-954D-3C2755BD8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6D298-94A8-4BD8-A46E-22BC2029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5D3DC0-DB81-40F0-A8F4-50FA3CDF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4759-6400-4898-9F24-5783F4B85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15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3420E-57C8-4011-9FA2-2EBA786D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51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9BE72D-6EFE-4271-968D-6053E7AA1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50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86" indent="0">
              <a:buNone/>
              <a:defRPr sz="1500" b="1"/>
            </a:lvl2pPr>
            <a:lvl3pPr marL="684981" indent="0">
              <a:buNone/>
              <a:defRPr sz="1400" b="1"/>
            </a:lvl3pPr>
            <a:lvl4pPr marL="1027467" indent="0">
              <a:buNone/>
              <a:defRPr sz="1200" b="1"/>
            </a:lvl4pPr>
            <a:lvl5pPr marL="1369960" indent="0">
              <a:buNone/>
              <a:defRPr sz="1200" b="1"/>
            </a:lvl5pPr>
            <a:lvl6pPr marL="1712447" indent="0">
              <a:buNone/>
              <a:defRPr sz="1200" b="1"/>
            </a:lvl6pPr>
            <a:lvl7pPr marL="2054934" indent="0">
              <a:buNone/>
              <a:defRPr sz="1200" b="1"/>
            </a:lvl7pPr>
            <a:lvl8pPr marL="2397420" indent="0">
              <a:buNone/>
              <a:defRPr sz="1200" b="1"/>
            </a:lvl8pPr>
            <a:lvl9pPr marL="2739909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7EFE43-53E4-4CE2-A2F6-C12D0535B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50" y="1878807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BDB7D0-1888-41BC-B1D4-0E67FBA25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6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86" indent="0">
              <a:buNone/>
              <a:defRPr sz="1500" b="1"/>
            </a:lvl2pPr>
            <a:lvl3pPr marL="684981" indent="0">
              <a:buNone/>
              <a:defRPr sz="1400" b="1"/>
            </a:lvl3pPr>
            <a:lvl4pPr marL="1027467" indent="0">
              <a:buNone/>
              <a:defRPr sz="1200" b="1"/>
            </a:lvl4pPr>
            <a:lvl5pPr marL="1369960" indent="0">
              <a:buNone/>
              <a:defRPr sz="1200" b="1"/>
            </a:lvl5pPr>
            <a:lvl6pPr marL="1712447" indent="0">
              <a:buNone/>
              <a:defRPr sz="1200" b="1"/>
            </a:lvl6pPr>
            <a:lvl7pPr marL="2054934" indent="0">
              <a:buNone/>
              <a:defRPr sz="1200" b="1"/>
            </a:lvl7pPr>
            <a:lvl8pPr marL="2397420" indent="0">
              <a:buNone/>
              <a:defRPr sz="1200" b="1"/>
            </a:lvl8pPr>
            <a:lvl9pPr marL="2739909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983B81-6EFB-4F47-ACEB-ECB83D4441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6" y="1878807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0939D5-AF08-4E03-A1A6-B5A3E745B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8AC-19F0-477B-954D-3C2755BD8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5CDF23-7FEF-4871-8BC7-33783E191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14E00D-DB2E-4442-850A-CE0E3992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4759-6400-4898-9F24-5783F4B85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09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02468-B21C-4C0C-97D8-E33A6E3CE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EE6902-B8E5-46EA-9C7D-893F3F20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8AC-19F0-477B-954D-3C2755BD8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F3C900-97A6-4798-BF5C-4D021D571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9D1011-0AA2-4E22-B37A-8B4F425D9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4759-6400-4898-9F24-5783F4B85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85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4B45E5B-B59C-4BCA-9846-7E367BD64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8AC-19F0-477B-954D-3C2755BD8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FE35D9-7D0F-4A9D-AB94-85DB0D39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C641F3-C5E4-49E6-A3A5-B4391472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4759-6400-4898-9F24-5783F4B85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83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085E-CC5E-47EF-B7B9-4E9386F2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50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DDED2E-1A5A-424D-B5F1-F0DF4FC2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8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560381-C21A-4163-9CA8-51D415EEC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50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86" indent="0">
              <a:buNone/>
              <a:defRPr sz="1100"/>
            </a:lvl2pPr>
            <a:lvl3pPr marL="684981" indent="0">
              <a:buNone/>
              <a:defRPr sz="900"/>
            </a:lvl3pPr>
            <a:lvl4pPr marL="1027467" indent="0">
              <a:buNone/>
              <a:defRPr sz="800"/>
            </a:lvl4pPr>
            <a:lvl5pPr marL="1369960" indent="0">
              <a:buNone/>
              <a:defRPr sz="800"/>
            </a:lvl5pPr>
            <a:lvl6pPr marL="1712447" indent="0">
              <a:buNone/>
              <a:defRPr sz="800"/>
            </a:lvl6pPr>
            <a:lvl7pPr marL="2054934" indent="0">
              <a:buNone/>
              <a:defRPr sz="800"/>
            </a:lvl7pPr>
            <a:lvl8pPr marL="2397420" indent="0">
              <a:buNone/>
              <a:defRPr sz="800"/>
            </a:lvl8pPr>
            <a:lvl9pPr marL="273990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5A52C4-026B-4A4E-BFD7-25CE9F60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8AC-19F0-477B-954D-3C2755BD8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ECDEB5-BC2D-4C98-8C86-FF5086961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E56324-C95E-49A1-8ED9-ACCB62CE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4759-6400-4898-9F24-5783F4B85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9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D5BEB-F3B4-49B9-A0FC-23506EEC1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50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AB95D8-4702-4FE3-B8B9-EB12CE440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84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486" indent="0">
              <a:buNone/>
              <a:defRPr sz="2100"/>
            </a:lvl2pPr>
            <a:lvl3pPr marL="684981" indent="0">
              <a:buNone/>
              <a:defRPr sz="1800"/>
            </a:lvl3pPr>
            <a:lvl4pPr marL="1027467" indent="0">
              <a:buNone/>
              <a:defRPr sz="1500"/>
            </a:lvl4pPr>
            <a:lvl5pPr marL="1369960" indent="0">
              <a:buNone/>
              <a:defRPr sz="1500"/>
            </a:lvl5pPr>
            <a:lvl6pPr marL="1712447" indent="0">
              <a:buNone/>
              <a:defRPr sz="1500"/>
            </a:lvl6pPr>
            <a:lvl7pPr marL="2054934" indent="0">
              <a:buNone/>
              <a:defRPr sz="1500"/>
            </a:lvl7pPr>
            <a:lvl8pPr marL="2397420" indent="0">
              <a:buNone/>
              <a:defRPr sz="1500"/>
            </a:lvl8pPr>
            <a:lvl9pPr marL="2739909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50A518-D94E-422C-816A-4F9ACB4F3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50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86" indent="0">
              <a:buNone/>
              <a:defRPr sz="1100"/>
            </a:lvl2pPr>
            <a:lvl3pPr marL="684981" indent="0">
              <a:buNone/>
              <a:defRPr sz="900"/>
            </a:lvl3pPr>
            <a:lvl4pPr marL="1027467" indent="0">
              <a:buNone/>
              <a:defRPr sz="800"/>
            </a:lvl4pPr>
            <a:lvl5pPr marL="1369960" indent="0">
              <a:buNone/>
              <a:defRPr sz="800"/>
            </a:lvl5pPr>
            <a:lvl6pPr marL="1712447" indent="0">
              <a:buNone/>
              <a:defRPr sz="800"/>
            </a:lvl6pPr>
            <a:lvl7pPr marL="2054934" indent="0">
              <a:buNone/>
              <a:defRPr sz="800"/>
            </a:lvl7pPr>
            <a:lvl8pPr marL="2397420" indent="0">
              <a:buNone/>
              <a:defRPr sz="800"/>
            </a:lvl8pPr>
            <a:lvl9pPr marL="273990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F4EEE5-C61C-416F-A417-73C0F609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8AC-19F0-477B-954D-3C2755BD8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5832D2-47EE-4E96-8CCA-BCB8E442E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E2BDB2-BBA2-4858-8F64-ED91EF618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4759-6400-4898-9F24-5783F4B85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01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E740C-2D0F-4C2E-B630-63A6FF36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3A73E7-8238-45A7-A243-203B69110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669EC-E996-4637-B7D5-FA57721A8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8AC-19F0-477B-954D-3C2755BD8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C794D-B275-46C3-8044-147773F6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329398-C61F-453D-89E9-8460A05E9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4759-6400-4898-9F24-5783F4B85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12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7D9A36-3EF0-4C59-BE8B-61CBD03C1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4ADD9-F3EF-4993-8B37-017EBAB9A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638CB-66EE-4536-9A66-D887DC256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8AC-19F0-477B-954D-3C2755BD8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16FBAF-D29A-4F89-A8F5-47656959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2E2F5A-E378-4EF5-A2D3-AD87AEE5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4759-6400-4898-9F24-5783F4B85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00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20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04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90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94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43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39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9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1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58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13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57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6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24230-AA68-407A-90C6-16136452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51"/>
            <a:ext cx="7886700" cy="994172"/>
          </a:xfrm>
          <a:prstGeom prst="rect">
            <a:avLst/>
          </a:prstGeom>
        </p:spPr>
        <p:txBody>
          <a:bodyPr vert="horz" lIns="68499" tIns="34253" rIns="68499" bIns="342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C71990-8933-4E21-8C3D-AF000A8A3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99" tIns="34253" rIns="68499" bIns="342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6E8291-BB69-452C-8F1B-A6983CA7D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72"/>
            <a:ext cx="2057400" cy="273844"/>
          </a:xfrm>
          <a:prstGeom prst="rect">
            <a:avLst/>
          </a:prstGeom>
        </p:spPr>
        <p:txBody>
          <a:bodyPr vert="horz" lIns="68499" tIns="34253" rIns="68499" bIns="3425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81"/>
            <a:fld id="{038BB8AC-19F0-477B-954D-3C2755BD8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4981"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3A4AFC-300A-4364-9F4D-B14621E79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72"/>
            <a:ext cx="3086100" cy="273844"/>
          </a:xfrm>
          <a:prstGeom prst="rect">
            <a:avLst/>
          </a:prstGeom>
        </p:spPr>
        <p:txBody>
          <a:bodyPr vert="horz" lIns="68499" tIns="34253" rIns="68499" bIns="3425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8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25B728-FACA-43B4-AE3F-29A1D9D8C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72"/>
            <a:ext cx="2057400" cy="273844"/>
          </a:xfrm>
          <a:prstGeom prst="rect">
            <a:avLst/>
          </a:prstGeom>
        </p:spPr>
        <p:txBody>
          <a:bodyPr vert="horz" lIns="68499" tIns="34253" rIns="68499" bIns="3425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81"/>
            <a:fld id="{6B614759-6400-4898-9F24-5783F4B853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498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5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498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43" indent="-171243" algn="l" defTabSz="68498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37" indent="-171243" algn="l" defTabSz="6849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224" indent="-171243" algn="l" defTabSz="6849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710" indent="-171243" algn="l" defTabSz="6849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196" indent="-171243" algn="l" defTabSz="6849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691" indent="-171243" algn="l" defTabSz="6849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177" indent="-171243" algn="l" defTabSz="6849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670" indent="-171243" algn="l" defTabSz="6849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157" indent="-171243" algn="l" defTabSz="6849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4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86" algn="l" defTabSz="684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981" algn="l" defTabSz="684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467" algn="l" defTabSz="684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960" algn="l" defTabSz="684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447" algn="l" defTabSz="684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934" algn="l" defTabSz="684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420" algn="l" defTabSz="684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909" algn="l" defTabSz="684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8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diagramData" Target="../diagrams/data13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13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3.xml"/><Relationship Id="rId1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diagramLayout" Target="../diagrams/layout3.xml"/><Relationship Id="rId26" Type="http://schemas.microsoft.com/office/2007/relationships/diagramDrawing" Target="../diagrams/drawing4.xml"/><Relationship Id="rId3" Type="http://schemas.openxmlformats.org/officeDocument/2006/relationships/image" Target="../media/image2.png"/><Relationship Id="rId21" Type="http://schemas.microsoft.com/office/2007/relationships/diagramDrawing" Target="../diagrams/drawing3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diagramData" Target="../diagrams/data3.xml"/><Relationship Id="rId25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6" Type="http://schemas.microsoft.com/office/2007/relationships/diagramDrawing" Target="../diagrams/drawing2.xml"/><Relationship Id="rId20" Type="http://schemas.openxmlformats.org/officeDocument/2006/relationships/diagramColors" Target="../diagrams/colors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24" Type="http://schemas.openxmlformats.org/officeDocument/2006/relationships/diagramQuickStyle" Target="../diagrams/quickStyle4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2.xml"/><Relationship Id="rId23" Type="http://schemas.openxmlformats.org/officeDocument/2006/relationships/diagramLayout" Target="../diagrams/layout4.xml"/><Relationship Id="rId10" Type="http://schemas.openxmlformats.org/officeDocument/2006/relationships/diagramColors" Target="../diagrams/colors1.xml"/><Relationship Id="rId19" Type="http://schemas.openxmlformats.org/officeDocument/2006/relationships/diagramQuickStyle" Target="../diagrams/quickStyle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Relationship Id="rId22" Type="http://schemas.openxmlformats.org/officeDocument/2006/relationships/diagramData" Target="../diagrams/data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26" Type="http://schemas.microsoft.com/office/2007/relationships/diagramDrawing" Target="../diagrams/drawing8.xml"/><Relationship Id="rId3" Type="http://schemas.openxmlformats.org/officeDocument/2006/relationships/image" Target="../media/image2.png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5" Type="http://schemas.openxmlformats.org/officeDocument/2006/relationships/diagramColors" Target="../diagrams/colors8.xml"/><Relationship Id="rId2" Type="http://schemas.openxmlformats.org/officeDocument/2006/relationships/notesSlide" Target="../notesSlides/notesSlide5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29" Type="http://schemas.openxmlformats.org/officeDocument/2006/relationships/diagramQuickStyle" Target="../diagrams/quickStyl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microsoft.com/office/2007/relationships/diagramDrawing" Target="../diagrams/drawing5.xml"/><Relationship Id="rId24" Type="http://schemas.openxmlformats.org/officeDocument/2006/relationships/diagramQuickStyle" Target="../diagrams/quickStyle8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6.xml"/><Relationship Id="rId23" Type="http://schemas.openxmlformats.org/officeDocument/2006/relationships/diagramLayout" Target="../diagrams/layout8.xml"/><Relationship Id="rId28" Type="http://schemas.openxmlformats.org/officeDocument/2006/relationships/diagramLayout" Target="../diagrams/layout9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31" Type="http://schemas.microsoft.com/office/2007/relationships/diagramDrawing" Target="../diagrams/drawing9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diagramData" Target="../diagrams/data8.xml"/><Relationship Id="rId27" Type="http://schemas.openxmlformats.org/officeDocument/2006/relationships/diagramData" Target="../diagrams/data9.xml"/><Relationship Id="rId30" Type="http://schemas.openxmlformats.org/officeDocument/2006/relationships/diagramColors" Target="../diagrams/colors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7.jpe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image" Target="../media/image2.png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notesSlide" Target="../notesSlides/notesSlide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microsoft.com/office/2007/relationships/diagramDrawing" Target="../diagrams/drawing10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24928"/>
            <a:ext cx="3347865" cy="76925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1779662"/>
            <a:ext cx="8388424" cy="1631214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T Sans" panose="020B0503020203020204" pitchFamily="34" charset="-52"/>
              </a:rPr>
              <a:t>Опыт работы с семьями, имеющими детей с РАС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PT Sans" panose="020B0503020203020204" pitchFamily="34" charset="-52"/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T Sans" panose="020B0503020203020204" pitchFamily="34" charset="-52"/>
              </a:rPr>
              <a:t>и другими ментальными нарушениями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PT Sans" panose="020B0503020203020204" pitchFamily="34" charset="-52"/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T Sans" panose="020B0503020203020204" pitchFamily="34" charset="-52"/>
              </a:rPr>
              <a:t>в специальном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PT Sans" panose="020B0503020203020204" pitchFamily="34" charset="-52"/>
              </a:rPr>
              <a:t>(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T Sans" panose="020B0503020203020204" pitchFamily="34" charset="-52"/>
              </a:rPr>
              <a:t>коррекционном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PT Sans" panose="020B0503020203020204" pitchFamily="34" charset="-52"/>
              </a:rPr>
              <a:t>)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T Sans" panose="020B0503020203020204" pitchFamily="34" charset="-52"/>
              </a:rPr>
              <a:t> детском саду для детей с расстройствами аутистического спектра ФГАОУ ВО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PT Sans" panose="020B0503020203020204" pitchFamily="34" charset="-52"/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T Sans" panose="020B0503020203020204" pitchFamily="34" charset="-52"/>
              </a:rPr>
              <a:t> «Казанский (Приволжский) федеральный университет»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3764" y="3440016"/>
            <a:ext cx="4194212" cy="196976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1000" b="1" i="1" dirty="0"/>
              <a:t>Эльвира </a:t>
            </a:r>
            <a:r>
              <a:rPr lang="ru-RU" sz="1000" b="1" i="1" dirty="0" err="1"/>
              <a:t>Садретдинова</a:t>
            </a:r>
            <a:endParaRPr lang="ru-RU" sz="1000" b="1" i="1" dirty="0"/>
          </a:p>
          <a:p>
            <a:r>
              <a:rPr lang="ru-RU" sz="1000" i="1" dirty="0"/>
              <a:t>канд. психол. наук, доцент, заведующий детским садом для детей с расстройствами аутистического спектра «МЫ ВМЕСТЕ» ФГАОУ К(П)ФУ </a:t>
            </a:r>
          </a:p>
          <a:p>
            <a:pPr lvl="0"/>
            <a:r>
              <a:rPr lang="ru-RU" sz="1000" b="1" i="1" dirty="0"/>
              <a:t>Ольга Лукьянова</a:t>
            </a:r>
          </a:p>
          <a:p>
            <a:pPr lvl="0"/>
            <a:r>
              <a:rPr lang="ru-RU" sz="1000" i="1" dirty="0"/>
              <a:t>педагог-психолог </a:t>
            </a:r>
            <a:r>
              <a:rPr lang="ru-RU" sz="1000" i="1" dirty="0">
                <a:solidFill>
                  <a:prstClr val="black"/>
                </a:solidFill>
              </a:rPr>
              <a:t>детского сада для детей с расстройствами аутистического спектра «МЫ ВМЕСТЕ» ФГАОУ К(П)ФУ </a:t>
            </a:r>
          </a:p>
          <a:p>
            <a:pPr lvl="0"/>
            <a:r>
              <a:rPr lang="ru-RU" sz="1000" b="1" i="1" dirty="0">
                <a:solidFill>
                  <a:prstClr val="black"/>
                </a:solidFill>
              </a:rPr>
              <a:t>Эльвира </a:t>
            </a:r>
            <a:r>
              <a:rPr lang="ru-RU" sz="1000" b="1" i="1" dirty="0" err="1">
                <a:solidFill>
                  <a:prstClr val="black"/>
                </a:solidFill>
              </a:rPr>
              <a:t>Исмаилова</a:t>
            </a:r>
            <a:endParaRPr lang="ru-RU" sz="1000" b="1" i="1" dirty="0">
              <a:solidFill>
                <a:prstClr val="black"/>
              </a:solidFill>
            </a:endParaRPr>
          </a:p>
          <a:p>
            <a:pPr lvl="0"/>
            <a:r>
              <a:rPr lang="ru-RU" sz="1000" i="1" dirty="0">
                <a:solidFill>
                  <a:prstClr val="black"/>
                </a:solidFill>
              </a:rPr>
              <a:t>старший воспитатель детского сада для детей с расстройствами аутистического спектра «МЫ ВМЕСТЕ» ФГАОУ К(П)ФУ </a:t>
            </a:r>
          </a:p>
          <a:p>
            <a:pPr lvl="0"/>
            <a:endParaRPr lang="ru-RU" sz="1100" i="1" dirty="0">
              <a:solidFill>
                <a:prstClr val="black"/>
              </a:solidFill>
            </a:endParaRPr>
          </a:p>
          <a:p>
            <a:endParaRPr lang="ru-RU" sz="1100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99288A-28EA-4333-A305-E315C8C40F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72131"/>
            <a:ext cx="1728192" cy="33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24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7"/>
            <a:ext cx="659482" cy="34624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322</a:t>
            </a:r>
            <a:endParaRPr lang="ru-RU" sz="800" b="0" dirty="0">
              <a:solidFill>
                <a:prstClr val="white"/>
              </a:solidFill>
              <a:latin typeface="PT Sans" panose="020B0503020203020204" pitchFamily="34" charset="-52"/>
            </a:endParaRPr>
          </a:p>
          <a:p>
            <a:pPr algn="ctr">
              <a:defRPr/>
            </a:pP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5</a:t>
            </a:r>
            <a:endParaRPr lang="en-US" sz="8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4624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00</a:t>
            </a:r>
          </a:p>
          <a:p>
            <a:pPr algn="ctr">
              <a:defRPr/>
            </a:pP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14</a:t>
            </a:r>
            <a:r>
              <a:rPr lang="en-US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-1</a:t>
            </a: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6</a:t>
            </a:r>
            <a:endParaRPr lang="en-US" sz="8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1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79BAB-C986-4BEB-8A83-9975130459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1" y="87537"/>
            <a:ext cx="524805" cy="1141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3792" y="123478"/>
            <a:ext cx="8437106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Консультационная служба «Университет </a:t>
            </a:r>
            <a:r>
              <a:rPr lang="ru-RU" b="1" dirty="0" err="1">
                <a:solidFill>
                  <a:srgbClr val="1F497D">
                    <a:lumMod val="75000"/>
                  </a:srgbClr>
                </a:solidFill>
              </a:rPr>
              <a:t>родительства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»</a:t>
            </a:r>
          </a:p>
        </p:txBody>
      </p:sp>
      <p:pic>
        <p:nvPicPr>
          <p:cNvPr id="3076" name="Picture 4" descr="https://ds.kpfu.ru/wp-content/uploads/2024/04/DSC_0622-1024x68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54"/>
          <a:stretch/>
        </p:blipFill>
        <p:spPr bwMode="auto">
          <a:xfrm>
            <a:off x="1045543" y="1507538"/>
            <a:ext cx="2042978" cy="204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s.kpfu.ru/wp-content/uploads/2024/04/DSC_0695-1024x68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9" t="20055" r="6416"/>
          <a:stretch/>
        </p:blipFill>
        <p:spPr bwMode="auto">
          <a:xfrm>
            <a:off x="3358103" y="524079"/>
            <a:ext cx="2962275" cy="20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ds.kpfu.ru/wp-content/uploads/2024/04/DSC_0710-1024x68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r="20521"/>
          <a:stretch/>
        </p:blipFill>
        <p:spPr bwMode="auto">
          <a:xfrm>
            <a:off x="6588224" y="1456092"/>
            <a:ext cx="2118479" cy="20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6" y="2931790"/>
            <a:ext cx="2912612" cy="194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236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7"/>
            <a:ext cx="659482" cy="34624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322</a:t>
            </a:r>
            <a:endParaRPr lang="ru-RU" sz="800" b="0" dirty="0">
              <a:solidFill>
                <a:prstClr val="white"/>
              </a:solidFill>
              <a:latin typeface="PT Sans" panose="020B0503020203020204" pitchFamily="34" charset="-52"/>
            </a:endParaRPr>
          </a:p>
          <a:p>
            <a:pPr algn="ctr">
              <a:defRPr/>
            </a:pP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5</a:t>
            </a:r>
            <a:endParaRPr lang="en-US" sz="8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4624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00</a:t>
            </a:r>
          </a:p>
          <a:p>
            <a:pPr algn="ctr">
              <a:defRPr/>
            </a:pP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14</a:t>
            </a:r>
            <a:r>
              <a:rPr lang="en-US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-1</a:t>
            </a: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6</a:t>
            </a:r>
            <a:endParaRPr lang="en-US" sz="8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1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79BAB-C986-4BEB-8A83-9975130459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1" y="87537"/>
            <a:ext cx="524805" cy="1141075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71702645"/>
              </p:ext>
            </p:extLst>
          </p:nvPr>
        </p:nvGraphicFramePr>
        <p:xfrm>
          <a:off x="3275856" y="160338"/>
          <a:ext cx="3816424" cy="318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AutoShape 2" descr="IMG_20240522_1541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66431" y="550708"/>
            <a:ext cx="406794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 defTabSz="914400">
              <a:buFont typeface="Wingdings" pitchFamily="2" charset="2"/>
              <a:buChar char="Ø"/>
            </a:pPr>
            <a:r>
              <a:rPr lang="ru-RU" sz="1600" b="1" kern="0" dirty="0">
                <a:solidFill>
                  <a:srgbClr val="002060"/>
                </a:solidFill>
              </a:rPr>
              <a:t>«</a:t>
            </a:r>
            <a:r>
              <a:rPr lang="ru-RU" sz="1600" b="1" kern="0" dirty="0" err="1">
                <a:solidFill>
                  <a:srgbClr val="002060"/>
                </a:solidFill>
              </a:rPr>
              <a:t>ВыРАСтайка</a:t>
            </a:r>
            <a:r>
              <a:rPr lang="ru-RU" sz="1600" b="1" kern="0" dirty="0">
                <a:solidFill>
                  <a:srgbClr val="002060"/>
                </a:solidFill>
              </a:rPr>
              <a:t>» - учебно-методическое пособие для педагогов и родителей</a:t>
            </a:r>
          </a:p>
          <a:p>
            <a:pPr lvl="0" algn="just" defTabSz="914400"/>
            <a:endParaRPr lang="ru-RU" sz="1600" b="1" kern="0" dirty="0">
              <a:solidFill>
                <a:srgbClr val="002060"/>
              </a:solidFill>
            </a:endParaRPr>
          </a:p>
          <a:p>
            <a:pPr marL="171450" lvl="0" indent="-171450" algn="just" defTabSz="914400">
              <a:buFont typeface="Wingdings" pitchFamily="2" charset="2"/>
              <a:buChar char="Ø"/>
            </a:pPr>
            <a:endParaRPr lang="ru-RU" sz="1600" b="1" kern="0" dirty="0">
              <a:solidFill>
                <a:srgbClr val="002060"/>
              </a:solidFill>
            </a:endParaRPr>
          </a:p>
          <a:p>
            <a:pPr marL="171450" lvl="0" indent="-171450" algn="just" defTabSz="914400">
              <a:buFont typeface="Wingdings" pitchFamily="2" charset="2"/>
              <a:buChar char="Ø"/>
            </a:pPr>
            <a:r>
              <a:rPr lang="ru-RU" sz="1600" b="1" kern="0" dirty="0">
                <a:solidFill>
                  <a:srgbClr val="002060"/>
                </a:solidFill>
              </a:rPr>
              <a:t>«Университет </a:t>
            </a:r>
            <a:r>
              <a:rPr lang="ru-RU" sz="1600" b="1" kern="0" dirty="0" err="1">
                <a:solidFill>
                  <a:srgbClr val="002060"/>
                </a:solidFill>
              </a:rPr>
              <a:t>родительства</a:t>
            </a:r>
            <a:r>
              <a:rPr lang="ru-RU" sz="1600" b="1" kern="0" dirty="0">
                <a:solidFill>
                  <a:srgbClr val="002060"/>
                </a:solidFill>
              </a:rPr>
              <a:t>» - информационно-просветительское пособие для родителей </a:t>
            </a:r>
          </a:p>
          <a:p>
            <a:pPr lvl="0" algn="just" defTabSz="914400"/>
            <a:endParaRPr lang="ru-RU" sz="1600" b="1" kern="0" dirty="0">
              <a:solidFill>
                <a:srgbClr val="002060"/>
              </a:solidFill>
            </a:endParaRPr>
          </a:p>
          <a:p>
            <a:pPr marL="171450" lvl="0" indent="-171450" algn="just" defTabSz="914400">
              <a:buFont typeface="Wingdings" pitchFamily="2" charset="2"/>
              <a:buChar char="Ø"/>
            </a:pPr>
            <a:endParaRPr lang="ru-RU" sz="1600" b="1" kern="0" dirty="0">
              <a:solidFill>
                <a:srgbClr val="002060"/>
              </a:solidFill>
            </a:endParaRPr>
          </a:p>
          <a:p>
            <a:pPr marL="171450" lvl="0" indent="-171450" algn="just" defTabSz="914400">
              <a:buFont typeface="Wingdings" pitchFamily="2" charset="2"/>
              <a:buChar char="Ø"/>
            </a:pPr>
            <a:r>
              <a:rPr lang="ru-RU" sz="1600" b="1" kern="0" dirty="0">
                <a:solidFill>
                  <a:srgbClr val="002060"/>
                </a:solidFill>
              </a:rPr>
              <a:t>«Методические рекомендации по организации консультирования специалистами образовательных организаций семей, воспитывающих детей с расстройствами аутистического спектра и другими ментальными нарушениями»</a:t>
            </a:r>
          </a:p>
          <a:p>
            <a:pPr lvl="0" indent="457200" algn="just" defTabSz="914400"/>
            <a:endParaRPr lang="ru-RU" sz="1200" b="1" kern="0" dirty="0">
              <a:solidFill>
                <a:srgbClr val="00206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85" y="291171"/>
            <a:ext cx="1614155" cy="228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66" y="2775604"/>
            <a:ext cx="1560912" cy="221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C:\Users\User\Desktop\IMG_5024.HEIC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2" t="7566" r="18626" b="19437"/>
          <a:stretch/>
        </p:blipFill>
        <p:spPr bwMode="auto">
          <a:xfrm>
            <a:off x="2915816" y="1543855"/>
            <a:ext cx="1878183" cy="271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599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7"/>
            <a:ext cx="659482" cy="34624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322</a:t>
            </a:r>
            <a:endParaRPr lang="ru-RU" sz="800" b="0" dirty="0">
              <a:solidFill>
                <a:prstClr val="white"/>
              </a:solidFill>
              <a:latin typeface="PT Sans" panose="020B0503020203020204" pitchFamily="34" charset="-52"/>
            </a:endParaRPr>
          </a:p>
          <a:p>
            <a:pPr algn="ctr">
              <a:defRPr/>
            </a:pP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5</a:t>
            </a:r>
            <a:endParaRPr lang="en-US" sz="8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4624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00</a:t>
            </a:r>
          </a:p>
          <a:p>
            <a:pPr algn="ctr">
              <a:defRPr/>
            </a:pP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14</a:t>
            </a:r>
            <a:r>
              <a:rPr lang="en-US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-1</a:t>
            </a: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6</a:t>
            </a:r>
            <a:endParaRPr lang="en-US" sz="8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3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79BAB-C986-4BEB-8A83-9975130459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3" y="87537"/>
            <a:ext cx="524805" cy="1141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19548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482"/>
            <a:r>
              <a:rPr lang="en-US" sz="1600" b="1" dirty="0">
                <a:solidFill>
                  <a:srgbClr val="4F81BD">
                    <a:lumMod val="50000"/>
                  </a:srgbClr>
                </a:solidFill>
              </a:rPr>
              <a:t>III 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>Международная научно-практическая конференция «АУТИЗМ:МЫ ВМЕСТЕ!» «Перспективы и особенности развития практик социализации и интеграции детей с расстройствами аутистического спектра»</a:t>
            </a:r>
            <a:endParaRPr lang="ru-RU" sz="1200" b="1" dirty="0">
              <a:solidFill>
                <a:srgbClr val="4F81BD">
                  <a:lumMod val="50000"/>
                </a:srgb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800571"/>
              </p:ext>
            </p:extLst>
          </p:nvPr>
        </p:nvGraphicFramePr>
        <p:xfrm>
          <a:off x="899592" y="1228612"/>
          <a:ext cx="806489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3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НАПРАВЛЕНИЯ И ТЕМЫ МЕРОПРИЯТИЙ</a:t>
                      </a:r>
                    </a:p>
                  </a:txBody>
                  <a:tcPr marL="45720" marR="45720" marT="22860" marB="2286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916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Медицинское сопровождение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Психолого-педагогическое сопровождение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83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ЗАСЕДАНИЕ ИССЛЕДОВАТЕЛЬСКОЙ ГРУППЫ </a:t>
                      </a:r>
                    </a:p>
                    <a:p>
                      <a:pPr algn="ctr"/>
                      <a:endParaRPr lang="ru-RU" sz="1200" b="1" dirty="0"/>
                    </a:p>
                    <a:p>
                      <a:pPr algn="ctr"/>
                      <a:r>
                        <a:rPr lang="ru-RU" sz="1200" dirty="0"/>
                        <a:t>Сопровождение лиц с РАС и другими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dirty="0"/>
                        <a:t>ментальными нарушениями: комплексность и </a:t>
                      </a:r>
                      <a:r>
                        <a:rPr lang="ru-RU" sz="1200" dirty="0" err="1"/>
                        <a:t>междисциплинарность</a:t>
                      </a:r>
                      <a:endParaRPr lang="en-US" sz="1200" dirty="0"/>
                    </a:p>
                    <a:p>
                      <a:pPr algn="ctr"/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indent="0" algn="ctr" defTabSz="18005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ДИСКУССИОННАЯ ПЛОЩАДКА</a:t>
                      </a:r>
                    </a:p>
                    <a:p>
                      <a:pPr marL="0" marR="0" indent="0" algn="ctr" defTabSz="18005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 </a:t>
                      </a:r>
                    </a:p>
                    <a:p>
                      <a:pPr marL="0" marR="0" indent="0" algn="ctr" defTabSz="18005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Развитие системы образования лиц с расстройствами аутистического спектра и другими ментальными нарушениями: комплексность и </a:t>
                      </a:r>
                      <a:r>
                        <a:rPr lang="ru-RU" sz="1200" dirty="0" err="1"/>
                        <a:t>междисциплинарность</a:t>
                      </a:r>
                      <a:r>
                        <a:rPr lang="ru-RU" sz="1200" dirty="0"/>
                        <a:t>»</a:t>
                      </a:r>
                      <a:endParaRPr lang="en-US" sz="1200" dirty="0"/>
                    </a:p>
                    <a:p>
                      <a:pPr algn="ctr"/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21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КРУГЛЫЙ СТОЛ</a:t>
                      </a:r>
                    </a:p>
                    <a:p>
                      <a:pPr algn="ctr"/>
                      <a:endParaRPr lang="ru-RU" sz="1200" b="1" dirty="0"/>
                    </a:p>
                    <a:p>
                      <a:pPr algn="ctr"/>
                      <a:r>
                        <a:rPr lang="ru-RU" sz="1200" dirty="0"/>
                        <a:t>Система раннего сопровождения детей с РАС и другими ментальными нарушениями</a:t>
                      </a:r>
                      <a:endParaRPr lang="en-US" sz="1200" dirty="0"/>
                    </a:p>
                    <a:p>
                      <a:pPr algn="ctr"/>
                      <a:r>
                        <a:rPr lang="ru-RU" sz="1200" dirty="0"/>
                        <a:t>Мастер-класс </a:t>
                      </a:r>
                    </a:p>
                    <a:p>
                      <a:pPr algn="ctr"/>
                      <a:r>
                        <a:rPr lang="ru-RU" sz="1200" dirty="0"/>
                        <a:t>«Красные флажки расстройства аутистического спектра - наблюдение и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dirty="0"/>
                        <a:t>выявление на врачебном приеме»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indent="0" algn="ctr" defTabSz="18005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СИМПОЗИУМ</a:t>
                      </a:r>
                      <a:r>
                        <a:rPr lang="ru-RU" sz="1200" dirty="0"/>
                        <a:t> </a:t>
                      </a:r>
                    </a:p>
                    <a:p>
                      <a:pPr marL="0" marR="0" indent="0" algn="ctr" defTabSz="18005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 </a:t>
                      </a:r>
                    </a:p>
                    <a:p>
                      <a:pPr marL="0" marR="0" indent="0" algn="ctr" defTabSz="18005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Профессиональная подготовка педагогов к интеграции новых методов в образование лиц с РАС и другими ментальными нарушениями</a:t>
                      </a:r>
                      <a:endParaRPr lang="en-US" sz="1200" dirty="0"/>
                    </a:p>
                    <a:p>
                      <a:pPr algn="ctr"/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255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SShafigullin\Desktop\Проекты\Брендбук\Гайдлайн\Презентация\презентация шаблон КФУ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72"/>
          <a:stretch/>
        </p:blipFill>
        <p:spPr bwMode="auto">
          <a:xfrm>
            <a:off x="-1" y="1786"/>
            <a:ext cx="9144000" cy="51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898;g89d9307d70_13_164"/>
          <p:cNvSpPr txBox="1"/>
          <p:nvPr/>
        </p:nvSpPr>
        <p:spPr>
          <a:xfrm>
            <a:off x="2627784" y="3075806"/>
            <a:ext cx="5904656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>
              <a:buClr>
                <a:srgbClr val="000000"/>
              </a:buClr>
              <a:buSzPts val="5867"/>
            </a:pPr>
            <a:r>
              <a:rPr lang="en-US" sz="3600" b="1" dirty="0" err="1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Спасибо</a:t>
            </a:r>
            <a:r>
              <a:rPr lang="en-US" sz="3600" b="1" dirty="0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за</a:t>
            </a:r>
            <a:r>
              <a:rPr lang="en-US" sz="3600" b="1" dirty="0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внимание</a:t>
            </a:r>
            <a:r>
              <a:rPr lang="en-US" sz="3600" b="1" dirty="0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!</a:t>
            </a:r>
            <a:endParaRPr sz="3600" b="1" dirty="0">
              <a:solidFill>
                <a:schemeClr val="bg1"/>
              </a:solidFill>
              <a:latin typeface="PT Sans" panose="020B0503020203020204" pitchFamily="34" charset="-52"/>
              <a:ea typeface="Arial"/>
              <a:cs typeface="Arial"/>
              <a:sym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1F81E5-8EFA-4C91-9D37-F65076B7B4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4" y="656025"/>
            <a:ext cx="1554123" cy="6359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39952" y="3958630"/>
            <a:ext cx="586263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1200" b="1" dirty="0">
                <a:solidFill>
                  <a:schemeClr val="bg1"/>
                </a:solidFill>
              </a:rPr>
              <a:t>Руководитель:	</a:t>
            </a:r>
            <a:r>
              <a:rPr lang="en-US" sz="1200" b="1" dirty="0">
                <a:solidFill>
                  <a:schemeClr val="bg1"/>
                </a:solidFill>
              </a:rPr>
              <a:t>C</a:t>
            </a:r>
            <a:r>
              <a:rPr lang="ru-RU" sz="1200" b="1" dirty="0" err="1">
                <a:solidFill>
                  <a:schemeClr val="bg1"/>
                </a:solidFill>
              </a:rPr>
              <a:t>адретдинова</a:t>
            </a:r>
            <a:r>
              <a:rPr lang="ru-RU" sz="1200" b="1" dirty="0">
                <a:solidFill>
                  <a:schemeClr val="bg1"/>
                </a:solidFill>
              </a:rPr>
              <a:t> Эльвира </a:t>
            </a:r>
            <a:r>
              <a:rPr lang="ru-RU" sz="1200" b="1" dirty="0" err="1">
                <a:solidFill>
                  <a:schemeClr val="bg1"/>
                </a:solidFill>
              </a:rPr>
              <a:t>Азгамовна</a:t>
            </a:r>
            <a:endParaRPr lang="ru-RU" sz="1200" b="1" dirty="0">
              <a:solidFill>
                <a:schemeClr val="bg1"/>
              </a:solidFill>
            </a:endParaRPr>
          </a:p>
          <a:p>
            <a:pPr lvl="0"/>
            <a:r>
              <a:rPr lang="ru-RU" sz="1200" b="1" dirty="0">
                <a:solidFill>
                  <a:schemeClr val="bg1"/>
                </a:solidFill>
              </a:rPr>
              <a:t>Телефон:	8 (843)523-83-50, 89656188138</a:t>
            </a:r>
          </a:p>
          <a:p>
            <a:pPr lvl="0"/>
            <a:r>
              <a:rPr lang="en-US" sz="1200" b="1" dirty="0">
                <a:solidFill>
                  <a:schemeClr val="bg1"/>
                </a:solidFill>
              </a:rPr>
              <a:t>E-mail:	ds@kpfu.ru</a:t>
            </a:r>
            <a:endParaRPr lang="ru-RU" sz="1200" b="1" dirty="0">
              <a:solidFill>
                <a:schemeClr val="bg1"/>
              </a:solidFill>
            </a:endParaRPr>
          </a:p>
          <a:p>
            <a:pPr lvl="0"/>
            <a:r>
              <a:rPr lang="ru-RU" sz="1200" b="1" dirty="0">
                <a:solidFill>
                  <a:schemeClr val="bg1"/>
                </a:solidFill>
              </a:rPr>
              <a:t>Адрес:	</a:t>
            </a:r>
            <a:r>
              <a:rPr lang="ru-RU" sz="1200" b="1" dirty="0" err="1">
                <a:solidFill>
                  <a:schemeClr val="bg1"/>
                </a:solidFill>
              </a:rPr>
              <a:t>г.Казань</a:t>
            </a:r>
            <a:r>
              <a:rPr lang="ru-RU" sz="1200" b="1" dirty="0">
                <a:solidFill>
                  <a:schemeClr val="bg1"/>
                </a:solidFill>
              </a:rPr>
              <a:t>, </a:t>
            </a:r>
            <a:r>
              <a:rPr lang="ru-RU" sz="1200" b="1" dirty="0" err="1">
                <a:solidFill>
                  <a:schemeClr val="bg1"/>
                </a:solidFill>
              </a:rPr>
              <a:t>ул.Ибрагимова</a:t>
            </a:r>
            <a:r>
              <a:rPr lang="ru-RU" sz="1200" b="1" dirty="0">
                <a:solidFill>
                  <a:schemeClr val="bg1"/>
                </a:solidFill>
              </a:rPr>
              <a:t>, д.85а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80C715-3A10-495F-9CA8-2F1CFF5560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1" b="16635"/>
          <a:stretch/>
        </p:blipFill>
        <p:spPr>
          <a:xfrm>
            <a:off x="2394024" y="411509"/>
            <a:ext cx="5538712" cy="282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9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7"/>
            <a:ext cx="659482" cy="34624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322</a:t>
            </a:r>
            <a:endParaRPr lang="ru-RU" sz="800" b="0" dirty="0">
              <a:solidFill>
                <a:prstClr val="white"/>
              </a:solidFill>
              <a:latin typeface="PT Sans" panose="020B0503020203020204" pitchFamily="34" charset="-52"/>
            </a:endParaRPr>
          </a:p>
          <a:p>
            <a:pPr algn="ctr">
              <a:defRPr/>
            </a:pP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5</a:t>
            </a:r>
            <a:endParaRPr lang="en-US" sz="8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4624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00</a:t>
            </a:r>
          </a:p>
          <a:p>
            <a:pPr algn="ctr">
              <a:defRPr/>
            </a:pP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14</a:t>
            </a:r>
            <a:r>
              <a:rPr lang="en-US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-1</a:t>
            </a: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6</a:t>
            </a:r>
            <a:endParaRPr lang="en-US" sz="8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3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79BAB-C986-4BEB-8A83-9975130459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3" y="87537"/>
            <a:ext cx="524805" cy="11410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31639" y="257598"/>
            <a:ext cx="7416824" cy="34009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ru-RU" sz="1400" b="1" spc="-15" dirty="0">
                <a:solidFill>
                  <a:srgbClr val="1F497D"/>
                </a:solidFill>
              </a:rPr>
              <a:t>СОПРОВОЖДЕНИЕ</a:t>
            </a:r>
            <a:r>
              <a:rPr lang="ru-RU" sz="1400" b="1" spc="110" dirty="0">
                <a:solidFill>
                  <a:srgbClr val="1F497D"/>
                </a:solidFill>
              </a:rPr>
              <a:t> </a:t>
            </a:r>
            <a:r>
              <a:rPr lang="ru-RU" sz="1400" b="1" spc="-15" dirty="0">
                <a:solidFill>
                  <a:srgbClr val="1F497D"/>
                </a:solidFill>
              </a:rPr>
              <a:t>ДЕТЕЙ</a:t>
            </a:r>
            <a:r>
              <a:rPr lang="ru-RU" sz="1400" b="1" dirty="0">
                <a:solidFill>
                  <a:srgbClr val="1F497D"/>
                </a:solidFill>
              </a:rPr>
              <a:t> </a:t>
            </a:r>
            <a:r>
              <a:rPr lang="ru-RU" sz="1400" b="1" spc="-5" dirty="0">
                <a:solidFill>
                  <a:srgbClr val="1F497D"/>
                </a:solidFill>
              </a:rPr>
              <a:t>С </a:t>
            </a:r>
            <a:r>
              <a:rPr lang="ru-RU" sz="1400" b="1" spc="-40" dirty="0">
                <a:solidFill>
                  <a:srgbClr val="1F497D"/>
                </a:solidFill>
              </a:rPr>
              <a:t>РАС:</a:t>
            </a:r>
            <a:r>
              <a:rPr lang="ru-RU" sz="1400" b="1" spc="-20" dirty="0">
                <a:solidFill>
                  <a:srgbClr val="1F497D"/>
                </a:solidFill>
              </a:rPr>
              <a:t> </a:t>
            </a:r>
            <a:r>
              <a:rPr lang="ru-RU" sz="1400" b="1" spc="-15" dirty="0">
                <a:solidFill>
                  <a:srgbClr val="1F497D"/>
                </a:solidFill>
              </a:rPr>
              <a:t>МАРШРУТЫ</a:t>
            </a:r>
            <a:r>
              <a:rPr lang="ru-RU" sz="1400" b="1" spc="45" dirty="0">
                <a:solidFill>
                  <a:srgbClr val="1F497D"/>
                </a:solidFill>
              </a:rPr>
              <a:t> </a:t>
            </a:r>
            <a:r>
              <a:rPr lang="ru-RU" sz="1400" b="1" spc="-15" dirty="0">
                <a:solidFill>
                  <a:srgbClr val="1F497D"/>
                </a:solidFill>
              </a:rPr>
              <a:t>РЕБЕНКА</a:t>
            </a:r>
            <a:endParaRPr lang="ru-RU" sz="1400" b="1" kern="0" dirty="0">
              <a:solidFill>
                <a:srgbClr val="1F497D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95936" y="627534"/>
            <a:ext cx="1872208" cy="360040"/>
          </a:xfrm>
          <a:prstGeom prst="roundRect">
            <a:avLst>
              <a:gd name="adj" fmla="val 332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b="1" spc="-10" dirty="0">
              <a:solidFill>
                <a:srgbClr val="1F487C"/>
              </a:solidFill>
              <a:cs typeface="Calibri"/>
            </a:endParaRPr>
          </a:p>
          <a:p>
            <a:pPr algn="ctr"/>
            <a:r>
              <a:rPr lang="ru-RU" b="1" spc="-10" dirty="0">
                <a:solidFill>
                  <a:srgbClr val="1F487C"/>
                </a:solidFill>
                <a:cs typeface="Calibri"/>
              </a:rPr>
              <a:t>СЕМЬЯ</a:t>
            </a:r>
            <a:endParaRPr lang="ru-RU" dirty="0">
              <a:solidFill>
                <a:prstClr val="black"/>
              </a:solidFill>
              <a:cs typeface="Calibri"/>
            </a:endParaRPr>
          </a:p>
          <a:p>
            <a:pPr algn="ctr"/>
            <a:endParaRPr lang="ru-RU" dirty="0">
              <a:ln>
                <a:solidFill>
                  <a:srgbClr val="4F81BD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7864" y="1131590"/>
            <a:ext cx="3240360" cy="504056"/>
          </a:xfrm>
          <a:prstGeom prst="roundRect">
            <a:avLst>
              <a:gd name="adj" fmla="val 332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79900" algn="ctr" defTabSz="913144"/>
            <a:r>
              <a:rPr lang="ru-RU" sz="1400" b="1" spc="-10" dirty="0" err="1">
                <a:solidFill>
                  <a:srgbClr val="1F487C"/>
                </a:solidFill>
                <a:cs typeface="Calibri"/>
              </a:rPr>
              <a:t>Психолого-медико-</a:t>
            </a:r>
            <a:r>
              <a:rPr lang="ru-RU" sz="1400" b="1" spc="-5" dirty="0" err="1">
                <a:solidFill>
                  <a:srgbClr val="1F487C"/>
                </a:solidFill>
                <a:cs typeface="Calibri"/>
              </a:rPr>
              <a:t>педагогическая</a:t>
            </a:r>
            <a:endParaRPr lang="ru-RU" sz="1400" dirty="0">
              <a:solidFill>
                <a:prstClr val="black"/>
              </a:solidFill>
              <a:cs typeface="Calibri"/>
            </a:endParaRPr>
          </a:p>
          <a:p>
            <a:pPr marL="74829" algn="ctr" defTabSz="913144"/>
            <a:r>
              <a:rPr lang="ru-RU" sz="1400" b="1" spc="-5" dirty="0">
                <a:solidFill>
                  <a:srgbClr val="1F487C"/>
                </a:solidFill>
                <a:cs typeface="Calibri"/>
              </a:rPr>
              <a:t>комиссия</a:t>
            </a:r>
            <a:endParaRPr lang="ru-RU" sz="1400" dirty="0">
              <a:ln>
                <a:solidFill>
                  <a:srgbClr val="4F81BD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07904" y="2571750"/>
            <a:ext cx="2448272" cy="288032"/>
          </a:xfrm>
          <a:prstGeom prst="roundRect">
            <a:avLst>
              <a:gd name="adj" fmla="val 332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1400" b="1" spc="-10" dirty="0">
              <a:solidFill>
                <a:srgbClr val="1F487C"/>
              </a:solidFill>
              <a:cs typeface="Calibri"/>
            </a:endParaRPr>
          </a:p>
          <a:p>
            <a:pPr algn="ctr"/>
            <a:r>
              <a:rPr lang="ru-RU" sz="1400" b="1" spc="-10" dirty="0">
                <a:solidFill>
                  <a:srgbClr val="1F487C"/>
                </a:solidFill>
                <a:cs typeface="Calibri"/>
              </a:rPr>
              <a:t>КОНСИЛИУМ</a:t>
            </a:r>
            <a:endParaRPr lang="ru-RU" sz="1400" dirty="0">
              <a:solidFill>
                <a:prstClr val="black"/>
              </a:solidFill>
              <a:cs typeface="Calibri"/>
            </a:endParaRPr>
          </a:p>
          <a:p>
            <a:pPr algn="ctr"/>
            <a:endParaRPr lang="ru-RU" sz="1400" dirty="0">
              <a:ln>
                <a:solidFill>
                  <a:srgbClr val="4F81BD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9592" y="3075806"/>
            <a:ext cx="2376264" cy="720080"/>
          </a:xfrm>
          <a:prstGeom prst="roundRect">
            <a:avLst>
              <a:gd name="adj" fmla="val 332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R="5074" algn="ctr" defTabSz="913144"/>
            <a:r>
              <a:rPr lang="ru-RU" sz="1200" b="1" spc="-5" dirty="0">
                <a:solidFill>
                  <a:srgbClr val="1F497D">
                    <a:lumMod val="75000"/>
                  </a:srgbClr>
                </a:solidFill>
                <a:cs typeface="Calibri"/>
              </a:rPr>
              <a:t>6 г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р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у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пп</a:t>
            </a:r>
            <a:r>
              <a:rPr lang="ru-RU" sz="1200" b="1" spc="-55" dirty="0">
                <a:solidFill>
                  <a:srgbClr val="1F497D">
                    <a:lumMod val="75000"/>
                  </a:srgbClr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к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ра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т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к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ов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р</a:t>
            </a:r>
            <a:r>
              <a:rPr lang="ru-RU" sz="1200" b="1" spc="-5" dirty="0">
                <a:solidFill>
                  <a:srgbClr val="1F497D">
                    <a:lumMod val="75000"/>
                  </a:srgbClr>
                </a:solidFill>
                <a:cs typeface="Calibri"/>
              </a:rPr>
              <a:t>е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м</a:t>
            </a:r>
            <a:r>
              <a:rPr lang="ru-RU" sz="1200" b="1" spc="-5" dirty="0">
                <a:solidFill>
                  <a:srgbClr val="1F497D">
                    <a:lumMod val="75000"/>
                  </a:srgbClr>
                </a:solidFill>
                <a:cs typeface="Calibri"/>
              </a:rPr>
              <a:t>енн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о</a:t>
            </a:r>
            <a:r>
              <a:rPr lang="ru-RU" sz="1200" b="1" spc="-10" dirty="0">
                <a:solidFill>
                  <a:srgbClr val="1F497D">
                    <a:lumMod val="75000"/>
                  </a:srgbClr>
                </a:solidFill>
                <a:cs typeface="Calibri"/>
              </a:rPr>
              <a:t>г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о пребывания </a:t>
            </a:r>
            <a:r>
              <a:rPr lang="ru-RU" sz="1200" b="1" spc="-5" dirty="0">
                <a:solidFill>
                  <a:srgbClr val="1F497D">
                    <a:lumMod val="75000"/>
                  </a:srgbClr>
                </a:solidFill>
                <a:cs typeface="Calibri"/>
              </a:rPr>
              <a:t>«Особый</a:t>
            </a:r>
            <a:r>
              <a:rPr lang="ru-RU" sz="1200" b="1" spc="-25" dirty="0">
                <a:solidFill>
                  <a:srgbClr val="1F497D">
                    <a:lumMod val="75000"/>
                  </a:srgbClr>
                </a:solidFill>
                <a:cs typeface="Calibri"/>
              </a:rPr>
              <a:t> </a:t>
            </a:r>
            <a:r>
              <a:rPr lang="ru-RU" sz="1200" b="1" spc="-5" dirty="0">
                <a:solidFill>
                  <a:srgbClr val="1F497D">
                    <a:lumMod val="75000"/>
                  </a:srgbClr>
                </a:solidFill>
                <a:cs typeface="Calibri"/>
              </a:rPr>
              <a:t>ребенок»</a:t>
            </a:r>
            <a:r>
              <a:rPr lang="ru-RU" b="1" spc="-5" dirty="0">
                <a:solidFill>
                  <a:srgbClr val="1F497D">
                    <a:lumMod val="75000"/>
                  </a:srgbClr>
                </a:solidFill>
                <a:cs typeface="Calibri"/>
              </a:rPr>
              <a:t> </a:t>
            </a:r>
            <a:r>
              <a:rPr lang="ru-RU" sz="1200" b="1" spc="-5" dirty="0">
                <a:solidFill>
                  <a:srgbClr val="1F497D">
                    <a:lumMod val="75000"/>
                  </a:srgbClr>
                </a:solidFill>
                <a:cs typeface="Calibri"/>
              </a:rPr>
              <a:t>(без родителей)</a:t>
            </a:r>
            <a:endParaRPr lang="ru-RU" sz="1200" dirty="0">
              <a:ln>
                <a:solidFill>
                  <a:srgbClr val="4F81BD"/>
                </a:solidFill>
              </a:ln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99592" y="3939902"/>
            <a:ext cx="2592288" cy="432048"/>
          </a:xfrm>
          <a:prstGeom prst="roundRect">
            <a:avLst>
              <a:gd name="adj" fmla="val 332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3144">
              <a:spcBef>
                <a:spcPts val="105"/>
              </a:spcBef>
            </a:pPr>
            <a:endParaRPr lang="ru-RU" sz="1200" b="1" spc="-15" dirty="0">
              <a:solidFill>
                <a:srgbClr val="1F487C"/>
              </a:solidFill>
              <a:cs typeface="Calibri"/>
            </a:endParaRPr>
          </a:p>
          <a:p>
            <a:pPr algn="ctr" defTabSz="913144">
              <a:spcBef>
                <a:spcPts val="105"/>
              </a:spcBef>
            </a:pPr>
            <a:r>
              <a:rPr lang="ru-RU" sz="1200" b="1" spc="-15" dirty="0">
                <a:solidFill>
                  <a:srgbClr val="1F497D">
                    <a:lumMod val="75000"/>
                  </a:srgbClr>
                </a:solidFill>
                <a:cs typeface="Calibri"/>
              </a:rPr>
              <a:t>Ад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а</a:t>
            </a:r>
            <a:r>
              <a:rPr lang="ru-RU" sz="1200" b="1" spc="-15" dirty="0">
                <a:solidFill>
                  <a:srgbClr val="1F497D">
                    <a:lumMod val="75000"/>
                  </a:srgbClr>
                </a:solidFill>
                <a:cs typeface="Calibri"/>
              </a:rPr>
              <a:t>п</a:t>
            </a:r>
            <a:r>
              <a:rPr lang="ru-RU" sz="1200" b="1" spc="-10" dirty="0">
                <a:solidFill>
                  <a:srgbClr val="1F497D">
                    <a:lumMod val="75000"/>
                  </a:srgbClr>
                </a:solidFill>
                <a:cs typeface="Calibri"/>
              </a:rPr>
              <a:t>ти</a:t>
            </a:r>
            <a:r>
              <a:rPr lang="ru-RU" sz="1200" b="1" spc="10" dirty="0">
                <a:solidFill>
                  <a:srgbClr val="1F497D">
                    <a:lumMod val="75000"/>
                  </a:srgbClr>
                </a:solidFill>
                <a:cs typeface="Calibri"/>
              </a:rPr>
              <a:t>р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о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в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а</a:t>
            </a:r>
            <a:r>
              <a:rPr lang="ru-RU" sz="1200" b="1" spc="-5" dirty="0">
                <a:solidFill>
                  <a:srgbClr val="1F497D">
                    <a:lumMod val="75000"/>
                  </a:srgbClr>
                </a:solidFill>
                <a:cs typeface="Calibri"/>
              </a:rPr>
              <a:t>н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н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а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я</a:t>
            </a:r>
            <a:r>
              <a:rPr lang="ru-RU" sz="1200" b="1" spc="-50" dirty="0">
                <a:solidFill>
                  <a:srgbClr val="1F497D">
                    <a:lumMod val="75000"/>
                  </a:srgbClr>
                </a:solidFill>
                <a:cs typeface="Calibri"/>
              </a:rPr>
              <a:t> 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о</a:t>
            </a:r>
            <a:r>
              <a:rPr lang="ru-RU" sz="1200" b="1" spc="-10" dirty="0">
                <a:solidFill>
                  <a:srgbClr val="1F497D">
                    <a:lumMod val="75000"/>
                  </a:srgbClr>
                </a:solidFill>
                <a:cs typeface="Calibri"/>
              </a:rPr>
              <a:t>б</a:t>
            </a:r>
            <a:r>
              <a:rPr lang="ru-RU" sz="1200" b="1" spc="10" dirty="0">
                <a:solidFill>
                  <a:srgbClr val="1F497D">
                    <a:lumMod val="75000"/>
                  </a:srgbClr>
                </a:solidFill>
                <a:cs typeface="Calibri"/>
              </a:rPr>
              <a:t>р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а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з</a:t>
            </a:r>
            <a:r>
              <a:rPr lang="ru-RU" sz="1200" b="1" spc="10" dirty="0">
                <a:solidFill>
                  <a:srgbClr val="1F497D">
                    <a:lumMod val="75000"/>
                  </a:srgbClr>
                </a:solidFill>
                <a:cs typeface="Calibri"/>
              </a:rPr>
              <a:t>о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в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а</a:t>
            </a:r>
            <a:r>
              <a:rPr lang="ru-RU" sz="1200" b="1" spc="-10" dirty="0">
                <a:solidFill>
                  <a:srgbClr val="1F497D">
                    <a:lumMod val="75000"/>
                  </a:srgbClr>
                </a:solidFill>
                <a:cs typeface="Calibri"/>
              </a:rPr>
              <a:t>т</a:t>
            </a:r>
            <a:r>
              <a:rPr lang="ru-RU" sz="1200" b="1" spc="-5" dirty="0">
                <a:solidFill>
                  <a:srgbClr val="1F497D">
                    <a:lumMod val="75000"/>
                  </a:srgbClr>
                </a:solidFill>
                <a:cs typeface="Calibri"/>
              </a:rPr>
              <a:t>е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ль</a:t>
            </a:r>
            <a:r>
              <a:rPr lang="ru-RU" sz="1200" b="1" spc="-20" dirty="0">
                <a:solidFill>
                  <a:srgbClr val="1F497D">
                    <a:lumMod val="75000"/>
                  </a:srgbClr>
                </a:solidFill>
                <a:cs typeface="Calibri"/>
              </a:rPr>
              <a:t>н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а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я</a:t>
            </a:r>
            <a:endParaRPr lang="ru-RU" sz="1200" dirty="0">
              <a:solidFill>
                <a:srgbClr val="1F497D">
                  <a:lumMod val="75000"/>
                </a:srgbClr>
              </a:solidFill>
              <a:cs typeface="Calibri"/>
            </a:endParaRPr>
          </a:p>
          <a:p>
            <a:pPr marL="5708" algn="ctr" defTabSz="913144"/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программа</a:t>
            </a:r>
            <a:endParaRPr lang="ru-RU" sz="1200" dirty="0">
              <a:solidFill>
                <a:srgbClr val="1F497D">
                  <a:lumMod val="75000"/>
                </a:srgbClr>
              </a:solidFill>
              <a:cs typeface="Calibri"/>
            </a:endParaRPr>
          </a:p>
          <a:p>
            <a:pPr algn="ctr"/>
            <a:endParaRPr lang="ru-RU" dirty="0">
              <a:ln>
                <a:solidFill>
                  <a:srgbClr val="4F81BD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63888" y="3075806"/>
            <a:ext cx="2520280" cy="648072"/>
          </a:xfrm>
          <a:prstGeom prst="roundRect">
            <a:avLst>
              <a:gd name="adj" fmla="val 332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3144">
              <a:spcBef>
                <a:spcPts val="100"/>
              </a:spcBef>
            </a:pPr>
            <a:endParaRPr lang="ru-RU" sz="1200" b="1" spc="-5" dirty="0">
              <a:solidFill>
                <a:srgbClr val="1F487C"/>
              </a:solidFill>
              <a:cs typeface="Calibri"/>
            </a:endParaRPr>
          </a:p>
          <a:p>
            <a:pPr algn="ctr" defTabSz="913144">
              <a:spcBef>
                <a:spcPts val="100"/>
              </a:spcBef>
            </a:pPr>
            <a:r>
              <a:rPr lang="ru-RU" sz="1200" b="1" spc="-5" dirty="0">
                <a:solidFill>
                  <a:srgbClr val="1F497D">
                    <a:lumMod val="75000"/>
                  </a:srgbClr>
                </a:solidFill>
                <a:cs typeface="Calibri"/>
              </a:rPr>
              <a:t>4 г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р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у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пп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ы</a:t>
            </a:r>
            <a:r>
              <a:rPr lang="ru-RU" sz="1200" b="1" spc="-55" dirty="0">
                <a:solidFill>
                  <a:srgbClr val="1F497D">
                    <a:lumMod val="75000"/>
                  </a:srgbClr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к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ра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т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к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ов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р</a:t>
            </a:r>
            <a:r>
              <a:rPr lang="ru-RU" sz="1200" b="1" spc="-5" dirty="0">
                <a:solidFill>
                  <a:srgbClr val="1F497D">
                    <a:lumMod val="75000"/>
                  </a:srgbClr>
                </a:solidFill>
                <a:cs typeface="Calibri"/>
              </a:rPr>
              <a:t>е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м</a:t>
            </a:r>
            <a:r>
              <a:rPr lang="ru-RU" sz="1200" b="1" spc="-5" dirty="0">
                <a:solidFill>
                  <a:srgbClr val="1F497D">
                    <a:lumMod val="75000"/>
                  </a:srgbClr>
                </a:solidFill>
                <a:cs typeface="Calibri"/>
              </a:rPr>
              <a:t>енн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о</a:t>
            </a:r>
            <a:r>
              <a:rPr lang="ru-RU" sz="1200" b="1" spc="-10" dirty="0">
                <a:solidFill>
                  <a:srgbClr val="1F497D">
                    <a:lumMod val="75000"/>
                  </a:srgbClr>
                </a:solidFill>
                <a:cs typeface="Calibri"/>
              </a:rPr>
              <a:t>г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о</a:t>
            </a:r>
            <a:endParaRPr lang="ru-RU" sz="1200" dirty="0">
              <a:solidFill>
                <a:srgbClr val="1F497D">
                  <a:lumMod val="75000"/>
                </a:srgbClr>
              </a:solidFill>
              <a:cs typeface="Calibri"/>
            </a:endParaRPr>
          </a:p>
          <a:p>
            <a:pPr marL="1903" algn="ctr" defTabSz="913144"/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Пребывания «</a:t>
            </a:r>
            <a:r>
              <a:rPr lang="ru-RU" sz="1200" b="1" dirty="0" err="1">
                <a:solidFill>
                  <a:srgbClr val="1F497D">
                    <a:lumMod val="75000"/>
                  </a:srgbClr>
                </a:solidFill>
                <a:cs typeface="Calibri"/>
              </a:rPr>
              <a:t>Лекотека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»</a:t>
            </a:r>
          </a:p>
          <a:p>
            <a:pPr marL="1903" algn="ctr" defTabSz="913144"/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 (с родителями)</a:t>
            </a:r>
            <a:endParaRPr lang="ru-RU" sz="1200" dirty="0">
              <a:solidFill>
                <a:srgbClr val="1F497D">
                  <a:lumMod val="75000"/>
                </a:srgbClr>
              </a:solidFill>
              <a:cs typeface="Calibri"/>
            </a:endParaRPr>
          </a:p>
          <a:p>
            <a:pPr algn="ctr"/>
            <a:endParaRPr lang="ru-RU" dirty="0">
              <a:ln>
                <a:solidFill>
                  <a:srgbClr val="4F81BD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63888" y="3939902"/>
            <a:ext cx="2664296" cy="432048"/>
          </a:xfrm>
          <a:prstGeom prst="roundRect">
            <a:avLst>
              <a:gd name="adj" fmla="val 332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3144">
              <a:spcBef>
                <a:spcPts val="105"/>
              </a:spcBef>
            </a:pPr>
            <a:endParaRPr lang="ru-RU" sz="1200" b="1" spc="-15" dirty="0">
              <a:solidFill>
                <a:srgbClr val="1F487C"/>
              </a:solidFill>
              <a:cs typeface="Calibri"/>
            </a:endParaRPr>
          </a:p>
          <a:p>
            <a:pPr algn="ctr" defTabSz="913144">
              <a:spcBef>
                <a:spcPts val="105"/>
              </a:spcBef>
            </a:pPr>
            <a:r>
              <a:rPr lang="ru-RU" sz="1200" b="1" spc="-15" dirty="0">
                <a:solidFill>
                  <a:srgbClr val="1F497D">
                    <a:lumMod val="75000"/>
                  </a:srgbClr>
                </a:solidFill>
                <a:cs typeface="Calibri"/>
              </a:rPr>
              <a:t>Ад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а</a:t>
            </a:r>
            <a:r>
              <a:rPr lang="ru-RU" sz="1200" b="1" spc="-15" dirty="0">
                <a:solidFill>
                  <a:srgbClr val="1F497D">
                    <a:lumMod val="75000"/>
                  </a:srgbClr>
                </a:solidFill>
                <a:cs typeface="Calibri"/>
              </a:rPr>
              <a:t>п</a:t>
            </a:r>
            <a:r>
              <a:rPr lang="ru-RU" sz="1200" b="1" spc="-10" dirty="0">
                <a:solidFill>
                  <a:srgbClr val="1F497D">
                    <a:lumMod val="75000"/>
                  </a:srgbClr>
                </a:solidFill>
                <a:cs typeface="Calibri"/>
              </a:rPr>
              <a:t>ти</a:t>
            </a:r>
            <a:r>
              <a:rPr lang="ru-RU" sz="1200" b="1" spc="10" dirty="0">
                <a:solidFill>
                  <a:srgbClr val="1F497D">
                    <a:lumMod val="75000"/>
                  </a:srgbClr>
                </a:solidFill>
                <a:cs typeface="Calibri"/>
              </a:rPr>
              <a:t>р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о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в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а</a:t>
            </a:r>
            <a:r>
              <a:rPr lang="ru-RU" sz="1200" b="1" spc="-5" dirty="0">
                <a:solidFill>
                  <a:srgbClr val="1F497D">
                    <a:lumMod val="75000"/>
                  </a:srgbClr>
                </a:solidFill>
                <a:cs typeface="Calibri"/>
              </a:rPr>
              <a:t>н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н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а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я 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о</a:t>
            </a:r>
            <a:r>
              <a:rPr lang="ru-RU" sz="1200" b="1" spc="-10" dirty="0">
                <a:solidFill>
                  <a:srgbClr val="1F497D">
                    <a:lumMod val="75000"/>
                  </a:srgbClr>
                </a:solidFill>
                <a:cs typeface="Calibri"/>
              </a:rPr>
              <a:t>б</a:t>
            </a:r>
            <a:r>
              <a:rPr lang="ru-RU" sz="1200" b="1" spc="10" dirty="0">
                <a:solidFill>
                  <a:srgbClr val="1F497D">
                    <a:lumMod val="75000"/>
                  </a:srgbClr>
                </a:solidFill>
                <a:cs typeface="Calibri"/>
              </a:rPr>
              <a:t>р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а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з</a:t>
            </a:r>
            <a:r>
              <a:rPr lang="ru-RU" sz="1200" b="1" spc="10" dirty="0">
                <a:solidFill>
                  <a:srgbClr val="1F497D">
                    <a:lumMod val="75000"/>
                  </a:srgbClr>
                </a:solidFill>
                <a:cs typeface="Calibri"/>
              </a:rPr>
              <a:t>о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в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а</a:t>
            </a:r>
            <a:r>
              <a:rPr lang="ru-RU" sz="1200" b="1" spc="-10" dirty="0">
                <a:solidFill>
                  <a:srgbClr val="1F497D">
                    <a:lumMod val="75000"/>
                  </a:srgbClr>
                </a:solidFill>
                <a:cs typeface="Calibri"/>
              </a:rPr>
              <a:t>т</a:t>
            </a:r>
            <a:r>
              <a:rPr lang="ru-RU" sz="1200" b="1" spc="-5" dirty="0">
                <a:solidFill>
                  <a:srgbClr val="1F497D">
                    <a:lumMod val="75000"/>
                  </a:srgbClr>
                </a:solidFill>
                <a:cs typeface="Calibri"/>
              </a:rPr>
              <a:t>е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ль</a:t>
            </a:r>
            <a:r>
              <a:rPr lang="ru-RU" sz="1200" b="1" spc="-20" dirty="0">
                <a:solidFill>
                  <a:srgbClr val="1F497D">
                    <a:lumMod val="75000"/>
                  </a:srgbClr>
                </a:solidFill>
                <a:cs typeface="Calibri"/>
              </a:rPr>
              <a:t>н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а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я</a:t>
            </a:r>
            <a:endParaRPr lang="ru-RU" sz="1200" dirty="0">
              <a:solidFill>
                <a:srgbClr val="1F497D">
                  <a:lumMod val="75000"/>
                </a:srgbClr>
              </a:solidFill>
              <a:cs typeface="Calibri"/>
            </a:endParaRPr>
          </a:p>
          <a:p>
            <a:pPr marL="5708" algn="ctr" defTabSz="913144"/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программа</a:t>
            </a:r>
            <a:endParaRPr lang="ru-RU" sz="1200" dirty="0">
              <a:solidFill>
                <a:srgbClr val="1F497D">
                  <a:lumMod val="75000"/>
                </a:srgbClr>
              </a:solidFill>
              <a:cs typeface="Calibri"/>
            </a:endParaRPr>
          </a:p>
          <a:p>
            <a:pPr algn="ctr"/>
            <a:endParaRPr lang="ru-RU" dirty="0">
              <a:ln>
                <a:solidFill>
                  <a:srgbClr val="4F81BD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72200" y="3075806"/>
            <a:ext cx="2448272" cy="648072"/>
          </a:xfrm>
          <a:prstGeom prst="roundRect">
            <a:avLst>
              <a:gd name="adj" fmla="val 424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2684" algn="ctr" defTabSz="913144">
              <a:spcBef>
                <a:spcPts val="100"/>
              </a:spcBef>
            </a:pPr>
            <a:endParaRPr lang="ru-RU" sz="1200" b="1" spc="-5" dirty="0">
              <a:solidFill>
                <a:srgbClr val="1F487C"/>
              </a:solidFill>
              <a:cs typeface="Calibri"/>
            </a:endParaRPr>
          </a:p>
          <a:p>
            <a:pPr marL="12684" algn="ctr" defTabSz="913144">
              <a:spcBef>
                <a:spcPts val="100"/>
              </a:spcBef>
            </a:pPr>
            <a:r>
              <a:rPr lang="ru-RU" sz="1200" b="1" spc="-5" dirty="0">
                <a:solidFill>
                  <a:srgbClr val="1F497D">
                    <a:lumMod val="75000"/>
                  </a:srgbClr>
                </a:solidFill>
                <a:cs typeface="Calibri"/>
              </a:rPr>
              <a:t>Центр</a:t>
            </a:r>
            <a:r>
              <a:rPr lang="ru-RU" sz="1200" b="1" spc="-20" dirty="0">
                <a:solidFill>
                  <a:srgbClr val="1F497D">
                    <a:lumMod val="75000"/>
                  </a:srgbClr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Сопровождения</a:t>
            </a:r>
            <a:r>
              <a:rPr lang="ru-RU" sz="1200" b="1" spc="160" dirty="0">
                <a:solidFill>
                  <a:srgbClr val="1F497D">
                    <a:lumMod val="75000"/>
                  </a:srgbClr>
                </a:solidFill>
                <a:cs typeface="Calibri"/>
              </a:rPr>
              <a:t> </a:t>
            </a:r>
            <a:r>
              <a:rPr lang="ru-RU" sz="1200" b="1" spc="-5" dirty="0">
                <a:solidFill>
                  <a:srgbClr val="1F497D">
                    <a:lumMod val="75000"/>
                  </a:srgbClr>
                </a:solidFill>
                <a:cs typeface="Calibri"/>
              </a:rPr>
              <a:t>Семьи</a:t>
            </a:r>
          </a:p>
          <a:p>
            <a:pPr marL="12684" marR="5074" algn="ctr" defTabSz="913144">
              <a:spcBef>
                <a:spcPts val="95"/>
              </a:spcBef>
            </a:pPr>
            <a:r>
              <a:rPr lang="ru-RU" sz="1200" b="1" spc="-15" dirty="0">
                <a:solidFill>
                  <a:srgbClr val="1F497D">
                    <a:lumMod val="75000"/>
                  </a:srgbClr>
                </a:solidFill>
                <a:cs typeface="Calibri"/>
              </a:rPr>
              <a:t>(70</a:t>
            </a:r>
            <a:r>
              <a:rPr lang="ru-RU" sz="1200" b="1" spc="-5" dirty="0">
                <a:solidFill>
                  <a:srgbClr val="1F497D">
                    <a:lumMod val="75000"/>
                  </a:srgbClr>
                </a:solidFill>
                <a:cs typeface="Calibri"/>
              </a:rPr>
              <a:t> </a:t>
            </a:r>
            <a:r>
              <a:rPr lang="ru-RU" sz="1200" b="1" spc="-15" dirty="0">
                <a:solidFill>
                  <a:srgbClr val="1F497D">
                    <a:lumMod val="75000"/>
                  </a:srgbClr>
                </a:solidFill>
                <a:cs typeface="Calibri"/>
              </a:rPr>
              <a:t>семей</a:t>
            </a:r>
            <a:r>
              <a:rPr lang="ru-RU" sz="1200" spc="-15" dirty="0">
                <a:solidFill>
                  <a:srgbClr val="1F497D">
                    <a:lumMod val="75000"/>
                  </a:srgbClr>
                </a:solidFill>
                <a:cs typeface="Calibri"/>
              </a:rPr>
              <a:t>,</a:t>
            </a:r>
            <a:r>
              <a:rPr lang="ru-RU" sz="1200" spc="25" dirty="0">
                <a:solidFill>
                  <a:srgbClr val="1F497D">
                    <a:lumMod val="75000"/>
                  </a:srgbClr>
                </a:solidFill>
                <a:cs typeface="Calibri"/>
              </a:rPr>
              <a:t> </a:t>
            </a:r>
            <a:r>
              <a:rPr lang="ru-RU" sz="1200" b="1" spc="-10" dirty="0">
                <a:solidFill>
                  <a:srgbClr val="1F497D">
                    <a:lumMod val="75000"/>
                  </a:srgbClr>
                </a:solidFill>
                <a:cs typeface="Calibri"/>
              </a:rPr>
              <a:t>воспитывающих </a:t>
            </a:r>
            <a:r>
              <a:rPr lang="ru-RU" sz="1200" b="1" spc="-305" dirty="0">
                <a:solidFill>
                  <a:srgbClr val="1F497D">
                    <a:lumMod val="75000"/>
                  </a:srgbClr>
                </a:solidFill>
                <a:cs typeface="Calibri"/>
              </a:rPr>
              <a:t> </a:t>
            </a:r>
            <a:r>
              <a:rPr lang="ru-RU" sz="1200" b="1" spc="-20" dirty="0">
                <a:solidFill>
                  <a:srgbClr val="4F81BD">
                    <a:lumMod val="50000"/>
                  </a:srgbClr>
                </a:solidFill>
                <a:cs typeface="Calibri"/>
              </a:rPr>
              <a:t>детей</a:t>
            </a:r>
            <a:r>
              <a:rPr lang="ru-RU" sz="1200" b="1" spc="45" dirty="0">
                <a:solidFill>
                  <a:srgbClr val="4F81BD">
                    <a:lumMod val="50000"/>
                  </a:srgbClr>
                </a:solidFill>
                <a:cs typeface="Calibri"/>
              </a:rPr>
              <a:t> </a:t>
            </a:r>
            <a:r>
              <a:rPr lang="ru-RU" sz="1200" b="1" spc="-5" dirty="0">
                <a:solidFill>
                  <a:srgbClr val="4F81BD">
                    <a:lumMod val="50000"/>
                  </a:srgbClr>
                </a:solidFill>
                <a:cs typeface="Calibri"/>
              </a:rPr>
              <a:t>с </a:t>
            </a:r>
            <a:r>
              <a:rPr lang="ru-RU" sz="1200" b="1" spc="-35" dirty="0">
                <a:solidFill>
                  <a:srgbClr val="4F81BD">
                    <a:lumMod val="50000"/>
                  </a:srgbClr>
                </a:solidFill>
                <a:cs typeface="Calibri"/>
              </a:rPr>
              <a:t>РАС,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cs typeface="Calibri"/>
              </a:rPr>
              <a:t> </a:t>
            </a:r>
            <a:r>
              <a:rPr lang="ru-RU" sz="1200" b="1" spc="-10" dirty="0">
                <a:solidFill>
                  <a:srgbClr val="4F81BD">
                    <a:lumMod val="50000"/>
                  </a:srgbClr>
                </a:solidFill>
                <a:cs typeface="Calibri"/>
              </a:rPr>
              <a:t>посещающих </a:t>
            </a:r>
            <a:r>
              <a:rPr lang="ru-RU" sz="1200" b="1" spc="-5" dirty="0">
                <a:solidFill>
                  <a:srgbClr val="4F81BD">
                    <a:lumMod val="50000"/>
                  </a:srgbClr>
                </a:solidFill>
                <a:cs typeface="Calibri"/>
              </a:rPr>
              <a:t> </a:t>
            </a:r>
            <a:r>
              <a:rPr lang="ru-RU" sz="1200" b="1" spc="-10" dirty="0">
                <a:solidFill>
                  <a:srgbClr val="4F81BD">
                    <a:lumMod val="50000"/>
                  </a:srgbClr>
                </a:solidFill>
                <a:cs typeface="Calibri"/>
              </a:rPr>
              <a:t>ЦСС)</a:t>
            </a:r>
            <a:endParaRPr lang="ru-RU" sz="1200" b="1" dirty="0">
              <a:solidFill>
                <a:srgbClr val="4F81BD">
                  <a:lumMod val="50000"/>
                </a:srgbClr>
              </a:solidFill>
              <a:cs typeface="Calibri"/>
            </a:endParaRPr>
          </a:p>
          <a:p>
            <a:pPr algn="ctr"/>
            <a:endParaRPr lang="ru-RU" dirty="0">
              <a:ln>
                <a:solidFill>
                  <a:srgbClr val="4F81BD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72200" y="3939902"/>
            <a:ext cx="2593304" cy="432048"/>
          </a:xfrm>
          <a:prstGeom prst="roundRect">
            <a:avLst>
              <a:gd name="adj" fmla="val 332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3144">
              <a:spcBef>
                <a:spcPts val="105"/>
              </a:spcBef>
            </a:pPr>
            <a:r>
              <a:rPr lang="ru-RU" sz="1200" b="1" spc="-15" dirty="0">
                <a:solidFill>
                  <a:srgbClr val="1F497D">
                    <a:lumMod val="75000"/>
                  </a:srgbClr>
                </a:solidFill>
                <a:cs typeface="Calibri"/>
              </a:rPr>
              <a:t>Дополнительная 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о</a:t>
            </a:r>
            <a:r>
              <a:rPr lang="ru-RU" sz="1200" b="1" spc="-10" dirty="0">
                <a:solidFill>
                  <a:srgbClr val="1F497D">
                    <a:lumMod val="75000"/>
                  </a:srgbClr>
                </a:solidFill>
                <a:cs typeface="Calibri"/>
              </a:rPr>
              <a:t>б</a:t>
            </a:r>
            <a:r>
              <a:rPr lang="ru-RU" sz="1200" b="1" spc="10" dirty="0">
                <a:solidFill>
                  <a:srgbClr val="1F497D">
                    <a:lumMod val="75000"/>
                  </a:srgbClr>
                </a:solidFill>
                <a:cs typeface="Calibri"/>
              </a:rPr>
              <a:t>р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а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з</a:t>
            </a:r>
            <a:r>
              <a:rPr lang="ru-RU" sz="1200" b="1" spc="10" dirty="0">
                <a:solidFill>
                  <a:srgbClr val="1F497D">
                    <a:lumMod val="75000"/>
                  </a:srgbClr>
                </a:solidFill>
                <a:cs typeface="Calibri"/>
              </a:rPr>
              <a:t>о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в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а</a:t>
            </a:r>
            <a:r>
              <a:rPr lang="ru-RU" sz="1200" b="1" spc="-10" dirty="0">
                <a:solidFill>
                  <a:srgbClr val="1F497D">
                    <a:lumMod val="75000"/>
                  </a:srgbClr>
                </a:solidFill>
                <a:cs typeface="Calibri"/>
              </a:rPr>
              <a:t>т</a:t>
            </a:r>
            <a:r>
              <a:rPr lang="ru-RU" sz="1200" b="1" spc="-5" dirty="0">
                <a:solidFill>
                  <a:srgbClr val="1F497D">
                    <a:lumMod val="75000"/>
                  </a:srgbClr>
                </a:solidFill>
                <a:cs typeface="Calibri"/>
              </a:rPr>
              <a:t>е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ль</a:t>
            </a:r>
            <a:r>
              <a:rPr lang="ru-RU" sz="1200" b="1" spc="-20" dirty="0">
                <a:solidFill>
                  <a:srgbClr val="1F497D">
                    <a:lumMod val="75000"/>
                  </a:srgbClr>
                </a:solidFill>
                <a:cs typeface="Calibri"/>
              </a:rPr>
              <a:t>н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а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cs typeface="Calibri"/>
              </a:rPr>
              <a:t>я</a:t>
            </a:r>
            <a:endParaRPr lang="ru-RU" sz="1200" dirty="0">
              <a:solidFill>
                <a:srgbClr val="1F497D">
                  <a:lumMod val="75000"/>
                </a:srgbClr>
              </a:solidFill>
              <a:cs typeface="Calibri"/>
            </a:endParaRPr>
          </a:p>
          <a:p>
            <a:pPr marL="5708" algn="ctr" defTabSz="913144"/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программа</a:t>
            </a:r>
            <a:endParaRPr lang="ru-RU" sz="1200" dirty="0">
              <a:solidFill>
                <a:srgbClr val="1F497D">
                  <a:lumMod val="75000"/>
                </a:srgbClr>
              </a:solidFill>
              <a:cs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27784" y="1707668"/>
            <a:ext cx="4878288" cy="65915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 defTabSz="913144">
              <a:spcBef>
                <a:spcPts val="95"/>
              </a:spcBef>
            </a:pPr>
            <a:r>
              <a:rPr lang="ru-RU" sz="1200" b="1" spc="-5" dirty="0">
                <a:solidFill>
                  <a:srgbClr val="1F497D">
                    <a:lumMod val="75000"/>
                  </a:srgbClr>
                </a:solidFill>
                <a:cs typeface="Calibri"/>
              </a:rPr>
              <a:t>Детский</a:t>
            </a:r>
            <a:r>
              <a:rPr lang="ru-RU" sz="1200" b="1" spc="-20" dirty="0">
                <a:solidFill>
                  <a:srgbClr val="1F497D">
                    <a:lumMod val="75000"/>
                  </a:srgbClr>
                </a:solidFill>
                <a:cs typeface="Calibri"/>
              </a:rPr>
              <a:t> </a:t>
            </a:r>
            <a:r>
              <a:rPr lang="ru-RU" sz="1200" b="1" spc="-10" dirty="0">
                <a:solidFill>
                  <a:srgbClr val="1F497D">
                    <a:lumMod val="75000"/>
                  </a:srgbClr>
                </a:solidFill>
                <a:cs typeface="Calibri"/>
              </a:rPr>
              <a:t>сад</a:t>
            </a:r>
            <a:r>
              <a:rPr lang="ru-RU" sz="1200" b="1" spc="-5" dirty="0">
                <a:solidFill>
                  <a:srgbClr val="1F497D">
                    <a:lumMod val="75000"/>
                  </a:srgbClr>
                </a:solidFill>
                <a:cs typeface="Calibri"/>
              </a:rPr>
              <a:t> </a:t>
            </a:r>
            <a:r>
              <a:rPr lang="ru-RU" sz="1200" b="1" spc="-35" dirty="0">
                <a:solidFill>
                  <a:srgbClr val="1F497D">
                    <a:lumMod val="75000"/>
                  </a:srgbClr>
                </a:solidFill>
                <a:cs typeface="Calibri"/>
              </a:rPr>
              <a:t>КФУ</a:t>
            </a:r>
            <a:r>
              <a:rPr lang="ru-RU" sz="1200" b="1" spc="-10" dirty="0">
                <a:solidFill>
                  <a:srgbClr val="1F497D">
                    <a:lumMod val="75000"/>
                  </a:srgbClr>
                </a:solidFill>
                <a:cs typeface="Calibri"/>
              </a:rPr>
              <a:t> «МЫ</a:t>
            </a:r>
            <a:r>
              <a:rPr lang="ru-RU" sz="1200" b="1" spc="-20" dirty="0">
                <a:solidFill>
                  <a:srgbClr val="1F497D">
                    <a:lumMod val="75000"/>
                  </a:srgbClr>
                </a:solidFill>
                <a:cs typeface="Calibri"/>
              </a:rPr>
              <a:t> </a:t>
            </a:r>
            <a:r>
              <a:rPr lang="ru-RU" sz="1200" b="1" spc="-15" dirty="0">
                <a:solidFill>
                  <a:srgbClr val="1F497D">
                    <a:lumMod val="75000"/>
                  </a:srgbClr>
                </a:solidFill>
                <a:cs typeface="Calibri"/>
              </a:rPr>
              <a:t>ВМЕСТЕ» </a:t>
            </a:r>
          </a:p>
          <a:p>
            <a:pPr algn="ctr" defTabSz="913144">
              <a:spcBef>
                <a:spcPts val="95"/>
              </a:spcBef>
            </a:pPr>
            <a:r>
              <a:rPr lang="ru-RU" sz="1200" b="1" spc="-15" dirty="0">
                <a:solidFill>
                  <a:srgbClr val="1F497D">
                    <a:lumMod val="75000"/>
                  </a:srgbClr>
                </a:solidFill>
                <a:cs typeface="Calibri"/>
              </a:rPr>
              <a:t>(50</a:t>
            </a:r>
            <a:r>
              <a:rPr lang="ru-RU" sz="1200" b="1" spc="-10" dirty="0">
                <a:solidFill>
                  <a:srgbClr val="1F497D">
                    <a:lumMod val="75000"/>
                  </a:srgbClr>
                </a:solidFill>
                <a:cs typeface="Calibri"/>
              </a:rPr>
              <a:t> детей</a:t>
            </a:r>
            <a:r>
              <a:rPr lang="ru-RU" sz="1200" b="1" spc="-25" dirty="0">
                <a:solidFill>
                  <a:srgbClr val="1F497D">
                    <a:lumMod val="75000"/>
                  </a:srgbClr>
                </a:solidFill>
                <a:cs typeface="Calibri"/>
              </a:rPr>
              <a:t> </a:t>
            </a:r>
            <a:r>
              <a:rPr lang="ru-RU" sz="1200" b="1" spc="-5" dirty="0">
                <a:solidFill>
                  <a:srgbClr val="1F497D">
                    <a:lumMod val="75000"/>
                  </a:srgbClr>
                </a:solidFill>
                <a:cs typeface="Calibri"/>
              </a:rPr>
              <a:t>с</a:t>
            </a:r>
            <a:r>
              <a:rPr lang="ru-RU" sz="1200" b="1" spc="-25" dirty="0">
                <a:solidFill>
                  <a:srgbClr val="1F497D">
                    <a:lumMod val="75000"/>
                  </a:srgbClr>
                </a:solidFill>
                <a:cs typeface="Calibri"/>
              </a:rPr>
              <a:t> </a:t>
            </a:r>
            <a:r>
              <a:rPr lang="ru-RU" sz="1200" b="1" spc="-35" dirty="0">
                <a:solidFill>
                  <a:srgbClr val="1F497D">
                    <a:lumMod val="75000"/>
                  </a:srgbClr>
                </a:solidFill>
                <a:cs typeface="Calibri"/>
              </a:rPr>
              <a:t>РАС</a:t>
            </a:r>
            <a:r>
              <a:rPr lang="ru-RU" sz="1200" spc="-35" dirty="0">
                <a:solidFill>
                  <a:srgbClr val="1F497D">
                    <a:lumMod val="75000"/>
                  </a:srgbClr>
                </a:solidFill>
                <a:cs typeface="Calibri"/>
              </a:rPr>
              <a:t>, </a:t>
            </a:r>
            <a:r>
              <a:rPr lang="ru-RU" sz="1200" spc="-10" dirty="0">
                <a:solidFill>
                  <a:srgbClr val="1F497D">
                    <a:lumMod val="75000"/>
                  </a:srgbClr>
                </a:solidFill>
                <a:cs typeface="Calibri"/>
              </a:rPr>
              <a:t>посещающих</a:t>
            </a:r>
            <a:r>
              <a:rPr lang="ru-RU" sz="1200" spc="55" dirty="0">
                <a:solidFill>
                  <a:srgbClr val="1F497D">
                    <a:lumMod val="75000"/>
                  </a:srgbClr>
                </a:solidFill>
                <a:cs typeface="Calibri"/>
              </a:rPr>
              <a:t> </a:t>
            </a:r>
            <a:r>
              <a:rPr lang="ru-RU" sz="1200" spc="-15" dirty="0">
                <a:solidFill>
                  <a:srgbClr val="1F497D">
                    <a:lumMod val="75000"/>
                  </a:srgbClr>
                </a:solidFill>
                <a:cs typeface="Calibri"/>
              </a:rPr>
              <a:t>Детский</a:t>
            </a:r>
            <a:r>
              <a:rPr lang="ru-RU" sz="1200" spc="30" dirty="0">
                <a:solidFill>
                  <a:srgbClr val="1F497D">
                    <a:lumMod val="75000"/>
                  </a:srgbClr>
                </a:solidFill>
                <a:cs typeface="Calibri"/>
              </a:rPr>
              <a:t> 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cs typeface="Calibri"/>
              </a:rPr>
              <a:t>сад)</a:t>
            </a:r>
          </a:p>
          <a:p>
            <a:pPr algn="ctr" defTabSz="913144"/>
            <a:r>
              <a:rPr lang="ru-RU" sz="1200" b="1" spc="-5" dirty="0">
                <a:solidFill>
                  <a:srgbClr val="1F497D">
                    <a:lumMod val="75000"/>
                  </a:srgbClr>
                </a:solidFill>
                <a:cs typeface="Calibri"/>
              </a:rPr>
              <a:t>Адаптированная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 </a:t>
            </a:r>
            <a:r>
              <a:rPr lang="ru-RU" sz="1200" b="1" spc="-5" dirty="0">
                <a:solidFill>
                  <a:srgbClr val="1F497D">
                    <a:lumMod val="75000"/>
                  </a:srgbClr>
                </a:solidFill>
                <a:cs typeface="Calibri"/>
              </a:rPr>
              <a:t>основная</a:t>
            </a:r>
            <a:r>
              <a:rPr lang="ru-RU" sz="1200" b="1" spc="5" dirty="0">
                <a:solidFill>
                  <a:srgbClr val="1F497D">
                    <a:lumMod val="75000"/>
                  </a:srgbClr>
                </a:solidFill>
                <a:cs typeface="Calibri"/>
              </a:rPr>
              <a:t> </a:t>
            </a:r>
            <a:r>
              <a:rPr lang="ru-RU" sz="1200" b="1" spc="-5" dirty="0">
                <a:solidFill>
                  <a:srgbClr val="1F497D">
                    <a:lumMod val="75000"/>
                  </a:srgbClr>
                </a:solidFill>
                <a:cs typeface="Calibri"/>
              </a:rPr>
              <a:t>образовательная</a:t>
            </a:r>
            <a:r>
              <a:rPr lang="ru-RU" sz="1200" b="1" spc="-40" dirty="0">
                <a:solidFill>
                  <a:srgbClr val="1F497D">
                    <a:lumMod val="75000"/>
                  </a:srgbClr>
                </a:solidFill>
                <a:cs typeface="Calibri"/>
              </a:rPr>
              <a:t> </a:t>
            </a:r>
            <a:r>
              <a:rPr lang="ru-RU" sz="1200" b="1" spc="-10" dirty="0">
                <a:solidFill>
                  <a:srgbClr val="1F497D">
                    <a:lumMod val="75000"/>
                  </a:srgbClr>
                </a:solidFill>
                <a:cs typeface="Calibri"/>
              </a:rPr>
              <a:t>программа</a:t>
            </a:r>
            <a:endParaRPr lang="ru-RU" sz="1200" dirty="0">
              <a:solidFill>
                <a:srgbClr val="1F497D">
                  <a:lumMod val="75000"/>
                </a:srgbClr>
              </a:solidFill>
              <a:cs typeface="Calibri"/>
            </a:endParaRPr>
          </a:p>
        </p:txBody>
      </p:sp>
      <p:cxnSp>
        <p:nvCxnSpPr>
          <p:cNvPr id="37" name="Прямая соединительная линия 36"/>
          <p:cNvCxnSpPr>
            <a:stCxn id="16" idx="2"/>
          </p:cNvCxnSpPr>
          <p:nvPr/>
        </p:nvCxnSpPr>
        <p:spPr>
          <a:xfrm flipH="1">
            <a:off x="2555776" y="2859782"/>
            <a:ext cx="237626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6" idx="2"/>
          </p:cNvCxnSpPr>
          <p:nvPr/>
        </p:nvCxnSpPr>
        <p:spPr>
          <a:xfrm>
            <a:off x="4932040" y="2859782"/>
            <a:ext cx="244827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6" idx="2"/>
          </p:cNvCxnSpPr>
          <p:nvPr/>
        </p:nvCxnSpPr>
        <p:spPr>
          <a:xfrm>
            <a:off x="4932040" y="285978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788024" y="98757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07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498" tIns="34253" rIns="68498" bIns="34253" rtlCol="0" anchor="ctr"/>
          <a:lstStyle/>
          <a:p>
            <a:pPr algn="ctr" defTabSz="684964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8" y="442248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60" y="4728785"/>
            <a:ext cx="659482" cy="323090"/>
          </a:xfrm>
          <a:prstGeom prst="rect">
            <a:avLst/>
          </a:prstGeom>
          <a:noFill/>
        </p:spPr>
        <p:txBody>
          <a:bodyPr wrap="square" lIns="68498" tIns="34253" rIns="68498" bIns="34253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3257">
              <a:defRPr/>
            </a:pP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322</a:t>
            </a:r>
            <a:endParaRPr lang="ru-RU" sz="800" b="0" dirty="0">
              <a:solidFill>
                <a:prstClr val="white"/>
              </a:solidFill>
              <a:latin typeface="PT Sans" panose="020B0503020203020204" pitchFamily="34" charset="-52"/>
            </a:endParaRPr>
          </a:p>
          <a:p>
            <a:pPr algn="ctr" defTabSz="913257">
              <a:defRPr/>
            </a:pP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5</a:t>
            </a:r>
            <a:endParaRPr lang="en-US" sz="8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60" y="4083927"/>
            <a:ext cx="659482" cy="323090"/>
          </a:xfrm>
          <a:prstGeom prst="rect">
            <a:avLst/>
          </a:prstGeom>
          <a:noFill/>
        </p:spPr>
        <p:txBody>
          <a:bodyPr wrap="square" lIns="68498" tIns="34253" rIns="68498" bIns="34253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3257">
              <a:defRPr/>
            </a:pP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00</a:t>
            </a:r>
          </a:p>
          <a:p>
            <a:pPr algn="ctr" defTabSz="684964">
              <a:defRPr/>
            </a:pP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14</a:t>
            </a:r>
            <a:r>
              <a:rPr lang="en-US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-1</a:t>
            </a: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6</a:t>
            </a:r>
            <a:endParaRPr lang="en-US" sz="8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1" y="3435856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79BAB-C986-4BEB-8A83-9975130459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1" y="87539"/>
            <a:ext cx="524805" cy="1141075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33383303"/>
              </p:ext>
            </p:extLst>
          </p:nvPr>
        </p:nvGraphicFramePr>
        <p:xfrm>
          <a:off x="1475656" y="483518"/>
          <a:ext cx="684076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851252344"/>
              </p:ext>
            </p:extLst>
          </p:nvPr>
        </p:nvGraphicFramePr>
        <p:xfrm>
          <a:off x="2411760" y="1347614"/>
          <a:ext cx="4464496" cy="52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651705024"/>
              </p:ext>
            </p:extLst>
          </p:nvPr>
        </p:nvGraphicFramePr>
        <p:xfrm>
          <a:off x="1763688" y="1986335"/>
          <a:ext cx="6048672" cy="2097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96380132"/>
              </p:ext>
            </p:extLst>
          </p:nvPr>
        </p:nvGraphicFramePr>
        <p:xfrm>
          <a:off x="2339752" y="4334572"/>
          <a:ext cx="4464496" cy="52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3971578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7"/>
            <a:ext cx="659482" cy="34624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322</a:t>
            </a:r>
            <a:endParaRPr lang="ru-RU" sz="800" b="0" dirty="0">
              <a:solidFill>
                <a:prstClr val="white"/>
              </a:solidFill>
              <a:latin typeface="PT Sans" panose="020B0503020203020204" pitchFamily="34" charset="-52"/>
            </a:endParaRPr>
          </a:p>
          <a:p>
            <a:pPr algn="ctr">
              <a:defRPr/>
            </a:pP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5</a:t>
            </a:r>
            <a:endParaRPr lang="en-US" sz="8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4624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00</a:t>
            </a:r>
          </a:p>
          <a:p>
            <a:pPr algn="ctr">
              <a:defRPr/>
            </a:pP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14</a:t>
            </a:r>
            <a:r>
              <a:rPr lang="en-US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-1</a:t>
            </a: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6</a:t>
            </a:r>
            <a:endParaRPr lang="en-US" sz="8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1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79BAB-C986-4BEB-8A83-9975130459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1" y="87537"/>
            <a:ext cx="524805" cy="11410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64"/>
            <a:ext cx="2967778" cy="2161084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61" y="991753"/>
            <a:ext cx="2253554" cy="299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31551"/>
            <a:ext cx="2965918" cy="22244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01" y="165456"/>
            <a:ext cx="2835081" cy="21263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0" r="10967"/>
          <a:stretch/>
        </p:blipFill>
        <p:spPr>
          <a:xfrm rot="5400000">
            <a:off x="6399474" y="2366419"/>
            <a:ext cx="2384239" cy="279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6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498" tIns="34253" rIns="68498" bIns="34253" rtlCol="0" anchor="ctr"/>
          <a:lstStyle/>
          <a:p>
            <a:pPr algn="ctr" defTabSz="684964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8" y="442248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60" y="4728785"/>
            <a:ext cx="659482" cy="323090"/>
          </a:xfrm>
          <a:prstGeom prst="rect">
            <a:avLst/>
          </a:prstGeom>
          <a:noFill/>
        </p:spPr>
        <p:txBody>
          <a:bodyPr wrap="square" lIns="68498" tIns="34253" rIns="68498" bIns="34253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3257">
              <a:defRPr/>
            </a:pP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322</a:t>
            </a:r>
            <a:endParaRPr lang="ru-RU" sz="800" b="0" dirty="0">
              <a:solidFill>
                <a:prstClr val="white"/>
              </a:solidFill>
              <a:latin typeface="PT Sans" panose="020B0503020203020204" pitchFamily="34" charset="-52"/>
            </a:endParaRPr>
          </a:p>
          <a:p>
            <a:pPr algn="ctr" defTabSz="913257">
              <a:defRPr/>
            </a:pP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5</a:t>
            </a:r>
            <a:endParaRPr lang="en-US" sz="8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60" y="4083927"/>
            <a:ext cx="659482" cy="323090"/>
          </a:xfrm>
          <a:prstGeom prst="rect">
            <a:avLst/>
          </a:prstGeom>
          <a:noFill/>
        </p:spPr>
        <p:txBody>
          <a:bodyPr wrap="square" lIns="68498" tIns="34253" rIns="68498" bIns="34253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3257">
              <a:defRPr/>
            </a:pP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00</a:t>
            </a:r>
          </a:p>
          <a:p>
            <a:pPr algn="ctr" defTabSz="684964">
              <a:defRPr/>
            </a:pP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14</a:t>
            </a:r>
            <a:r>
              <a:rPr lang="en-US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-1</a:t>
            </a: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6</a:t>
            </a:r>
            <a:endParaRPr lang="en-US" sz="8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1" y="3435856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79BAB-C986-4BEB-8A83-9975130459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1" y="87539"/>
            <a:ext cx="524805" cy="1141075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31722936"/>
              </p:ext>
            </p:extLst>
          </p:nvPr>
        </p:nvGraphicFramePr>
        <p:xfrm>
          <a:off x="2771800" y="540251"/>
          <a:ext cx="4896544" cy="68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905850342"/>
              </p:ext>
            </p:extLst>
          </p:nvPr>
        </p:nvGraphicFramePr>
        <p:xfrm>
          <a:off x="1570137" y="4357519"/>
          <a:ext cx="6804756" cy="48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614812157"/>
              </p:ext>
            </p:extLst>
          </p:nvPr>
        </p:nvGraphicFramePr>
        <p:xfrm>
          <a:off x="1547664" y="2067694"/>
          <a:ext cx="6840759" cy="83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782055902"/>
              </p:ext>
            </p:extLst>
          </p:nvPr>
        </p:nvGraphicFramePr>
        <p:xfrm>
          <a:off x="1547664" y="3055078"/>
          <a:ext cx="6840759" cy="1190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30619984"/>
              </p:ext>
            </p:extLst>
          </p:nvPr>
        </p:nvGraphicFramePr>
        <p:xfrm>
          <a:off x="1534133" y="1347614"/>
          <a:ext cx="6840760" cy="57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298492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7"/>
            <a:ext cx="659482" cy="34624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322</a:t>
            </a:r>
            <a:endParaRPr lang="ru-RU" sz="800" b="0" dirty="0">
              <a:solidFill>
                <a:prstClr val="white"/>
              </a:solidFill>
              <a:latin typeface="PT Sans" panose="020B0503020203020204" pitchFamily="34" charset="-52"/>
            </a:endParaRPr>
          </a:p>
          <a:p>
            <a:pPr algn="ctr">
              <a:defRPr/>
            </a:pP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5</a:t>
            </a:r>
            <a:endParaRPr lang="en-US" sz="8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4624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00</a:t>
            </a:r>
          </a:p>
          <a:p>
            <a:pPr algn="ctr">
              <a:defRPr/>
            </a:pP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14</a:t>
            </a:r>
            <a:r>
              <a:rPr lang="en-US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-1</a:t>
            </a: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6</a:t>
            </a:r>
            <a:endParaRPr lang="en-US" sz="8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1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79BAB-C986-4BEB-8A83-9975130459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1" y="87537"/>
            <a:ext cx="524805" cy="1141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7584" y="123478"/>
            <a:ext cx="8023314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Обучающие онлайн курсы для родителей и членов семьи: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627534"/>
            <a:ext cx="8064896" cy="94179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171450" indent="-171450" defTabSz="914400">
              <a:lnSpc>
                <a:spcPct val="115000"/>
              </a:lnSpc>
              <a:buFont typeface="Wingdings" pitchFamily="2" charset="2"/>
              <a:buChar char="Ø"/>
              <a:defRPr/>
            </a:pP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</a:rPr>
              <a:t>«Семейная академия»</a:t>
            </a:r>
          </a:p>
          <a:p>
            <a:pPr marL="171450" indent="-171450" defTabSz="914400">
              <a:lnSpc>
                <a:spcPct val="115000"/>
              </a:lnSpc>
              <a:buFont typeface="Wingdings" pitchFamily="2" charset="2"/>
              <a:buChar char="Ø"/>
              <a:defRPr/>
            </a:pP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</a:rPr>
              <a:t>«Мама знает»</a:t>
            </a:r>
          </a:p>
          <a:p>
            <a:pPr marL="171450" indent="-171450" defTabSz="914400">
              <a:lnSpc>
                <a:spcPct val="115000"/>
              </a:lnSpc>
              <a:buFont typeface="Wingdings" pitchFamily="2" charset="2"/>
              <a:buChar char="Ø"/>
              <a:defRPr/>
            </a:pP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</a:rPr>
              <a:t>«Университет </a:t>
            </a:r>
            <a:r>
              <a:rPr lang="ru-RU" sz="1600" b="1" kern="0" dirty="0" err="1">
                <a:solidFill>
                  <a:schemeClr val="tx2">
                    <a:lumMod val="75000"/>
                  </a:schemeClr>
                </a:solidFill>
              </a:rPr>
              <a:t>родительства</a:t>
            </a: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1600" b="1" kern="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77" y="2820652"/>
            <a:ext cx="2690537" cy="2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76" y="2303914"/>
            <a:ext cx="2542910" cy="212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0358"/>
            <a:ext cx="2706535" cy="210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04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7"/>
            <a:ext cx="659482" cy="34624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322</a:t>
            </a:r>
            <a:endParaRPr lang="ru-RU" sz="800" b="0" dirty="0">
              <a:solidFill>
                <a:prstClr val="white"/>
              </a:solidFill>
              <a:latin typeface="PT Sans" panose="020B0503020203020204" pitchFamily="34" charset="-52"/>
            </a:endParaRPr>
          </a:p>
          <a:p>
            <a:pPr algn="ctr">
              <a:defRPr/>
            </a:pP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5</a:t>
            </a:r>
            <a:endParaRPr lang="en-US" sz="8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4624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00</a:t>
            </a:r>
          </a:p>
          <a:p>
            <a:pPr algn="ctr">
              <a:defRPr/>
            </a:pP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14</a:t>
            </a:r>
            <a:r>
              <a:rPr lang="en-US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-1</a:t>
            </a: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6</a:t>
            </a:r>
            <a:endParaRPr lang="en-US" sz="8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1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79BAB-C986-4BEB-8A83-9975130459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1" y="87537"/>
            <a:ext cx="524805" cy="1141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7584" y="123478"/>
            <a:ext cx="8023314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Технологии работы с семьей: DIR </a:t>
            </a:r>
            <a:r>
              <a:rPr lang="ru-RU" b="1" dirty="0" err="1">
                <a:solidFill>
                  <a:srgbClr val="1F497D">
                    <a:lumMod val="75000"/>
                  </a:srgbClr>
                </a:solidFill>
              </a:rPr>
              <a:t>Floortime</a:t>
            </a:r>
            <a:endParaRPr lang="ru-RU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14397"/>
            <a:ext cx="7992888" cy="469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1125"/>
              </a:spcAft>
            </a:pPr>
            <a:r>
              <a:rPr lang="en-US" sz="1200" b="1" dirty="0">
                <a:solidFill>
                  <a:srgbClr val="03243D"/>
                </a:solidFill>
                <a:ea typeface="Times New Roman"/>
                <a:cs typeface="Times New Roman"/>
              </a:rPr>
              <a:t>DIR </a:t>
            </a:r>
            <a:r>
              <a:rPr lang="en-US" sz="1200" b="1" dirty="0" err="1">
                <a:solidFill>
                  <a:srgbClr val="03243D"/>
                </a:solidFill>
                <a:ea typeface="Times New Roman"/>
                <a:cs typeface="Times New Roman"/>
              </a:rPr>
              <a:t>Floortime</a:t>
            </a:r>
            <a:r>
              <a:rPr lang="en-US" sz="1200" b="1" dirty="0">
                <a:solidFill>
                  <a:srgbClr val="03243D"/>
                </a:solidFill>
                <a:ea typeface="Times New Roman"/>
                <a:cs typeface="Times New Roman"/>
              </a:rPr>
              <a:t> – 12 </a:t>
            </a:r>
            <a:r>
              <a:rPr lang="ru-RU" sz="1200" b="1" dirty="0">
                <a:solidFill>
                  <a:srgbClr val="03243D"/>
                </a:solidFill>
                <a:ea typeface="Times New Roman"/>
                <a:cs typeface="Times New Roman"/>
              </a:rPr>
              <a:t>семей</a:t>
            </a:r>
          </a:p>
          <a:p>
            <a:pPr indent="457200" algn="just">
              <a:spcAft>
                <a:spcPts val="1125"/>
              </a:spcAft>
            </a:pPr>
            <a:r>
              <a:rPr lang="ru-RU" sz="1200" b="1" dirty="0">
                <a:solidFill>
                  <a:srgbClr val="03243D"/>
                </a:solidFill>
                <a:ea typeface="Times New Roman"/>
                <a:cs typeface="Times New Roman"/>
              </a:rPr>
              <a:t>DIR</a:t>
            </a:r>
            <a:r>
              <a:rPr lang="ru-RU" sz="1200" dirty="0">
                <a:solidFill>
                  <a:srgbClr val="03243D"/>
                </a:solidFill>
                <a:ea typeface="Times New Roman"/>
                <a:cs typeface="Times New Roman"/>
              </a:rPr>
              <a:t> – терапевтический подход, который направлен на устранение нарушений эмоционального развития человека и его взаимодействия с окружающими. Чаще применяется в работе с детьми раннего возраста и проходит в виде игры. Название «DIR» — это аббревиатура из основополагающих факторов этого направления:</a:t>
            </a:r>
            <a:endParaRPr lang="ru-RU" sz="1200" dirty="0">
              <a:ea typeface="Calibri"/>
              <a:cs typeface="Times New Roman"/>
            </a:endParaRPr>
          </a:p>
          <a:p>
            <a:pPr marL="342900" lvl="0" indent="4572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100" dirty="0">
              <a:ea typeface="Calibri"/>
              <a:cs typeface="Times New Roman"/>
            </a:endParaRPr>
          </a:p>
          <a:p>
            <a:pPr marL="342900" lvl="0" indent="4572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100" dirty="0">
              <a:ea typeface="Calibri"/>
              <a:cs typeface="Times New Roman"/>
            </a:endParaRPr>
          </a:p>
          <a:p>
            <a:pPr marL="342900" lvl="0" indent="4572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100" dirty="0">
              <a:ea typeface="Calibri"/>
              <a:cs typeface="Times New Roman"/>
            </a:endParaRPr>
          </a:p>
          <a:p>
            <a:pPr marL="342900" lvl="0" indent="4572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100" dirty="0">
              <a:ea typeface="Calibri"/>
              <a:cs typeface="Times New Roman"/>
            </a:endParaRPr>
          </a:p>
          <a:p>
            <a:pPr marL="342900" lvl="0" indent="4572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100" dirty="0">
              <a:ea typeface="Calibri"/>
              <a:cs typeface="Times New Roman"/>
            </a:endParaRPr>
          </a:p>
          <a:p>
            <a:pPr marL="342900" lvl="0" indent="4572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100" dirty="0">
              <a:ea typeface="Calibri"/>
              <a:cs typeface="Times New Roman"/>
            </a:endParaRPr>
          </a:p>
          <a:p>
            <a:pPr marL="342900" lvl="0" indent="4572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100" dirty="0">
              <a:ea typeface="Calibri"/>
              <a:cs typeface="Times New Roman"/>
            </a:endParaRPr>
          </a:p>
          <a:p>
            <a:pPr marL="342900" lvl="0" indent="4572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100" dirty="0">
              <a:ea typeface="Calibri"/>
              <a:cs typeface="Times New Roman"/>
            </a:endParaRPr>
          </a:p>
          <a:p>
            <a:pPr marL="342900" lvl="0" indent="4572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100" dirty="0">
              <a:ea typeface="Calibri"/>
              <a:cs typeface="Times New Roman"/>
            </a:endParaRPr>
          </a:p>
          <a:p>
            <a:pPr marL="342900" lvl="0" indent="4572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100" dirty="0">
              <a:ea typeface="Calibri"/>
              <a:cs typeface="Times New Roman"/>
            </a:endParaRPr>
          </a:p>
          <a:p>
            <a:pPr indent="457200" algn="just">
              <a:spcAft>
                <a:spcPts val="1125"/>
              </a:spcAft>
            </a:pPr>
            <a:r>
              <a:rPr lang="ru-RU" sz="1200" b="1" dirty="0" err="1">
                <a:solidFill>
                  <a:srgbClr val="03243D"/>
                </a:solidFill>
                <a:ea typeface="Times New Roman"/>
                <a:cs typeface="Times New Roman"/>
              </a:rPr>
              <a:t>Floortime</a:t>
            </a:r>
            <a:r>
              <a:rPr lang="ru-RU" sz="1200" b="1" dirty="0">
                <a:solidFill>
                  <a:srgbClr val="03243D"/>
                </a:solidFill>
                <a:ea typeface="Times New Roman"/>
                <a:cs typeface="Times New Roman"/>
              </a:rPr>
              <a:t> ("время на полу") </a:t>
            </a:r>
            <a:r>
              <a:rPr lang="ru-RU" sz="1200" dirty="0">
                <a:solidFill>
                  <a:srgbClr val="03243D"/>
                </a:solidFill>
                <a:ea typeface="Times New Roman"/>
                <a:cs typeface="Times New Roman"/>
              </a:rPr>
              <a:t>-  это взаимодействие на одном уровне с ребенком, где взрослый следует за ребенком и слегка подталкивает его в нужную сторону уделяя внимание его индивидуальным особенностям.</a:t>
            </a:r>
            <a:endParaRPr lang="ru-RU" sz="1200" dirty="0">
              <a:ea typeface="Calibri"/>
              <a:cs typeface="Times New Roman"/>
            </a:endParaRPr>
          </a:p>
          <a:p>
            <a:pPr indent="457200" algn="just">
              <a:spcAft>
                <a:spcPts val="1125"/>
              </a:spcAft>
            </a:pPr>
            <a:r>
              <a:rPr lang="ru-RU" sz="1200" dirty="0">
                <a:solidFill>
                  <a:srgbClr val="03243D"/>
                </a:solidFill>
                <a:ea typeface="Times New Roman"/>
                <a:cs typeface="Times New Roman"/>
              </a:rPr>
              <a:t>Из расшифровки определяется суть направления DIR: система развития ребенка, основанная на взаимодействии с близкими и его личных особенностях. При этом </a:t>
            </a:r>
            <a:r>
              <a:rPr lang="ru-RU" sz="1200" dirty="0" err="1">
                <a:solidFill>
                  <a:srgbClr val="03243D"/>
                </a:solidFill>
                <a:ea typeface="Times New Roman"/>
                <a:cs typeface="Times New Roman"/>
              </a:rPr>
              <a:t>Floortime</a:t>
            </a:r>
            <a:r>
              <a:rPr lang="ru-RU" sz="1200" dirty="0">
                <a:solidFill>
                  <a:srgbClr val="03243D"/>
                </a:solidFill>
                <a:ea typeface="Times New Roman"/>
                <a:cs typeface="Times New Roman"/>
              </a:rPr>
              <a:t> (</a:t>
            </a:r>
            <a:r>
              <a:rPr lang="ru-RU" sz="1200" dirty="0" err="1">
                <a:solidFill>
                  <a:srgbClr val="03243D"/>
                </a:solidFill>
                <a:ea typeface="Times New Roman"/>
                <a:cs typeface="Times New Roman"/>
              </a:rPr>
              <a:t>Флортайм</a:t>
            </a:r>
            <a:r>
              <a:rPr lang="ru-RU" sz="1200" dirty="0">
                <a:solidFill>
                  <a:srgbClr val="03243D"/>
                </a:solidFill>
                <a:ea typeface="Times New Roman"/>
                <a:cs typeface="Times New Roman"/>
              </a:rPr>
              <a:t>) выступает практической составляющей процесса обучения. Оно сводится к тому, что взрослые наблюдают за интересами и увлечениями детей и присоединяются к их играм. Основной задачей становится укрепление доверия и создание условий, при которых ребенку самому хочется общаться с ними.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125"/>
              </a:spcAft>
            </a:pPr>
            <a:endParaRPr lang="ru-RU" dirty="0">
              <a:ea typeface="Calibri"/>
              <a:cs typeface="Times New Roman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96" y="1435839"/>
            <a:ext cx="1841953" cy="169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1557714"/>
            <a:ext cx="4572000" cy="15664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200" b="1" dirty="0">
                <a:solidFill>
                  <a:srgbClr val="03243D"/>
                </a:solidFill>
                <a:ea typeface="Times New Roman"/>
                <a:cs typeface="Times New Roman"/>
              </a:rPr>
              <a:t>D (</a:t>
            </a:r>
            <a:r>
              <a:rPr lang="ru-RU" sz="1200" b="1" dirty="0" err="1">
                <a:solidFill>
                  <a:srgbClr val="03243D"/>
                </a:solidFill>
                <a:ea typeface="Times New Roman"/>
                <a:cs typeface="Times New Roman"/>
              </a:rPr>
              <a:t>Developmental</a:t>
            </a:r>
            <a:r>
              <a:rPr lang="ru-RU" sz="1200" b="1" dirty="0">
                <a:solidFill>
                  <a:srgbClr val="03243D"/>
                </a:solidFill>
                <a:ea typeface="Times New Roman"/>
                <a:cs typeface="Times New Roman"/>
              </a:rPr>
              <a:t>) </a:t>
            </a:r>
            <a:r>
              <a:rPr lang="ru-RU" sz="1200" dirty="0">
                <a:solidFill>
                  <a:srgbClr val="03243D"/>
                </a:solidFill>
                <a:ea typeface="Times New Roman"/>
                <a:cs typeface="Times New Roman"/>
              </a:rPr>
              <a:t>— оценка уровня функционального и эмоционального развития, на котором находится ребенок;</a:t>
            </a:r>
            <a:endParaRPr lang="ru-RU" sz="12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200" b="1" dirty="0">
                <a:solidFill>
                  <a:srgbClr val="03243D"/>
                </a:solidFill>
                <a:ea typeface="Times New Roman"/>
                <a:cs typeface="Times New Roman"/>
              </a:rPr>
              <a:t>I (</a:t>
            </a:r>
            <a:r>
              <a:rPr lang="ru-RU" sz="1200" b="1" dirty="0" err="1">
                <a:solidFill>
                  <a:srgbClr val="03243D"/>
                </a:solidFill>
                <a:ea typeface="Times New Roman"/>
                <a:cs typeface="Times New Roman"/>
              </a:rPr>
              <a:t>Individual</a:t>
            </a:r>
            <a:r>
              <a:rPr lang="ru-RU" sz="1200" b="1" dirty="0">
                <a:solidFill>
                  <a:srgbClr val="03243D"/>
                </a:solidFill>
                <a:ea typeface="Times New Roman"/>
                <a:cs typeface="Times New Roman"/>
              </a:rPr>
              <a:t> </a:t>
            </a:r>
            <a:r>
              <a:rPr lang="ru-RU" sz="1200" b="1" dirty="0" err="1">
                <a:solidFill>
                  <a:srgbClr val="03243D"/>
                </a:solidFill>
                <a:ea typeface="Times New Roman"/>
                <a:cs typeface="Times New Roman"/>
              </a:rPr>
              <a:t>Differences</a:t>
            </a:r>
            <a:r>
              <a:rPr lang="ru-RU" sz="1200" b="1" dirty="0">
                <a:solidFill>
                  <a:srgbClr val="03243D"/>
                </a:solidFill>
                <a:ea typeface="Times New Roman"/>
                <a:cs typeface="Times New Roman"/>
              </a:rPr>
              <a:t>) </a:t>
            </a:r>
            <a:r>
              <a:rPr lang="ru-RU" sz="1200" dirty="0">
                <a:solidFill>
                  <a:srgbClr val="03243D"/>
                </a:solidFill>
                <a:ea typeface="Times New Roman"/>
                <a:cs typeface="Times New Roman"/>
              </a:rPr>
              <a:t>— индивидуальность ребенка и его окружения: семейные традиции, личные привычки каждого члена семьи; </a:t>
            </a:r>
            <a:endParaRPr lang="ru-RU" sz="12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200" b="1" dirty="0">
                <a:solidFill>
                  <a:srgbClr val="03243D"/>
                </a:solidFill>
                <a:ea typeface="Times New Roman"/>
                <a:cs typeface="Times New Roman"/>
              </a:rPr>
              <a:t>R (</a:t>
            </a:r>
            <a:r>
              <a:rPr lang="ru-RU" sz="1200" b="1" dirty="0" err="1">
                <a:solidFill>
                  <a:srgbClr val="03243D"/>
                </a:solidFill>
                <a:ea typeface="Times New Roman"/>
                <a:cs typeface="Times New Roman"/>
              </a:rPr>
              <a:t>Relationship-Based</a:t>
            </a:r>
            <a:r>
              <a:rPr lang="ru-RU" sz="1200" b="1" dirty="0">
                <a:solidFill>
                  <a:srgbClr val="03243D"/>
                </a:solidFill>
                <a:ea typeface="Times New Roman"/>
                <a:cs typeface="Times New Roman"/>
              </a:rPr>
              <a:t>) </a:t>
            </a:r>
            <a:r>
              <a:rPr lang="ru-RU" sz="1200" dirty="0">
                <a:solidFill>
                  <a:srgbClr val="03243D"/>
                </a:solidFill>
                <a:ea typeface="Times New Roman"/>
                <a:cs typeface="Times New Roman"/>
              </a:rPr>
              <a:t>— построение взаимоотношений внутри семьи. </a:t>
            </a:r>
          </a:p>
        </p:txBody>
      </p:sp>
    </p:spTree>
    <p:extLst>
      <p:ext uri="{BB962C8B-B14F-4D97-AF65-F5344CB8AC3E}">
        <p14:creationId xmlns:p14="http://schemas.microsoft.com/office/powerpoint/2010/main" val="355192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7"/>
            <a:ext cx="659482" cy="34624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322</a:t>
            </a:r>
            <a:endParaRPr lang="ru-RU" sz="800" b="0" dirty="0">
              <a:solidFill>
                <a:prstClr val="white"/>
              </a:solidFill>
              <a:latin typeface="PT Sans" panose="020B0503020203020204" pitchFamily="34" charset="-52"/>
            </a:endParaRPr>
          </a:p>
          <a:p>
            <a:pPr algn="ctr">
              <a:defRPr/>
            </a:pP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5</a:t>
            </a:r>
            <a:endParaRPr lang="en-US" sz="8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4624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00</a:t>
            </a:r>
          </a:p>
          <a:p>
            <a:pPr algn="ctr">
              <a:defRPr/>
            </a:pP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14</a:t>
            </a:r>
            <a:r>
              <a:rPr lang="en-US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-1</a:t>
            </a: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6</a:t>
            </a:r>
            <a:endParaRPr lang="en-US" sz="8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1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79BAB-C986-4BEB-8A83-9975130459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1" y="87537"/>
            <a:ext cx="524805" cy="1141075"/>
          </a:xfrm>
          <a:prstGeom prst="rect">
            <a:avLst/>
          </a:prstGeom>
        </p:spPr>
      </p:pic>
      <p:pic>
        <p:nvPicPr>
          <p:cNvPr id="2050" name="Picture 2" descr="https://sun9-56.userapi.com/impg/0n36e5gaSJfU2z_LdC5Q631asJNMvWT3KzPcxw/21Fnu4uARyw.jpg?size=2560x1706&amp;quality=95&amp;sign=5e6fc8e5591c2679df3b590c2350368e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18" t="32039" r="7187"/>
          <a:stretch/>
        </p:blipFill>
        <p:spPr bwMode="auto">
          <a:xfrm>
            <a:off x="917575" y="315714"/>
            <a:ext cx="3759506" cy="215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s.kpfu.ru/wp-content/uploads/2024/04/DSC_0772-1024x68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9" t="22699" b="-563"/>
          <a:stretch/>
        </p:blipFill>
        <p:spPr bwMode="auto">
          <a:xfrm>
            <a:off x="5159411" y="571219"/>
            <a:ext cx="3788656" cy="22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8004" y="7937"/>
            <a:ext cx="10214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kern="0" dirty="0">
                <a:solidFill>
                  <a:srgbClr val="1F497D">
                    <a:lumMod val="75000"/>
                  </a:srgbClr>
                </a:solidFill>
              </a:rPr>
              <a:t>«9 шагов»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160337"/>
            <a:ext cx="2010487" cy="325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15000"/>
              </a:lnSpc>
              <a:defRPr/>
            </a:pPr>
            <a:r>
              <a:rPr lang="ru-RU" sz="1400" b="1" kern="0" dirty="0">
                <a:solidFill>
                  <a:srgbClr val="1F497D">
                    <a:lumMod val="75000"/>
                  </a:srgbClr>
                </a:solidFill>
              </a:rPr>
              <a:t>«Семейная академия» </a:t>
            </a:r>
          </a:p>
        </p:txBody>
      </p:sp>
      <p:sp>
        <p:nvSpPr>
          <p:cNvPr id="6" name="AutoShape 6" descr="IMG_20240522_1035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IMG_20240522_1035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 descr="IMG_20240522_1035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2" descr="IMG_20240522_10350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1" name="Picture 13" descr="C:\Users\User\Desktop\IMG_20240522_10350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67874" y="2555308"/>
            <a:ext cx="2121693" cy="282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226" y="3286726"/>
            <a:ext cx="3584335" cy="136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956714" y="2552367"/>
            <a:ext cx="1544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kern="0" dirty="0">
                <a:solidFill>
                  <a:srgbClr val="1F497D">
                    <a:lumMod val="75000"/>
                  </a:srgbClr>
                </a:solidFill>
              </a:rPr>
              <a:t>«Ранняя пташка»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59395" y="285282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kern="0" dirty="0">
                <a:solidFill>
                  <a:srgbClr val="1F497D">
                    <a:lumMod val="75000"/>
                  </a:srgbClr>
                </a:solidFill>
              </a:rPr>
              <a:t>Цифровая платформа 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по сопровождению детей с РАС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5923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498" tIns="34253" rIns="68498" bIns="34253" rtlCol="0" anchor="ctr"/>
          <a:lstStyle/>
          <a:p>
            <a:pPr algn="ctr" defTabSz="684964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8" y="442248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60" y="4728785"/>
            <a:ext cx="659482" cy="323090"/>
          </a:xfrm>
          <a:prstGeom prst="rect">
            <a:avLst/>
          </a:prstGeom>
          <a:noFill/>
        </p:spPr>
        <p:txBody>
          <a:bodyPr wrap="square" lIns="68498" tIns="34253" rIns="68498" bIns="34253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3257">
              <a:defRPr/>
            </a:pP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322</a:t>
            </a:r>
            <a:endParaRPr lang="ru-RU" sz="800" b="0" dirty="0">
              <a:solidFill>
                <a:prstClr val="white"/>
              </a:solidFill>
              <a:latin typeface="PT Sans" panose="020B0503020203020204" pitchFamily="34" charset="-52"/>
            </a:endParaRPr>
          </a:p>
          <a:p>
            <a:pPr algn="ctr" defTabSz="913257">
              <a:defRPr/>
            </a:pP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5</a:t>
            </a:r>
            <a:endParaRPr lang="en-US" sz="8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60" y="4083927"/>
            <a:ext cx="659482" cy="323090"/>
          </a:xfrm>
          <a:prstGeom prst="rect">
            <a:avLst/>
          </a:prstGeom>
          <a:noFill/>
        </p:spPr>
        <p:txBody>
          <a:bodyPr wrap="square" lIns="68498" tIns="34253" rIns="68498" bIns="34253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3257">
              <a:defRPr/>
            </a:pP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prstClr val="white"/>
                </a:solidFill>
                <a:latin typeface="PT Sans" panose="020B0503020203020204" pitchFamily="34" charset="-52"/>
              </a:rPr>
              <a:t>00</a:t>
            </a:r>
          </a:p>
          <a:p>
            <a:pPr algn="ctr" defTabSz="684964">
              <a:defRPr/>
            </a:pP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14</a:t>
            </a:r>
            <a:r>
              <a:rPr lang="en-US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-1</a:t>
            </a:r>
            <a:r>
              <a:rPr lang="ru-RU" sz="8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6</a:t>
            </a:r>
            <a:endParaRPr lang="en-US" sz="8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1" y="3435856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79BAB-C986-4BEB-8A83-9975130459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1" y="87539"/>
            <a:ext cx="524805" cy="1141075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4377030"/>
              </p:ext>
            </p:extLst>
          </p:nvPr>
        </p:nvGraphicFramePr>
        <p:xfrm>
          <a:off x="1619672" y="314214"/>
          <a:ext cx="6984776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28922308"/>
              </p:ext>
            </p:extLst>
          </p:nvPr>
        </p:nvGraphicFramePr>
        <p:xfrm>
          <a:off x="5364088" y="1491630"/>
          <a:ext cx="3528392" cy="98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326340888"/>
              </p:ext>
            </p:extLst>
          </p:nvPr>
        </p:nvGraphicFramePr>
        <p:xfrm>
          <a:off x="3275856" y="2675384"/>
          <a:ext cx="7664524" cy="2100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5656" y="1383284"/>
            <a:ext cx="2944178" cy="350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925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1242</Words>
  <Application>Microsoft Office PowerPoint</Application>
  <PresentationFormat>Экран (16:9)</PresentationFormat>
  <Paragraphs>183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PT Sans</vt:lpstr>
      <vt:lpstr>Symbol</vt:lpstr>
      <vt:lpstr>Wingdings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Шафигуллин Марат Шарифуллович</dc:creator>
  <cp:lastModifiedBy>Садретдинова Эльвира Азгамовна</cp:lastModifiedBy>
  <cp:revision>118</cp:revision>
  <dcterms:created xsi:type="dcterms:W3CDTF">2020-07-15T10:53:07Z</dcterms:created>
  <dcterms:modified xsi:type="dcterms:W3CDTF">2024-05-23T06:42:29Z</dcterms:modified>
</cp:coreProperties>
</file>