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000000"/>
          </p15:clr>
        </p15:guide>
        <p15:guide id="2" orient="horz" pos="622">
          <p15:clr>
            <a:srgbClr val="000000"/>
          </p15:clr>
        </p15:guide>
        <p15:guide id="3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4A1F9F-381E-4DA1-B29B-DBC33385C0FE}">
  <a:tblStyle styleId="{7E4A1F9F-381E-4DA1-B29B-DBC33385C0F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622" orient="horz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90487" y="744537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11187" y="206375"/>
            <a:ext cx="80756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11187" y="1200150"/>
            <a:ext cx="8075612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11187" y="206375"/>
            <a:ext cx="80756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11187" y="206375"/>
            <a:ext cx="80756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2951955" y="-1140618"/>
            <a:ext cx="3394075" cy="807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611187" y="206375"/>
            <a:ext cx="80756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11187" y="206375"/>
            <a:ext cx="80756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187" y="206375"/>
            <a:ext cx="80756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187" y="1200150"/>
            <a:ext cx="8075612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1187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468312" y="1428750"/>
            <a:ext cx="8542337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Модель активного взаимодействия «Лидер» (личность, инновации, движение, единство, развитие)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924300" y="3003550"/>
            <a:ext cx="504031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Бронникова Эльвира Камилевна,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заведующий Учебно-методическим сектором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Информационно-методического отдела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Управления образования г.Казани по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Авиастроительному и Ново-Савиновскому районам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420937" y="1833562"/>
            <a:ext cx="4392612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712" y="136525"/>
            <a:ext cx="846137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on.tatarstan.ru/file/mon/Image/%D0%A1%D0%BD%D0%B8%D0%BC%D0%BE%D0%BA%20%D1%8D%D0%BA%D1%80%D0%B0%D0%BD%D0%B0%202023-03-09%20122310.jpg"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9462" y="317500"/>
            <a:ext cx="1709737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611187" y="206375"/>
            <a:ext cx="8075612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Этапы реализации</a:t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798512" y="915987"/>
            <a:ext cx="7991475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Организационно-аналитическая деятельность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Организационно-методическое сопровождение деятельности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Содействие распространению и внедрению лучших наставнических практик</a:t>
            </a: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Мониторинг и оценка результатов реализации проекта</a:t>
            </a:r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684212" y="2139950"/>
            <a:ext cx="8362950" cy="237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Ожидаемые результаты: 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создано единое научно-методическое пространство для профессионального роста управленческих кадров и педагогов, восполнены их профессиональные дефициты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внедрены механизмы взаимодействия наставника и наставляемого, направленного на совершенствование профессионального мастерства управленческих команд и педагогов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наблюдается кадровая устойчивость в образовательных организациях района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выявлены лучшие практики наставнической деятельности</a:t>
            </a:r>
            <a:endParaRPr/>
          </a:p>
          <a:p>
            <a:pPr indent="-101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формирование положительного имиджа района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755650" y="309562"/>
            <a:ext cx="7632700" cy="369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Национальный проект «Образование»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1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«Современная школа» (до конца 2024 года не менее 70% обучающихся общеобразовательных организаций будут вовлечены в различные формы сопровождения и наставничества)</a:t>
            </a:r>
            <a:endParaRPr/>
          </a:p>
          <a:p>
            <a:pPr indent="-11430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«Успех каждого ребенка»</a:t>
            </a:r>
            <a:endParaRPr/>
          </a:p>
          <a:p>
            <a:pPr indent="-11430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«Учитель будущего»</a:t>
            </a:r>
            <a:endParaRPr/>
          </a:p>
          <a:p>
            <a:pPr indent="-11430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«Социальные лифты для каждого»</a:t>
            </a:r>
            <a:endParaRPr/>
          </a:p>
          <a:p>
            <a:pPr indent="-11430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«Молодые профессионалы»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0"/>
            <a:ext cx="84963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611187" y="206375"/>
            <a:ext cx="8075612" cy="420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b="0" i="0" lang="en-US" sz="2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615950" y="627062"/>
            <a:ext cx="568483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2411412" y="1833562"/>
            <a:ext cx="4392612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504950" y="103187"/>
            <a:ext cx="5770562" cy="98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449262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Схема организации наставничества «ученик-ученик»</a:t>
            </a:r>
            <a:endParaRPr b="1" i="1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237" y="760412"/>
            <a:ext cx="6265862" cy="3395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Роза\Desktop\л23.JPG" id="112" name="Google Shape;1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4287" y="3940175"/>
            <a:ext cx="2573337" cy="113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/>
        </p:nvSpPr>
        <p:spPr>
          <a:xfrm>
            <a:off x="611187" y="123825"/>
            <a:ext cx="8137525" cy="1292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Психолого-педагогические классы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Авиастроительного и Ново-Савиновского районов г.Казани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(в 2022-2023 учебном году)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8" name="Google Shape;118;p17"/>
          <p:cNvGraphicFramePr/>
          <p:nvPr/>
        </p:nvGraphicFramePr>
        <p:xfrm>
          <a:off x="1403350" y="120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{7E4A1F9F-381E-4DA1-B29B-DBC33385C0FE}</a:tableStyleId>
              </a:tblPr>
              <a:tblGrid>
                <a:gridCol w="481000"/>
                <a:gridCol w="2274875"/>
                <a:gridCol w="3076575"/>
                <a:gridCol w="649275"/>
                <a:gridCol w="863600"/>
              </a:tblGrid>
              <a:tr h="684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№ п/п</a:t>
                      </a:r>
                      <a:endParaRPr/>
                    </a:p>
                  </a:txBody>
                  <a:tcPr marT="635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Наименование района</a:t>
                      </a:r>
                      <a:endParaRPr/>
                    </a:p>
                  </a:txBody>
                  <a:tcPr marT="635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Наименования школ в которых созданы психолого-педагогические классы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Классы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Кол-во учащихся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 классе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1 </a:t>
                      </a:r>
                      <a:endParaRPr/>
                    </a:p>
                  </a:txBody>
                  <a:tcPr marT="635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80962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Казань, Авиастроительный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0962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635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МБОУ «Гимназия №10»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МБОУ «Школа№ 117»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6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МБОУ «Школа №119»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635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80962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Казань, Ново-Савиновский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80962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635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МБОУ «Школа №71»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70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МБОУ «Школа №143»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25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2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ГАОУ «Адымнар-Казань»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 New Roman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50" y="2870200"/>
            <a:ext cx="3311525" cy="214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242887"/>
            <a:ext cx="6769100" cy="4900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/>
        </p:nvSpPr>
        <p:spPr>
          <a:xfrm>
            <a:off x="900112" y="725487"/>
            <a:ext cx="7488237" cy="344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Показатели эффективности наставничества: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закрепление на рабочем месте молодых специалистов, отсутствие «текучки» кадров в целом по школе;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наличие (снижение/рост количества) конфликтных ситуаций с педагогическими и родительскими сообществами;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наличие (снижение/рост количества) собственных профессиональных разработок (методических, проектов), развитие личностного и педагогического потенциала, профессиональных компетенций самого наставника.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/>
        </p:nvSpPr>
        <p:spPr>
          <a:xfrm>
            <a:off x="684212" y="65087"/>
            <a:ext cx="8208962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Проекты наставничества: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«Школа молодого руководителя»- сопровождение молодых и вновь назначенных руководителей общеобразовательных организаций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«Академия профессионального развития заместителя»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«Школа педагогического мастерства»- сопровождение молодых педагогов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«Шаги к успеху»- модель поддержки школ с низкими результатами обучения и школ, функционирующих в неблагоприятных социальных условиях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«Школа классного руководителя»-методическое сопровождение по повышению профессиональных компетенций классных руководителей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«Методическое сопровождение педагогов в формировании функциональной грамотности обучающихся»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/>
        </p:nvSpPr>
        <p:spPr>
          <a:xfrm>
            <a:off x="7010400" y="11112"/>
            <a:ext cx="21336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827087" y="195262"/>
            <a:ext cx="78486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Модель активного взаимодействия «Лидер»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(август 2023-май 2024)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684212" y="987425"/>
            <a:ext cx="8208962" cy="397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проекта: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совершенствование системы наставничества на основе сетевого взаимодействия управленческих команд для устранения дефицита профессиональных затруднений, внедрение системы непрерывного образования, которая даст возможность для профессионального роста управленцев.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Задачи проекта: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1.Создать стажировочные площадки для управленческих команд.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2.Оказать методическую помощь управленческим командам на всех этапах реализации проекта в решении их индивидуальных профессиональных затруднений.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3.Сформировать базу данных опытных высокопрофессиональных руководителей и заместителей директора-наставников для профессионального обобщения, и диссеминации педагогического опыта (обладающих высокой управленческой культурой, практическими навыками и достаточным опытом работы).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4.Выявить отдельные дефициты и разработать индивидуальную образовательную траекторию для участников проекта.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Ресурсы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директора - лидеры, выступающие в роли сетевых консультантов и коучей директоров школ - участниц проектов Ново - Савиновского и Авиастроительного районов г. Казани, управленческие команды инновационных школ, педагоги-участники конкурсов профессионального мастерства, методисты учебно-методического сектора информационно - методического отдела МКУ «Управление образования ИКМО «Город Казань» по Авиастроительному и Ново - Савиновскому районам.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Формы и методы реализации проекта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анкетирование, мастер-классы, семинары, выступления – презентации, тренинги, аудит, консалтинг, консультации, собеседования, круглые столы, методический десант, взаимообучение.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