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4" r:id="rId3"/>
    <p:sldId id="265" r:id="rId4"/>
    <p:sldId id="260" r:id="rId5"/>
    <p:sldId id="261" r:id="rId6"/>
    <p:sldId id="266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97001-4ECE-41AC-89F3-E8A8E3989E4C}" type="datetimeFigureOut">
              <a:rPr lang="ru-RU" smtClean="0"/>
              <a:t>12.05.2023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A7B21-2BA8-4A99-B0B8-F9FD7C2817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991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97001-4ECE-41AC-89F3-E8A8E3989E4C}" type="datetimeFigureOut">
              <a:rPr lang="ru-RU" smtClean="0"/>
              <a:t>12.05.2023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A7B21-2BA8-4A99-B0B8-F9FD7C2817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165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97001-4ECE-41AC-89F3-E8A8E3989E4C}" type="datetimeFigureOut">
              <a:rPr lang="ru-RU" smtClean="0"/>
              <a:t>12.05.2023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A7B21-2BA8-4A99-B0B8-F9FD7C2817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5273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97001-4ECE-41AC-89F3-E8A8E3989E4C}" type="datetimeFigureOut">
              <a:rPr lang="ru-RU" smtClean="0"/>
              <a:t>12.05.2023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A7B21-2BA8-4A99-B0B8-F9FD7C2817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300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97001-4ECE-41AC-89F3-E8A8E3989E4C}" type="datetimeFigureOut">
              <a:rPr lang="ru-RU" smtClean="0"/>
              <a:t>12.05.2023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A7B21-2BA8-4A99-B0B8-F9FD7C2817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2209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97001-4ECE-41AC-89F3-E8A8E3989E4C}" type="datetimeFigureOut">
              <a:rPr lang="ru-RU" smtClean="0"/>
              <a:t>12.05.2023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A7B21-2BA8-4A99-B0B8-F9FD7C2817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292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97001-4ECE-41AC-89F3-E8A8E3989E4C}" type="datetimeFigureOut">
              <a:rPr lang="ru-RU" smtClean="0"/>
              <a:t>12.05.2023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A7B21-2BA8-4A99-B0B8-F9FD7C2817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3135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97001-4ECE-41AC-89F3-E8A8E3989E4C}" type="datetimeFigureOut">
              <a:rPr lang="ru-RU" smtClean="0"/>
              <a:t>12.05.2023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A7B21-2BA8-4A99-B0B8-F9FD7C2817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5211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97001-4ECE-41AC-89F3-E8A8E3989E4C}" type="datetimeFigureOut">
              <a:rPr lang="ru-RU" smtClean="0"/>
              <a:t>12.05.2023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A7B21-2BA8-4A99-B0B8-F9FD7C2817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218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97001-4ECE-41AC-89F3-E8A8E3989E4C}" type="datetimeFigureOut">
              <a:rPr lang="ru-RU" smtClean="0"/>
              <a:t>12.05.2023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A7B21-2BA8-4A99-B0B8-F9FD7C2817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2900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97001-4ECE-41AC-89F3-E8A8E3989E4C}" type="datetimeFigureOut">
              <a:rPr lang="ru-RU" smtClean="0"/>
              <a:t>12.05.2023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A7B21-2BA8-4A99-B0B8-F9FD7C2817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781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97001-4ECE-41AC-89F3-E8A8E3989E4C}" type="datetimeFigureOut">
              <a:rPr lang="ru-RU" smtClean="0"/>
              <a:t>12.05.2023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A7B21-2BA8-4A99-B0B8-F9FD7C2817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0547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1646237"/>
            <a:ext cx="7056784" cy="3992563"/>
          </a:xfrm>
        </p:spPr>
        <p:txBody>
          <a:bodyPr>
            <a:normAutofit/>
          </a:bodyPr>
          <a:lstStyle/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Мензелинский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район РТ</a:t>
            </a: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059832" cy="164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0"/>
            <a:ext cx="3059832" cy="164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0849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1646237"/>
            <a:ext cx="7056784" cy="4591075"/>
          </a:xfrm>
        </p:spPr>
        <p:txBody>
          <a:bodyPr>
            <a:normAutofit fontScale="25000" lnSpcReduction="20000"/>
          </a:bodyPr>
          <a:lstStyle/>
          <a:p>
            <a:endParaRPr lang="ru-RU" sz="5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систему образования Мензелинского муниципального района входят:</a:t>
            </a:r>
          </a:p>
          <a:p>
            <a:r>
              <a:rPr lang="ru-RU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 образовательные организации, из них:</a:t>
            </a:r>
          </a:p>
          <a:p>
            <a:r>
              <a:rPr lang="ru-RU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16 учреждения образования, (4 школы  расположены в городе, </a:t>
            </a:r>
          </a:p>
          <a:p>
            <a:r>
              <a:rPr lang="ru-RU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– в Мензелинском районе)</a:t>
            </a:r>
          </a:p>
          <a:p>
            <a:r>
              <a:rPr lang="ru-RU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 – дошкольных образовательных учреждения,</a:t>
            </a:r>
          </a:p>
          <a:p>
            <a:r>
              <a:rPr lang="ru-RU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10 филиалов;</a:t>
            </a:r>
          </a:p>
          <a:p>
            <a:r>
              <a:rPr lang="ru-RU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– Дом детского творчества</a:t>
            </a:r>
          </a:p>
          <a:p>
            <a:endParaRPr lang="ru-RU" sz="7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Педагогических работников в образовательных организациях Мензелинского МР  – 513, </a:t>
            </a:r>
          </a:p>
          <a:p>
            <a:r>
              <a:rPr lang="ru-RU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354 – в ОУ, 159 – в ДОУ, из них - 127 воспитателя;</a:t>
            </a:r>
          </a:p>
          <a:p>
            <a:r>
              <a:rPr lang="ru-RU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педагогов-наставников – 4 </a:t>
            </a:r>
          </a:p>
          <a:p>
            <a:r>
              <a:rPr lang="ru-RU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Молодых педагогов - 8</a:t>
            </a:r>
          </a:p>
          <a:p>
            <a:r>
              <a:rPr lang="ru-RU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обучающихся – 3133</a:t>
            </a:r>
          </a:p>
          <a:p>
            <a:r>
              <a:rPr lang="ru-RU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воспитанников – 1105</a:t>
            </a: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059832" cy="164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0"/>
            <a:ext cx="3059832" cy="164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4435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1772816"/>
            <a:ext cx="7056784" cy="3992563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Знаком «Наставник РТ» награждены: </a:t>
            </a:r>
          </a:p>
          <a:p>
            <a:pPr algn="l"/>
            <a:r>
              <a:rPr lang="ru-RU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ОУ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15 педагогов</a:t>
            </a:r>
          </a:p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ДОУ – 1 воспитатель </a:t>
            </a:r>
          </a:p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Знаком «Наставник РФ» награжден  </a:t>
            </a:r>
          </a:p>
          <a:p>
            <a:pPr algn="l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учитель ОУ</a:t>
            </a: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059832" cy="164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0"/>
            <a:ext cx="3059832" cy="164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7192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47951"/>
            <a:ext cx="7772400" cy="1565025"/>
          </a:xfrm>
        </p:spPr>
        <p:txBody>
          <a:bodyPr>
            <a:no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Ключевые мероприятия в области  наставничества, реализуемые в Мензелинском муниципальном районе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3212976"/>
            <a:ext cx="6840760" cy="2880320"/>
          </a:xfrm>
        </p:spPr>
        <p:txBody>
          <a:bodyPr>
            <a:normAutofit fontScale="77500" lnSpcReduction="20000"/>
          </a:bodyPr>
          <a:lstStyle/>
          <a:p>
            <a:pPr marL="342900" indent="-342900" algn="just">
              <a:buFontTx/>
              <a:buChar char="-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адресной помощи молодым педагогам «Учитель- учителю»</a:t>
            </a:r>
          </a:p>
          <a:p>
            <a:pPr marL="342900" indent="-342900" algn="just">
              <a:buFontTx/>
              <a:buChar char="-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Обмен опытом наставников на круглых столах и конференциях</a:t>
            </a:r>
          </a:p>
          <a:p>
            <a:pPr marL="342900" indent="-342900" algn="just">
              <a:buFontTx/>
              <a:buChar char="-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Мастер-классы и открытые уроки для молодых педагогов</a:t>
            </a:r>
          </a:p>
          <a:p>
            <a:pPr marL="342900" indent="-342900" algn="just">
              <a:buFontTx/>
              <a:buChar char="-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Районное методическое объединение молодых педагогов</a:t>
            </a:r>
          </a:p>
          <a:p>
            <a:pPr marL="342900" indent="-342900" algn="just">
              <a:buFontTx/>
              <a:buChar char="-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секции в рамках августовской конференции «Молодые педагоги»  </a:t>
            </a:r>
          </a:p>
          <a:p>
            <a:pPr marL="342900" indent="-342900" algn="just">
              <a:buFontTx/>
              <a:buChar char="-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молодых педагогов в конкурсах педагогического мастерства «Учитель года», в номинациях: «Педагогический дебют», «Классный руководитель»</a:t>
            </a:r>
          </a:p>
          <a:p>
            <a:pPr marL="342900" indent="-342900" algn="just">
              <a:buFontTx/>
              <a:buChar char="-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Психологическое сопровождение молодых педагогов</a:t>
            </a:r>
          </a:p>
          <a:p>
            <a:pPr marL="342900" indent="-342900" algn="just">
              <a:buFontTx/>
              <a:buChar char="-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Сотрудничество с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Мензелинским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педагогическим колледжем</a:t>
            </a:r>
          </a:p>
          <a:p>
            <a:pPr marL="342900" indent="-342900" algn="just">
              <a:buFontTx/>
              <a:buChar char="-"/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ИМЦ\Desktop\логотип год национальных культур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0"/>
            <a:ext cx="3059832" cy="1647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14"/>
            <a:ext cx="3059832" cy="164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0849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47951"/>
            <a:ext cx="7772400" cy="1637033"/>
          </a:xfrm>
        </p:spPr>
        <p:txBody>
          <a:bodyPr>
            <a:no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Запланированные мероприятия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Года педагога и наставника</a:t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852936"/>
            <a:ext cx="6400800" cy="3312368"/>
          </a:xfrm>
        </p:spPr>
        <p:txBody>
          <a:bodyPr>
            <a:normAutofit lnSpcReduction="10000"/>
          </a:bodyPr>
          <a:lstStyle/>
          <a:p>
            <a:pPr marL="342900" indent="-342900" algn="just">
              <a:buFontTx/>
              <a:buChar char="-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 проведение мероприятий на основе дорожной карты</a:t>
            </a:r>
          </a:p>
          <a:p>
            <a:pPr marL="342900" indent="-342900" algn="just">
              <a:buFontTx/>
              <a:buChar char="-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сетевого сообщества на платформе «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Вконтакте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342900" indent="-342900" algn="just">
              <a:buFontTx/>
              <a:buChar char="-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мастер-классов, семинаров и круглых столов через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Сферум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ZOOM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электронного методического журнала «Педагогический дуэт»</a:t>
            </a:r>
          </a:p>
          <a:p>
            <a:pPr marL="342900" indent="-342900" algn="just">
              <a:buFontTx/>
              <a:buChar char="-"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Выпуск методического пособия «Наставничество как образовательный тренд современности»</a:t>
            </a:r>
          </a:p>
          <a:p>
            <a:pPr algn="just"/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buFontTx/>
              <a:buChar char="-"/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ИМЦ\Desktop\логотип год национальных культур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0"/>
            <a:ext cx="3059832" cy="1647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059832" cy="164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0849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060848"/>
            <a:ext cx="7772400" cy="1637033"/>
          </a:xfrm>
        </p:spPr>
        <p:txBody>
          <a:bodyPr>
            <a:noAutofit/>
          </a:bodyPr>
          <a:lstStyle/>
          <a:p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  <p:pic>
        <p:nvPicPr>
          <p:cNvPr id="1026" name="Picture 2" descr="C:\Users\ИМЦ\Desktop\логотип год национальных культур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0"/>
            <a:ext cx="3059832" cy="1647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059832" cy="1646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98866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264</Words>
  <Application>Microsoft Office PowerPoint</Application>
  <PresentationFormat>Экран (4:3)</PresentationFormat>
  <Paragraphs>42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Ключевые мероприятия в области  наставничества, реализуемые в Мензелинском муниципальном районе </vt:lpstr>
      <vt:lpstr>Запланированные мероприятия в рамках Года педагога и наставника </vt:lpstr>
      <vt:lpstr>   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ИМЦ</dc:creator>
  <cp:lastModifiedBy>irort</cp:lastModifiedBy>
  <cp:revision>19</cp:revision>
  <dcterms:created xsi:type="dcterms:W3CDTF">2023-05-03T10:47:42Z</dcterms:created>
  <dcterms:modified xsi:type="dcterms:W3CDTF">2023-05-12T06:34:44Z</dcterms:modified>
</cp:coreProperties>
</file>