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1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7309-4F6A-477F-940B-169C4376B80A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5204A-273D-4902-81EE-85091B77F5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7309-4F6A-477F-940B-169C4376B80A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5204A-273D-4902-81EE-85091B77F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7309-4F6A-477F-940B-169C4376B80A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5204A-273D-4902-81EE-85091B77F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7309-4F6A-477F-940B-169C4376B80A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5204A-273D-4902-81EE-85091B77F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7309-4F6A-477F-940B-169C4376B80A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5204A-273D-4902-81EE-85091B77F5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7309-4F6A-477F-940B-169C4376B80A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5204A-273D-4902-81EE-85091B77F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7309-4F6A-477F-940B-169C4376B80A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5204A-273D-4902-81EE-85091B77F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7309-4F6A-477F-940B-169C4376B80A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5204A-273D-4902-81EE-85091B77F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7309-4F6A-477F-940B-169C4376B80A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5204A-273D-4902-81EE-85091B77F5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7309-4F6A-477F-940B-169C4376B80A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5204A-273D-4902-81EE-85091B77F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7309-4F6A-477F-940B-169C4376B80A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5204A-273D-4902-81EE-85091B77F5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0E07309-4F6A-477F-940B-169C4376B80A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825204A-273D-4902-81EE-85091B77F5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s://novosheshminsk.tatarstan.ru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6.jpe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0" y="357166"/>
            <a:ext cx="6858000" cy="264320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>
                <a:solidFill>
                  <a:srgbClr val="0070C0"/>
                </a:solidFill>
                <a:hlinkClick r:id="rId2"/>
              </a:rPr>
              <a:t>НОВОШЕШМИНСКИЙ МУНИЦИПАЛЬНЫЙ РАЙОН</a:t>
            </a:r>
            <a:br>
              <a:rPr lang="ru-RU" b="1" cap="all" dirty="0"/>
            </a:br>
            <a:br>
              <a:rPr lang="ru-RU" b="1" cap="all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9058" y="2786058"/>
            <a:ext cx="4910142" cy="31432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Дли\Desktop\novosheshminsk_rayon_coa_n1231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2" y="214291"/>
            <a:ext cx="857224" cy="1143008"/>
          </a:xfrm>
          <a:prstGeom prst="rect">
            <a:avLst/>
          </a:prstGeom>
          <a:noFill/>
        </p:spPr>
      </p:pic>
      <p:pic>
        <p:nvPicPr>
          <p:cNvPr id="6" name="Picture 2" descr="C:\Users\Дли\Desktop\28_n2164812_big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4414" cy="1928802"/>
          </a:xfrm>
          <a:prstGeom prst="rect">
            <a:avLst/>
          </a:prstGeom>
          <a:noFill/>
        </p:spPr>
      </p:pic>
      <p:pic>
        <p:nvPicPr>
          <p:cNvPr id="7" name="Picture 7" descr="C:\Users\Дли\Desktop\загруженное (6).pn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2786058"/>
            <a:ext cx="4857784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39718"/>
          </a:xfrm>
        </p:spPr>
        <p:txBody>
          <a:bodyPr>
            <a:noAutofit/>
          </a:bodyPr>
          <a:lstStyle/>
          <a:p>
            <a:r>
              <a:rPr lang="ru-RU" sz="2800" dirty="0"/>
              <a:t>Сведения об Образовательных организациях </a:t>
            </a:r>
            <a:r>
              <a:rPr lang="ru-RU" sz="2800" dirty="0" err="1"/>
              <a:t>Новошешминского</a:t>
            </a:r>
            <a:r>
              <a:rPr lang="ru-RU" sz="2800" dirty="0"/>
              <a:t> муниципального района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214422"/>
            <a:ext cx="7498080" cy="5033978"/>
          </a:xfrm>
        </p:spPr>
        <p:txBody>
          <a:bodyPr/>
          <a:lstStyle/>
          <a:p>
            <a:r>
              <a:rPr lang="ru-RU" dirty="0"/>
              <a:t>Школ-18</a:t>
            </a:r>
          </a:p>
          <a:p>
            <a:r>
              <a:rPr lang="ru-RU" dirty="0"/>
              <a:t>Педагогических работников-245</a:t>
            </a:r>
          </a:p>
          <a:p>
            <a:r>
              <a:rPr lang="ru-RU" dirty="0"/>
              <a:t>Обучающихся-1412</a:t>
            </a:r>
          </a:p>
          <a:p>
            <a:r>
              <a:rPr lang="ru-RU" dirty="0"/>
              <a:t>Дошкольных учреждений-19</a:t>
            </a:r>
          </a:p>
          <a:p>
            <a:r>
              <a:rPr lang="ru-RU" dirty="0"/>
              <a:t>Воспитанников-547</a:t>
            </a:r>
          </a:p>
          <a:p>
            <a:r>
              <a:rPr lang="ru-RU" dirty="0"/>
              <a:t>Педагогов-наставников-25</a:t>
            </a:r>
          </a:p>
          <a:p>
            <a:endParaRPr lang="ru-RU" dirty="0"/>
          </a:p>
        </p:txBody>
      </p:sp>
      <p:pic>
        <p:nvPicPr>
          <p:cNvPr id="4" name="Picture 2" descr="C:\Users\Дли\Desktop\28_n2164812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4414" cy="1428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85728"/>
            <a:ext cx="7498080" cy="2857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Проведенные мероприятия:</a:t>
            </a:r>
            <a:br>
              <a:rPr lang="ru-RU" sz="2400" dirty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Дли\Desktop\28_n2164812_b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73926" cy="128586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1538" y="500042"/>
            <a:ext cx="7715304" cy="84330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400" dirty="0"/>
              <a:t>Торжественное открытие  Года педагога и наставника в Новошешминском районе;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/>
              <a:t>Изучение  и систематизация имеющихся материалов по проблеме наставничества ;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/>
              <a:t>Подготовка нормативной базы реализации целевой модели наставничества; 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/>
              <a:t>Формирование базы наставников </a:t>
            </a:r>
            <a:r>
              <a:rPr lang="tt-RU" sz="1400" dirty="0"/>
              <a:t>Новошешминского района;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/>
              <a:t>Информирование родителей, педагогов, обучающихся о возможностях и целях целевой модели наставничества; </a:t>
            </a:r>
            <a:endParaRPr lang="tt-RU" sz="1400" dirty="0"/>
          </a:p>
          <a:p>
            <a:pPr>
              <a:buFont typeface="Arial" pitchFamily="34" charset="0"/>
              <a:buChar char="•"/>
            </a:pPr>
            <a:r>
              <a:rPr lang="ru-RU" sz="1400" dirty="0"/>
              <a:t>Формирование наставнических пар, групп;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/>
              <a:t>Сбор данных о наставляемых; 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/>
              <a:t>Формирование базы наставляемых;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/>
              <a:t>Районный семинар молодых педагогов « Современный урок, как основа эффективного и качественного образования»  на базе МБОУ «</a:t>
            </a:r>
            <a:r>
              <a:rPr lang="ru-RU" sz="1400" dirty="0" err="1"/>
              <a:t>Новошешминская</a:t>
            </a:r>
            <a:r>
              <a:rPr lang="ru-RU" sz="1400" dirty="0"/>
              <a:t>  СОШ»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/>
              <a:t>Подготовка к установке баннера «Педагоги-наставники </a:t>
            </a:r>
            <a:r>
              <a:rPr lang="ru-RU" sz="1400" dirty="0" err="1"/>
              <a:t>Новошешминского</a:t>
            </a:r>
            <a:r>
              <a:rPr lang="ru-RU" sz="1400" dirty="0"/>
              <a:t>  района»;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/>
              <a:t>Создание электронной выставки о педагогах-наставниках  района;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/>
              <a:t>Организация встреч школьников с интересными людьми  района;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/>
              <a:t>Участие в акции «Дорогой учитель» в социальных сетях ВК;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/>
              <a:t>Участие в республиканском конкурсе «Замечательный вожатый-2023» ;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/>
              <a:t>Участие в региональном этапе Всероссийского конкурса педагогического мастерства «Учитель года-2023» (</a:t>
            </a:r>
            <a:r>
              <a:rPr lang="ru-RU" sz="1400" dirty="0" err="1"/>
              <a:t>Старова</a:t>
            </a:r>
            <a:r>
              <a:rPr lang="ru-RU" sz="1400" dirty="0"/>
              <a:t> Л.И., </a:t>
            </a:r>
            <a:r>
              <a:rPr lang="ru-RU" sz="1400" dirty="0" err="1"/>
              <a:t>Халиуллина</a:t>
            </a:r>
            <a:r>
              <a:rPr lang="ru-RU" sz="1400" dirty="0"/>
              <a:t> Г.Р.)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/>
              <a:t>Участие в конкурсе молодых педагогов «Дебют», молодой педагог-Калмыкова А.Е. учитель-наставник Павлова Г.Л.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/>
              <a:t>Семинар-практикум «Теория и практика подготовки учащихся к ОГЭ по химии» -педагог-наставник </a:t>
            </a:r>
            <a:r>
              <a:rPr lang="ru-RU" sz="1400" dirty="0" err="1"/>
              <a:t>Шакирзянова</a:t>
            </a:r>
            <a:r>
              <a:rPr lang="ru-RU" sz="1400" dirty="0"/>
              <a:t> С.Н.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/>
              <a:t>Публикация материалов педагогов-наставников в журнале «Энциклопедия наставничества: лучшие практики» ( </a:t>
            </a:r>
            <a:r>
              <a:rPr lang="ru-RU" sz="1400" dirty="0" err="1"/>
              <a:t>Глининой</a:t>
            </a:r>
            <a:r>
              <a:rPr lang="ru-RU" sz="1400" dirty="0"/>
              <a:t> Т.Л. (МБОУ «</a:t>
            </a:r>
            <a:r>
              <a:rPr lang="ru-RU" sz="1400" dirty="0" err="1"/>
              <a:t>Утяшкинская</a:t>
            </a:r>
            <a:r>
              <a:rPr lang="ru-RU" sz="1400" dirty="0"/>
              <a:t> ООШ»), </a:t>
            </a:r>
            <a:r>
              <a:rPr lang="ru-RU" sz="1400" dirty="0" err="1"/>
              <a:t>Халиуллиной</a:t>
            </a:r>
            <a:r>
              <a:rPr lang="ru-RU" sz="1400" dirty="0"/>
              <a:t> Г.Р. (МБОУ «</a:t>
            </a:r>
            <a:r>
              <a:rPr lang="ru-RU" sz="1400" dirty="0" err="1"/>
              <a:t>Тубылгытауская</a:t>
            </a:r>
            <a:r>
              <a:rPr lang="ru-RU" sz="1400" dirty="0"/>
              <a:t> ООШ»), </a:t>
            </a:r>
            <a:r>
              <a:rPr lang="ru-RU" sz="1400" dirty="0" err="1"/>
              <a:t>Шабалдиной</a:t>
            </a:r>
            <a:r>
              <a:rPr lang="ru-RU" sz="1400" dirty="0"/>
              <a:t> Л.Г. (МБОУ «</a:t>
            </a:r>
            <a:r>
              <a:rPr lang="ru-RU" sz="1400" dirty="0" err="1"/>
              <a:t>Черемуховская</a:t>
            </a:r>
            <a:r>
              <a:rPr lang="ru-RU" sz="1400" dirty="0"/>
              <a:t> СОШ»), Шакировой Л.В. (МБОУ «</a:t>
            </a:r>
            <a:r>
              <a:rPr lang="ru-RU" sz="1400" dirty="0" err="1"/>
              <a:t>Зиреклинский</a:t>
            </a:r>
            <a:r>
              <a:rPr lang="ru-RU" sz="1400" dirty="0"/>
              <a:t> лицей»), </a:t>
            </a:r>
            <a:r>
              <a:rPr lang="ru-RU" sz="1400" dirty="0" err="1"/>
              <a:t>Шолгиной</a:t>
            </a:r>
            <a:r>
              <a:rPr lang="ru-RU" sz="1400" dirty="0"/>
              <a:t> Н.В. (МБОУ «</a:t>
            </a:r>
            <a:r>
              <a:rPr lang="ru-RU" sz="1400" dirty="0" err="1"/>
              <a:t>Новошешминская</a:t>
            </a:r>
            <a:r>
              <a:rPr lang="ru-RU" sz="1400" dirty="0"/>
              <a:t> СОШ»). 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/>
              <a:t>Чествование педагогических династий района;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/>
              <a:t>Проведение научно-практической конференции учителей начальных классов «Функциональная грамотность: вызовы  и эффективные практики».</a:t>
            </a:r>
          </a:p>
          <a:p>
            <a:pPr>
              <a:buFont typeface="Arial" pitchFamily="34" charset="0"/>
              <a:buChar char="•"/>
            </a:pPr>
            <a:endParaRPr lang="ru-RU" sz="1400" dirty="0"/>
          </a:p>
          <a:p>
            <a:pPr>
              <a:buFont typeface="Arial" pitchFamily="34" charset="0"/>
              <a:buChar char="•"/>
            </a:pPr>
            <a:endParaRPr lang="ru-RU" sz="1400" dirty="0"/>
          </a:p>
          <a:p>
            <a:pPr>
              <a:buFont typeface="Arial" pitchFamily="34" charset="0"/>
              <a:buChar char="•"/>
            </a:pPr>
            <a:endParaRPr lang="ru-RU" sz="16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A972~1\AppData\Local\Temp\Rar$DI31.303\TД¦-TВ¦-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428868"/>
            <a:ext cx="214314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Дли\Desktop\загруженное (3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85728"/>
            <a:ext cx="1928826" cy="2000240"/>
          </a:xfrm>
          <a:prstGeom prst="rect">
            <a:avLst/>
          </a:prstGeom>
          <a:noFill/>
        </p:spPr>
      </p:pic>
      <p:pic>
        <p:nvPicPr>
          <p:cNvPr id="6" name="Picture 2" descr="C:\Users\Дли\Desktop\28_n2164812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00100" cy="1285860"/>
          </a:xfrm>
          <a:prstGeom prst="rect">
            <a:avLst/>
          </a:prstGeom>
          <a:noFill/>
        </p:spPr>
      </p:pic>
      <p:pic>
        <p:nvPicPr>
          <p:cNvPr id="7" name="Picture 3" descr="C:\Users\Дли\Desktop\загруженное (4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285728"/>
            <a:ext cx="2143140" cy="2000264"/>
          </a:xfrm>
          <a:prstGeom prst="rect">
            <a:avLst/>
          </a:prstGeom>
          <a:noFill/>
        </p:spPr>
      </p:pic>
      <p:pic>
        <p:nvPicPr>
          <p:cNvPr id="8" name="Picture 4" descr="C:\Users\Дли\Desktop\загруженное 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2428868"/>
            <a:ext cx="1928826" cy="1928826"/>
          </a:xfrm>
          <a:prstGeom prst="rect">
            <a:avLst/>
          </a:prstGeom>
          <a:noFill/>
        </p:spPr>
      </p:pic>
      <p:pic>
        <p:nvPicPr>
          <p:cNvPr id="9" name="Picture 5" descr="C:\Users\Дли\Desktop\загруженное (2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57818" y="285728"/>
            <a:ext cx="1428760" cy="1928826"/>
          </a:xfrm>
          <a:prstGeom prst="rect">
            <a:avLst/>
          </a:prstGeom>
          <a:noFill/>
        </p:spPr>
      </p:pic>
      <p:pic>
        <p:nvPicPr>
          <p:cNvPr id="10" name="Picture 6" descr="C:\Users\Дли\Desktop\загруженное (5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1538" y="4500570"/>
            <a:ext cx="2143140" cy="1928826"/>
          </a:xfrm>
          <a:prstGeom prst="rect">
            <a:avLst/>
          </a:prstGeom>
          <a:noFill/>
        </p:spPr>
      </p:pic>
      <p:pic>
        <p:nvPicPr>
          <p:cNvPr id="11" name="Picture 8" descr="C:\Users\Дли\Desktop\загруженное (7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86115" y="4500570"/>
            <a:ext cx="1928827" cy="1930401"/>
          </a:xfrm>
          <a:prstGeom prst="rect">
            <a:avLst/>
          </a:prstGeom>
          <a:noFill/>
        </p:spPr>
      </p:pic>
      <p:pic>
        <p:nvPicPr>
          <p:cNvPr id="12" name="Picture 2" descr="C:\Users\Дли\Desktop\загруженное (8)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57818" y="4572008"/>
            <a:ext cx="1785950" cy="1765959"/>
          </a:xfrm>
          <a:prstGeom prst="rect">
            <a:avLst/>
          </a:prstGeom>
          <a:noFill/>
        </p:spPr>
      </p:pic>
      <p:pic>
        <p:nvPicPr>
          <p:cNvPr id="13" name="Picture 3" descr="C:\Users\Дли\Desktop\загруженное (9)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86380" y="2500306"/>
            <a:ext cx="1500198" cy="1857388"/>
          </a:xfrm>
          <a:prstGeom prst="rect">
            <a:avLst/>
          </a:prstGeom>
          <a:noFill/>
        </p:spPr>
      </p:pic>
      <p:pic>
        <p:nvPicPr>
          <p:cNvPr id="14" name="Picture 4" descr="C:\Users\Дли\Desktop\загруженное (4)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929454" y="285728"/>
            <a:ext cx="2071702" cy="2428892"/>
          </a:xfrm>
          <a:prstGeom prst="rect">
            <a:avLst/>
          </a:prstGeom>
          <a:noFill/>
        </p:spPr>
      </p:pic>
      <p:pic>
        <p:nvPicPr>
          <p:cNvPr id="15" name="Picture 5" descr="C:\Users\Дли\Desktop\загруженное (5)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15206" y="4572008"/>
            <a:ext cx="1785950" cy="1785950"/>
          </a:xfrm>
          <a:prstGeom prst="rect">
            <a:avLst/>
          </a:prstGeom>
          <a:noFill/>
        </p:spPr>
      </p:pic>
      <p:pic>
        <p:nvPicPr>
          <p:cNvPr id="16" name="Picture 6" descr="C:\Users\Дли\Desktop\загруженное (6)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00892" y="2857496"/>
            <a:ext cx="2016121" cy="1428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6908"/>
          </a:xfrm>
        </p:spPr>
        <p:txBody>
          <a:bodyPr>
            <a:normAutofit fontScale="90000"/>
          </a:bodyPr>
          <a:lstStyle/>
          <a:p>
            <a:r>
              <a:rPr lang="ru-RU" dirty="0"/>
              <a:t>Запланированные мероприятия: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1142976" y="1071546"/>
            <a:ext cx="7790712" cy="5500726"/>
          </a:xfrm>
        </p:spPr>
        <p:txBody>
          <a:bodyPr>
            <a:normAutofit fontScale="25000" lnSpcReduction="20000"/>
          </a:bodyPr>
          <a:lstStyle/>
          <a:p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Реализация Дорожной  карты  целевой модели наставничества  в образовательных организациях </a:t>
            </a:r>
            <a:r>
              <a:rPr lang="ru-RU" sz="5600" dirty="0" err="1">
                <a:latin typeface="Times New Roman" pitchFamily="18" charset="0"/>
                <a:cs typeface="Times New Roman" pitchFamily="18" charset="0"/>
              </a:rPr>
              <a:t>Новошешминского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latin typeface="Times New Roman" pitchFamily="18" charset="0"/>
                <a:cs typeface="Times New Roman" pitchFamily="18" charset="0"/>
              </a:rPr>
              <a:t>мунициапального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 района Республики  Татарстан;</a:t>
            </a:r>
          </a:p>
          <a:p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 Организация и проведение семинаров и практикумов, круглых столов с наставниками и наставляемыми;</a:t>
            </a:r>
          </a:p>
          <a:p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 Формирование страниц </a:t>
            </a:r>
            <a:r>
              <a:rPr lang="ru-RU" sz="5600" dirty="0" err="1">
                <a:latin typeface="Times New Roman" pitchFamily="18" charset="0"/>
                <a:cs typeface="Times New Roman" pitchFamily="18" charset="0"/>
              </a:rPr>
              <a:t>веб-сайтов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 наставников для сетевого взаимодействия с педагогическими работниками ;</a:t>
            </a:r>
          </a:p>
          <a:p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 Привлечение к участию в конкурсах профессионального мастерства, </a:t>
            </a:r>
            <a:r>
              <a:rPr lang="ru-RU" sz="5600" dirty="0" err="1">
                <a:latin typeface="Times New Roman" pitchFamily="18" charset="0"/>
                <a:cs typeface="Times New Roman" pitchFamily="18" charset="0"/>
              </a:rPr>
              <a:t>грантовых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 проектах, методических конкурсах;</a:t>
            </a:r>
          </a:p>
          <a:p>
            <a:r>
              <a:rPr lang="ru-RU" sz="5600" dirty="0" err="1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- консультирование наставников по вопросам работы с педагогами;</a:t>
            </a:r>
          </a:p>
          <a:p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Сотрудничество с ГАОУ ДПО ИРО РТ по реализации мероприятий инновационной площадки «Школа наставничества» ;</a:t>
            </a:r>
          </a:p>
          <a:p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 Организация комплекса  последовательных встреч наставников и наставляемых;</a:t>
            </a:r>
          </a:p>
          <a:p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Обсуждение и подготовка рекомендаций по формированию программы для дальнейшего карьерного и личностного роста педагогов; </a:t>
            </a:r>
          </a:p>
          <a:p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 Ежегодная работа над картами результативности педагогических работников;</a:t>
            </a:r>
          </a:p>
          <a:p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  Организация текущего контроля достижения планируемых результатов наставниками;</a:t>
            </a:r>
          </a:p>
          <a:p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Привлечение к участию в инновационной и экспериментальной деятельности педагогов;</a:t>
            </a:r>
          </a:p>
          <a:p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 Проведение диагностики наставников для оценки перспективы дальнейшего развития наставнической деятельности;</a:t>
            </a:r>
          </a:p>
          <a:p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 Публикация статей, выступления в СМИ;</a:t>
            </a:r>
          </a:p>
          <a:p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 Отчеты по планам работы направлений наставничества;</a:t>
            </a:r>
          </a:p>
          <a:p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Публикация результатов реализованных направлений наставничества, лучших наставников, информации на сайте образовательной организации, организаций- партнеров. </a:t>
            </a: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4" name="Picture 2" descr="C:\Users\Дли\Desktop\28_n2164812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0100" cy="1285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146</TotalTime>
  <Words>488</Words>
  <Application>Microsoft Office PowerPoint</Application>
  <PresentationFormat>Экран (4:3)</PresentationFormat>
  <Paragraphs>49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Corbel</vt:lpstr>
      <vt:lpstr>Gill Sans MT</vt:lpstr>
      <vt:lpstr>Times New Roman</vt:lpstr>
      <vt:lpstr>Verdana</vt:lpstr>
      <vt:lpstr>Wingdings 2</vt:lpstr>
      <vt:lpstr>Солнцестояние</vt:lpstr>
      <vt:lpstr>НОВОШЕШМИНСКИЙ МУНИЦИПАЛЬНЫЙ РАЙОН  </vt:lpstr>
      <vt:lpstr>Сведения об Образовательных организациях Новошешминского муниципального района</vt:lpstr>
      <vt:lpstr>Проведенные мероприятия: </vt:lpstr>
      <vt:lpstr>Презентация PowerPoint</vt:lpstr>
      <vt:lpstr>Запланированные мероприятия: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НОВОШЕШМИНСКИЙ МУНИЦИПАЛЬНЫЙ РАЙОН</dc:title>
  <dc:creator>Дли</dc:creator>
  <cp:lastModifiedBy>irort</cp:lastModifiedBy>
  <cp:revision>18</cp:revision>
  <dcterms:created xsi:type="dcterms:W3CDTF">2023-04-30T12:29:20Z</dcterms:created>
  <dcterms:modified xsi:type="dcterms:W3CDTF">2024-01-12T12:04:34Z</dcterms:modified>
</cp:coreProperties>
</file>