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493" r:id="rId2"/>
    <p:sldId id="1499" r:id="rId3"/>
    <p:sldId id="1509" r:id="rId4"/>
    <p:sldId id="1503" r:id="rId5"/>
    <p:sldId id="1501" r:id="rId6"/>
    <p:sldId id="1514" r:id="rId7"/>
    <p:sldId id="1507" r:id="rId8"/>
    <p:sldId id="1505" r:id="rId9"/>
    <p:sldId id="1510" r:id="rId10"/>
    <p:sldId id="1467" r:id="rId11"/>
    <p:sldId id="1512" r:id="rId12"/>
    <p:sldId id="1513" r:id="rId13"/>
    <p:sldId id="1482" r:id="rId14"/>
    <p:sldId id="1447" r:id="rId15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A75"/>
    <a:srgbClr val="00679D"/>
    <a:srgbClr val="FF6699"/>
    <a:srgbClr val="43682B"/>
    <a:srgbClr val="FFC000"/>
    <a:srgbClr val="70AD47"/>
    <a:srgbClr val="ED7D31"/>
    <a:srgbClr val="9E480E"/>
    <a:srgbClr val="FFFFFF"/>
    <a:srgbClr val="F1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005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215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215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r">
              <a:defRPr sz="1300"/>
            </a:lvl1pPr>
          </a:lstStyle>
          <a:p>
            <a:fld id="{DDDCA5AF-2CB0-46F1-A85C-1A57E101714B}" type="datetimeFigureOut">
              <a:rPr lang="ru-RU" smtClean="0"/>
              <a:t>22.05.2024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50475" cy="498214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31600"/>
            <a:ext cx="2950475" cy="498214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r">
              <a:defRPr sz="1300"/>
            </a:lvl1pPr>
          </a:lstStyle>
          <a:p>
            <a:fld id="{AC8B6D1D-9DCF-4155-8D03-5A68EDAFF0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294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6491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6491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r">
              <a:defRPr sz="1300"/>
            </a:lvl1pPr>
          </a:lstStyle>
          <a:p>
            <a:fld id="{FFDC2842-FAC6-4D75-98F8-2C2E51FD64E4}" type="datetimeFigureOut">
              <a:rPr lang="ru-RU" smtClean="0"/>
              <a:t>22.05.2024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0" tIns="47820" rIns="95640" bIns="478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6662"/>
            <a:ext cx="5447030" cy="4468416"/>
          </a:xfrm>
          <a:prstGeom prst="rect">
            <a:avLst/>
          </a:prstGeom>
        </p:spPr>
        <p:txBody>
          <a:bodyPr vert="horz" lIns="95640" tIns="47820" rIns="95640" bIns="478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50475" cy="496491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599"/>
            <a:ext cx="2950475" cy="496491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r">
              <a:defRPr sz="1300"/>
            </a:lvl1pPr>
          </a:lstStyle>
          <a:p>
            <a:fld id="{57C2A80B-CA7E-4CBA-93F2-B56DF0CBF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902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AD44-4336-4D94-8FD5-906450C7CDBE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85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91B3-1589-4BCF-823A-A198291D9BC6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42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8-F194-4F11-8F82-90E7F22003D1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7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7D40-CFD1-42BB-886A-4759044C1E77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2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205D-CE16-4395-BDF2-B0812F99D13C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3376-CA5D-4B6A-898E-2B371FD63E28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3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977-607F-4F06-8ACF-AAF1199BE1A3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4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DED-18BA-40A7-9A0D-451549A69A24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84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7BFA-15A8-425C-AB0A-2515B4DDAB5B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5852-1204-4AA3-A2B7-F89E2C88C60F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54A6-68CF-45AC-987D-0C189C6A4AB5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20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ED65-242D-473B-A4D0-E2586413F860}" type="datetime1">
              <a:rPr lang="ru-RU" smtClean="0"/>
              <a:t>22.05.2024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8AF1-EC38-4CE8-8CFA-7459AA2C9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0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5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irort.ru/ru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nsultant.ru/document/cons_doc_LAW_454050/3d0cac60971a511280cbba229d9b6329c07731f7/#dst100011" TargetMode="External"/><Relationship Id="rId4" Type="http://schemas.openxmlformats.org/officeDocument/2006/relationships/hyperlink" Target="https://www.consultant.ru/document/cons_doc_LAW_381385/3d0cac60971a511280cbba229d9b6329c07731f7/#dst1000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36420" y="474800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ГАОУ ДПО  Институт развития образования Республики Татарстан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44AE35-693E-475C-9FEF-EECDA79A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85" y="1877627"/>
            <a:ext cx="2356221" cy="15513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268D23-4802-4A56-A850-26762B7F3459}"/>
              </a:ext>
            </a:extLst>
          </p:cNvPr>
          <p:cNvSpPr/>
          <p:nvPr/>
        </p:nvSpPr>
        <p:spPr>
          <a:xfrm>
            <a:off x="1562469" y="5042517"/>
            <a:ext cx="953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Латыпова Расиля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Ильдусовна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доцент кафедры  дошкольного и начального общего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ГАОУ ДПО  «Институт развития образования Республики Татарстан»,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кандидат педагогических наук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37153-D000-4C7F-866C-E48F54794486}"/>
              </a:ext>
            </a:extLst>
          </p:cNvPr>
          <p:cNvSpPr/>
          <p:nvPr/>
        </p:nvSpPr>
        <p:spPr>
          <a:xfrm>
            <a:off x="1922708" y="2526520"/>
            <a:ext cx="9539027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1850" algn="ctr">
              <a:lnSpc>
                <a:spcPts val="16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206A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31850" algn="ctr">
              <a:lnSpc>
                <a:spcPts val="1600"/>
              </a:lnSpc>
              <a:spcBef>
                <a:spcPts val="35"/>
              </a:spcBef>
              <a:spcAft>
                <a:spcPts val="0"/>
              </a:spcAft>
            </a:pPr>
            <a:endParaRPr lang="ru-RU" sz="2400" b="1" kern="0" dirty="0">
              <a:solidFill>
                <a:srgbClr val="206A7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50" algn="ctr">
              <a:lnSpc>
                <a:spcPts val="1600"/>
              </a:lnSpc>
              <a:spcBef>
                <a:spcPts val="35"/>
              </a:spcBef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правовая основа взаимодействия ДОО </a:t>
            </a:r>
          </a:p>
          <a:p>
            <a:pPr marL="831850" algn="ctr">
              <a:lnSpc>
                <a:spcPts val="1600"/>
              </a:lnSpc>
              <a:spcBef>
                <a:spcPts val="35"/>
              </a:spcBef>
            </a:pPr>
            <a:endParaRPr lang="ru-RU" sz="2400" b="1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50" algn="ctr">
              <a:lnSpc>
                <a:spcPts val="1600"/>
              </a:lnSpc>
              <a:spcBef>
                <a:spcPts val="35"/>
              </a:spcBef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обучающихся  </a:t>
            </a:r>
          </a:p>
          <a:p>
            <a:pPr marL="831850" algn="ctr">
              <a:lnSpc>
                <a:spcPts val="1600"/>
              </a:lnSpc>
              <a:spcBef>
                <a:spcPts val="35"/>
              </a:spcBef>
            </a:pPr>
            <a:endParaRPr lang="ru-RU" sz="2400" b="1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50" algn="ctr">
              <a:lnSpc>
                <a:spcPts val="1600"/>
              </a:lnSpc>
              <a:spcBef>
                <a:spcPts val="35"/>
              </a:spcBef>
              <a:spcAft>
                <a:spcPts val="0"/>
              </a:spcAft>
            </a:pPr>
            <a:endParaRPr lang="ru-RU" sz="2800" b="1" kern="0" dirty="0">
              <a:solidFill>
                <a:srgbClr val="206A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1850" algn="ctr">
              <a:lnSpc>
                <a:spcPts val="1600"/>
              </a:lnSpc>
              <a:spcBef>
                <a:spcPts val="35"/>
              </a:spcBef>
              <a:spcAft>
                <a:spcPts val="0"/>
              </a:spcAft>
            </a:pPr>
            <a:endParaRPr lang="ru-RU" sz="2800" b="1" kern="0" dirty="0">
              <a:solidFill>
                <a:srgbClr val="206A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8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30263" y="607703"/>
            <a:ext cx="97650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Ключевые тезисы ФОП ДО в контексте работы с родителями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9" y="235157"/>
            <a:ext cx="885254" cy="1109923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6EF3-9512-44A2-AB04-1FF81B1A59A5}"/>
              </a:ext>
            </a:extLst>
          </p:cNvPr>
          <p:cNvSpPr txBox="1"/>
          <p:nvPr/>
        </p:nvSpPr>
        <p:spPr bwMode="auto">
          <a:xfrm>
            <a:off x="955964" y="1777651"/>
            <a:ext cx="10505772" cy="45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ФОП ДО, ориентированные на работу с родителями:</a:t>
            </a: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 (целевой раздел, пункт 14.2);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ФОП ДО в отношении работы с родителями: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i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3. </a:t>
            </a: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 (далее вместе – взрослые);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i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6. </a:t>
            </a: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ДОО с семьей. Особенности взаимодействия педагогического коллектива с семьями обучающихся (пункт 26.)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35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556" y="1521688"/>
            <a:ext cx="4318373" cy="1951913"/>
            <a:chOff x="6183629" y="0"/>
            <a:chExt cx="4582160" cy="2072639"/>
          </a:xfrm>
          <a:solidFill>
            <a:srgbClr val="206A75"/>
          </a:solidFill>
        </p:grpSpPr>
        <p:sp>
          <p:nvSpPr>
            <p:cNvPr id="5" name="object 5"/>
            <p:cNvSpPr/>
            <p:nvPr/>
          </p:nvSpPr>
          <p:spPr>
            <a:xfrm>
              <a:off x="6183629" y="0"/>
              <a:ext cx="4582160" cy="2072639"/>
            </a:xfrm>
            <a:custGeom>
              <a:avLst/>
              <a:gdLst/>
              <a:ahLst/>
              <a:cxnLst/>
              <a:rect l="l" t="t" r="r" b="b"/>
              <a:pathLst>
                <a:path w="4582159" h="2072639">
                  <a:moveTo>
                    <a:pt x="4582160" y="0"/>
                  </a:moveTo>
                  <a:lnTo>
                    <a:pt x="0" y="0"/>
                  </a:lnTo>
                  <a:lnTo>
                    <a:pt x="0" y="2072386"/>
                  </a:lnTo>
                  <a:lnTo>
                    <a:pt x="4582160" y="2072386"/>
                  </a:lnTo>
                  <a:lnTo>
                    <a:pt x="458216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3629" y="0"/>
              <a:ext cx="4582160" cy="2072639"/>
            </a:xfrm>
            <a:custGeom>
              <a:avLst/>
              <a:gdLst/>
              <a:ahLst/>
              <a:cxnLst/>
              <a:rect l="l" t="t" r="r" b="b"/>
              <a:pathLst>
                <a:path w="4582159" h="2072639">
                  <a:moveTo>
                    <a:pt x="0" y="2072386"/>
                  </a:moveTo>
                  <a:lnTo>
                    <a:pt x="4582160" y="2072386"/>
                  </a:lnTo>
                  <a:lnTo>
                    <a:pt x="4582160" y="0"/>
                  </a:lnTo>
                  <a:lnTo>
                    <a:pt x="0" y="0"/>
                  </a:lnTo>
                  <a:lnTo>
                    <a:pt x="0" y="2072386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41103" y="1433434"/>
            <a:ext cx="4372530" cy="174259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" marR="10795" algn="ctr">
              <a:lnSpc>
                <a:spcPct val="91700"/>
              </a:lnSpc>
              <a:spcBef>
                <a:spcPts val="340"/>
              </a:spcBef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взглядов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-5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воспитания,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линией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2540" algn="ctr">
              <a:lnSpc>
                <a:spcPts val="2620"/>
              </a:lnSpc>
              <a:spcBef>
                <a:spcPts val="60"/>
              </a:spcBef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sz="24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начинаниях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771" y="2885873"/>
            <a:ext cx="5018049" cy="1868460"/>
          </a:xfrm>
          <a:prstGeom prst="rect">
            <a:avLst/>
          </a:prstGeom>
          <a:solidFill>
            <a:srgbClr val="206A75"/>
          </a:solidFill>
          <a:ln w="12700">
            <a:solidFill>
              <a:srgbClr val="FFFFFF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1905" algn="ctr">
              <a:lnSpc>
                <a:spcPts val="2760"/>
              </a:lnSpc>
              <a:spcBef>
                <a:spcPts val="1170"/>
              </a:spcBef>
            </a:pP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чёткое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9275" marR="541020" algn="ctr">
              <a:lnSpc>
                <a:spcPts val="2640"/>
              </a:lnSpc>
              <a:spcBef>
                <a:spcPts val="165"/>
              </a:spcBef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400" spc="-5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принятием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marR="140335" indent="635" algn="ctr">
              <a:lnSpc>
                <a:spcPts val="262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благополучие,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5780" y="4567707"/>
            <a:ext cx="4582160" cy="1718419"/>
          </a:xfrm>
          <a:prstGeom prst="rect">
            <a:avLst/>
          </a:prstGeom>
          <a:solidFill>
            <a:srgbClr val="206A75"/>
          </a:solidFill>
          <a:ln w="12700">
            <a:solidFill>
              <a:srgbClr val="FFFF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algn="ctr">
              <a:lnSpc>
                <a:spcPts val="2760"/>
              </a:lnSpc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спокойный,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40"/>
              </a:lnSpc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40"/>
              </a:lnSpc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60"/>
              </a:lnSpc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9380A9-0336-1C03-4440-DFA4718B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62360" y="280125"/>
            <a:ext cx="1380680" cy="985606"/>
          </a:xfrm>
          <a:prstGeom prst="rect">
            <a:avLst/>
          </a:prstGeom>
        </p:spPr>
      </p:pic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id="{EBDCF163-B7DD-7F27-410C-E441477D417E}"/>
              </a:ext>
            </a:extLst>
          </p:cNvPr>
          <p:cNvSpPr/>
          <p:nvPr/>
        </p:nvSpPr>
        <p:spPr bwMode="auto">
          <a:xfrm>
            <a:off x="226712" y="162474"/>
            <a:ext cx="10133346" cy="1061319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ответственного родителя. 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3">
            <a:extLst>
              <a:ext uri="{FF2B5EF4-FFF2-40B4-BE49-F238E27FC236}">
                <a16:creationId xmlns:a16="http://schemas.microsoft.com/office/drawing/2014/main" id="{3872AF48-0A9C-ABBE-FC3E-F6661D2B3E31}"/>
              </a:ext>
            </a:extLst>
          </p:cNvPr>
          <p:cNvSpPr/>
          <p:nvPr/>
        </p:nvSpPr>
        <p:spPr bwMode="auto">
          <a:xfrm flipH="1" flipV="1">
            <a:off x="11252063" y="156288"/>
            <a:ext cx="939935" cy="1061318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6D8E5C3-5857-CECE-15E2-1CFC24B67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13" y="280125"/>
            <a:ext cx="667102" cy="836406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33" name="Рисунок 32" descr="Мозговой штурм группы">
            <a:extLst>
              <a:ext uri="{FF2B5EF4-FFF2-40B4-BE49-F238E27FC236}">
                <a16:creationId xmlns:a16="http://schemas.microsoft.com/office/drawing/2014/main" id="{222EB485-6CC6-2781-289C-86DB1C657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5619" y="1576963"/>
            <a:ext cx="1199149" cy="1199149"/>
          </a:xfrm>
          <a:prstGeom prst="rect">
            <a:avLst/>
          </a:prstGeom>
        </p:spPr>
      </p:pic>
      <p:pic>
        <p:nvPicPr>
          <p:cNvPr id="35" name="Рисунок 34" descr="Рукопожатие">
            <a:extLst>
              <a:ext uri="{FF2B5EF4-FFF2-40B4-BE49-F238E27FC236}">
                <a16:creationId xmlns:a16="http://schemas.microsoft.com/office/drawing/2014/main" id="{CF29E876-DE4F-6901-0311-347D45ABB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3729" y="3473601"/>
            <a:ext cx="1166262" cy="11662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6B313-D768-E9F2-CECA-0CCA61B57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469" y="5021981"/>
            <a:ext cx="2078916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556" y="1521688"/>
            <a:ext cx="4318373" cy="1951913"/>
            <a:chOff x="6183629" y="0"/>
            <a:chExt cx="4582160" cy="2072639"/>
          </a:xfrm>
          <a:solidFill>
            <a:srgbClr val="206A75"/>
          </a:solidFill>
        </p:grpSpPr>
        <p:sp>
          <p:nvSpPr>
            <p:cNvPr id="5" name="object 5"/>
            <p:cNvSpPr/>
            <p:nvPr/>
          </p:nvSpPr>
          <p:spPr>
            <a:xfrm>
              <a:off x="6183629" y="0"/>
              <a:ext cx="4582160" cy="2072639"/>
            </a:xfrm>
            <a:custGeom>
              <a:avLst/>
              <a:gdLst/>
              <a:ahLst/>
              <a:cxnLst/>
              <a:rect l="l" t="t" r="r" b="b"/>
              <a:pathLst>
                <a:path w="4582159" h="2072639">
                  <a:moveTo>
                    <a:pt x="4582160" y="0"/>
                  </a:moveTo>
                  <a:lnTo>
                    <a:pt x="0" y="0"/>
                  </a:lnTo>
                  <a:lnTo>
                    <a:pt x="0" y="2072386"/>
                  </a:lnTo>
                  <a:lnTo>
                    <a:pt x="4582160" y="2072386"/>
                  </a:lnTo>
                  <a:lnTo>
                    <a:pt x="458216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3629" y="0"/>
              <a:ext cx="4582160" cy="2072639"/>
            </a:xfrm>
            <a:custGeom>
              <a:avLst/>
              <a:gdLst/>
              <a:ahLst/>
              <a:cxnLst/>
              <a:rect l="l" t="t" r="r" b="b"/>
              <a:pathLst>
                <a:path w="4582159" h="2072639">
                  <a:moveTo>
                    <a:pt x="0" y="2072386"/>
                  </a:moveTo>
                  <a:lnTo>
                    <a:pt x="4582160" y="2072386"/>
                  </a:lnTo>
                  <a:lnTo>
                    <a:pt x="4582160" y="0"/>
                  </a:lnTo>
                  <a:lnTo>
                    <a:pt x="0" y="0"/>
                  </a:lnTo>
                  <a:lnTo>
                    <a:pt x="0" y="2072386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75780" y="1521688"/>
            <a:ext cx="4179310" cy="218854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" marR="10795" algn="ctr">
              <a:lnSpc>
                <a:spcPct val="91700"/>
              </a:lnSpc>
              <a:spcBef>
                <a:spcPts val="340"/>
              </a:spcBef>
            </a:pPr>
            <a:r>
              <a:rPr lang="ru-RU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регулярного общения и  взаимодействия с ребенком,  выступая в роли помощника и</a:t>
            </a:r>
          </a:p>
          <a:p>
            <a:pPr marL="15240" marR="10795" algn="ctr">
              <a:lnSpc>
                <a:spcPct val="91700"/>
              </a:lnSpc>
              <a:spcBef>
                <a:spcPts val="340"/>
              </a:spcBef>
            </a:pPr>
            <a:r>
              <a:rPr lang="ru-RU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советчика в решении ребенком</a:t>
            </a:r>
          </a:p>
          <a:p>
            <a:pPr marL="15240" marR="10795" algn="ctr">
              <a:lnSpc>
                <a:spcPct val="91700"/>
              </a:lnSpc>
              <a:spcBef>
                <a:spcPts val="340"/>
              </a:spcBef>
            </a:pPr>
            <a:r>
              <a:rPr lang="ru-RU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задач жизни и</a:t>
            </a:r>
          </a:p>
          <a:p>
            <a:pPr marL="15240" marR="10795" algn="ctr">
              <a:lnSpc>
                <a:spcPct val="91700"/>
              </a:lnSpc>
              <a:spcBef>
                <a:spcPts val="340"/>
              </a:spcBef>
            </a:pPr>
            <a:r>
              <a:rPr lang="ru-RU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детальности</a:t>
            </a:r>
          </a:p>
          <a:p>
            <a:pPr marL="12700" marR="5080" indent="-2540" algn="ctr">
              <a:lnSpc>
                <a:spcPts val="2620"/>
              </a:lnSpc>
              <a:spcBef>
                <a:spcPts val="6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771" y="2885873"/>
            <a:ext cx="5018049" cy="1227259"/>
          </a:xfrm>
          <a:prstGeom prst="rect">
            <a:avLst/>
          </a:prstGeom>
          <a:solidFill>
            <a:srgbClr val="206A75"/>
          </a:solidFill>
          <a:ln w="12700">
            <a:solidFill>
              <a:srgbClr val="FFFFFF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1905" algn="ctr">
              <a:lnSpc>
                <a:spcPts val="2760"/>
              </a:lnSpc>
              <a:spcBef>
                <a:spcPts val="117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ситуации важно стараться  вставать на позицию ребенка,  видеть ситуацию глазами ребенка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75780" y="4567707"/>
            <a:ext cx="4582160" cy="1872307"/>
          </a:xfrm>
          <a:prstGeom prst="rect">
            <a:avLst/>
          </a:prstGeom>
          <a:solidFill>
            <a:srgbClr val="206A75"/>
          </a:solidFill>
          <a:ln w="12700">
            <a:solidFill>
              <a:srgbClr val="FFFF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9225" marR="142240" indent="210185" algn="just">
              <a:lnSpc>
                <a:spcPts val="242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225" marR="142240" indent="210185" algn="just">
              <a:lnSpc>
                <a:spcPts val="242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последовательным в своих  действия, самому всегда выполнять</a:t>
            </a:r>
          </a:p>
          <a:p>
            <a:pPr marL="539115" marR="521970" indent="-9525" algn="just">
              <a:lnSpc>
                <a:spcPts val="2400"/>
              </a:lnSpc>
              <a:spcBef>
                <a:spcPts val="25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правила и нормы, которые  должные выполнять ребенок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9380A9-0336-1C03-4440-DFA4718B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62360" y="280125"/>
            <a:ext cx="1380680" cy="985606"/>
          </a:xfrm>
          <a:prstGeom prst="rect">
            <a:avLst/>
          </a:prstGeom>
        </p:spPr>
      </p:pic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id="{EBDCF163-B7DD-7F27-410C-E441477D417E}"/>
              </a:ext>
            </a:extLst>
          </p:cNvPr>
          <p:cNvSpPr/>
          <p:nvPr/>
        </p:nvSpPr>
        <p:spPr bwMode="auto">
          <a:xfrm>
            <a:off x="226712" y="162474"/>
            <a:ext cx="10133346" cy="1061319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3">
            <a:extLst>
              <a:ext uri="{FF2B5EF4-FFF2-40B4-BE49-F238E27FC236}">
                <a16:creationId xmlns:a16="http://schemas.microsoft.com/office/drawing/2014/main" id="{3872AF48-0A9C-ABBE-FC3E-F6661D2B3E31}"/>
              </a:ext>
            </a:extLst>
          </p:cNvPr>
          <p:cNvSpPr/>
          <p:nvPr/>
        </p:nvSpPr>
        <p:spPr bwMode="auto">
          <a:xfrm flipH="1" flipV="1">
            <a:off x="11252063" y="156288"/>
            <a:ext cx="939935" cy="1061318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6D8E5C3-5857-CECE-15E2-1CFC24B67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13" y="280125"/>
            <a:ext cx="667102" cy="836406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2D5C9-8CA0-0324-C70F-4B114899BF86}"/>
              </a:ext>
            </a:extLst>
          </p:cNvPr>
          <p:cNvSpPr txBox="1"/>
          <p:nvPr/>
        </p:nvSpPr>
        <p:spPr>
          <a:xfrm>
            <a:off x="1704303" y="400455"/>
            <a:ext cx="7717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ответственного родителя.   6 шагов к успеху.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Линия со стрелкой: прямо">
            <a:extLst>
              <a:ext uri="{FF2B5EF4-FFF2-40B4-BE49-F238E27FC236}">
                <a16:creationId xmlns:a16="http://schemas.microsoft.com/office/drawing/2014/main" id="{6C53C563-4767-D9ED-F9F3-8672FE13D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1992" y="4566588"/>
            <a:ext cx="914400" cy="914400"/>
          </a:xfrm>
          <a:prstGeom prst="rect">
            <a:avLst/>
          </a:prstGeom>
        </p:spPr>
      </p:pic>
      <p:pic>
        <p:nvPicPr>
          <p:cNvPr id="10" name="Рисунок 9" descr="Линия со стрелкой: прямо">
            <a:extLst>
              <a:ext uri="{FF2B5EF4-FFF2-40B4-BE49-F238E27FC236}">
                <a16:creationId xmlns:a16="http://schemas.microsoft.com/office/drawing/2014/main" id="{AED5B9DE-ED7F-3925-640D-69F3CF0EC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01992" y="5023788"/>
            <a:ext cx="914400" cy="914400"/>
          </a:xfrm>
          <a:prstGeom prst="rect">
            <a:avLst/>
          </a:prstGeom>
        </p:spPr>
      </p:pic>
      <p:pic>
        <p:nvPicPr>
          <p:cNvPr id="12" name="Рисунок 11" descr="Семья с девочкой">
            <a:extLst>
              <a:ext uri="{FF2B5EF4-FFF2-40B4-BE49-F238E27FC236}">
                <a16:creationId xmlns:a16="http://schemas.microsoft.com/office/drawing/2014/main" id="{58671858-3DE6-B30F-87BA-AF57C93A5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9191" y="1580194"/>
            <a:ext cx="1108510" cy="1108510"/>
          </a:xfrm>
          <a:prstGeom prst="rect">
            <a:avLst/>
          </a:prstGeom>
        </p:spPr>
      </p:pic>
      <p:pic>
        <p:nvPicPr>
          <p:cNvPr id="21" name="Рисунок 20" descr="Ребенок с шариком">
            <a:extLst>
              <a:ext uri="{FF2B5EF4-FFF2-40B4-BE49-F238E27FC236}">
                <a16:creationId xmlns:a16="http://schemas.microsoft.com/office/drawing/2014/main" id="{757922A6-23BD-C3E8-DA8B-A3FD66A9B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2980" y="3522879"/>
            <a:ext cx="914400" cy="914400"/>
          </a:xfrm>
          <a:prstGeom prst="rect">
            <a:avLst/>
          </a:prstGeom>
        </p:spPr>
      </p:pic>
      <p:pic>
        <p:nvPicPr>
          <p:cNvPr id="24" name="Рисунок 23" descr="Мужчина">
            <a:extLst>
              <a:ext uri="{FF2B5EF4-FFF2-40B4-BE49-F238E27FC236}">
                <a16:creationId xmlns:a16="http://schemas.microsoft.com/office/drawing/2014/main" id="{76BD3092-6829-7EFD-76D5-2980B8BA3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7616" y="3563454"/>
            <a:ext cx="914400" cy="914400"/>
          </a:xfrm>
          <a:prstGeom prst="rect">
            <a:avLst/>
          </a:prstGeom>
        </p:spPr>
      </p:pic>
      <p:pic>
        <p:nvPicPr>
          <p:cNvPr id="28" name="Рисунок 27" descr="Женщина">
            <a:extLst>
              <a:ext uri="{FF2B5EF4-FFF2-40B4-BE49-F238E27FC236}">
                <a16:creationId xmlns:a16="http://schemas.microsoft.com/office/drawing/2014/main" id="{40FEE4D2-9937-1786-2AA1-0617A429B3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18136" y="3550931"/>
            <a:ext cx="914400" cy="9144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BF101B0-5AF8-9444-2E60-BC27BB6092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328" y="241019"/>
            <a:ext cx="716487" cy="898325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</p:spTree>
    <p:extLst>
      <p:ext uri="{BB962C8B-B14F-4D97-AF65-F5344CB8AC3E}">
        <p14:creationId xmlns:p14="http://schemas.microsoft.com/office/powerpoint/2010/main" val="204902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6EF3-9512-44A2-AB04-1FF81B1A59A5}"/>
              </a:ext>
            </a:extLst>
          </p:cNvPr>
          <p:cNvSpPr txBox="1"/>
          <p:nvPr/>
        </p:nvSpPr>
        <p:spPr bwMode="auto">
          <a:xfrm>
            <a:off x="470517" y="1757869"/>
            <a:ext cx="11079332" cy="704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E9812-CD33-CFBD-262D-0347DF23EE8B}"/>
              </a:ext>
            </a:extLst>
          </p:cNvPr>
          <p:cNvSpPr txBox="1"/>
          <p:nvPr/>
        </p:nvSpPr>
        <p:spPr>
          <a:xfrm>
            <a:off x="916261" y="444326"/>
            <a:ext cx="9065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праздники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E9F6B-66AC-2F21-D16A-DC6549F40B24}"/>
              </a:ext>
            </a:extLst>
          </p:cNvPr>
          <p:cNvSpPr txBox="1"/>
          <p:nvPr/>
        </p:nvSpPr>
        <p:spPr>
          <a:xfrm>
            <a:off x="470517" y="1757869"/>
            <a:ext cx="11631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— Международный день семьи — учреждён Генеральной Ассамблеей ООН 20 сентября 1993 года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 — День брата и сестры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— День дочерей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воскресенье июня — День отца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июля — День семьи, любви и верности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— День пожилого человека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воскресенье ноября — День матери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— День сыновей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 — Всероссийский праздник благодарности родителям «Спасибо за жизнь».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семейный проект "Всей семьей"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000DC5-338D-A40D-DFD7-EC20E1616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42"/>
          <a:stretch/>
        </p:blipFill>
        <p:spPr>
          <a:xfrm>
            <a:off x="6010183" y="2796643"/>
            <a:ext cx="5625923" cy="1938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4879C-77B5-2817-B56E-DFA2E622E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96" y="235158"/>
            <a:ext cx="860846" cy="1079321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</p:spTree>
    <p:extLst>
      <p:ext uri="{BB962C8B-B14F-4D97-AF65-F5344CB8AC3E}">
        <p14:creationId xmlns:p14="http://schemas.microsoft.com/office/powerpoint/2010/main" val="26447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77275" y="156289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56723" y="528111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AD3A97-AEC2-4DD0-8E64-42BF93A584BF}"/>
              </a:ext>
            </a:extLst>
          </p:cNvPr>
          <p:cNvSpPr/>
          <p:nvPr/>
        </p:nvSpPr>
        <p:spPr>
          <a:xfrm>
            <a:off x="4814661" y="2178635"/>
            <a:ext cx="669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ru-RU" sz="2400" b="1" spc="79" dirty="0">
                <a:solidFill>
                  <a:srgbClr val="206A7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A66F4A-9BF5-4519-A3A8-EAFA54260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8" y="1663129"/>
            <a:ext cx="1799460" cy="25659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09A0F5-9BA7-49BB-B7F8-06C9708DA38F}"/>
              </a:ext>
            </a:extLst>
          </p:cNvPr>
          <p:cNvSpPr/>
          <p:nvPr/>
        </p:nvSpPr>
        <p:spPr>
          <a:xfrm>
            <a:off x="3009047" y="2358040"/>
            <a:ext cx="9058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ГАОУ ДПО ИРО РТ </a:t>
            </a:r>
          </a:p>
          <a:p>
            <a:r>
              <a:rPr lang="en-US" dirty="0">
                <a:solidFill>
                  <a:srgbClr val="206A7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http://irort.ru/ru</a:t>
            </a:r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Кафедра дошкольного и </a:t>
            </a:r>
          </a:p>
          <a:p>
            <a:pPr algn="ctr"/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начального общего образования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6C131-E11C-4E2E-852D-7FFB6935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11" y="5018510"/>
            <a:ext cx="4588474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39859E-C489-4A1D-9A1B-F5C6E623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1" y="4464590"/>
            <a:ext cx="1923153" cy="19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1A9708-A880-4F25-BC4B-555F641F5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77" y="3866063"/>
            <a:ext cx="4067054" cy="25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30263" y="607703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ГАОУ ДПО Институт развития образования Республики Татарстан </a:t>
            </a: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6EF3-9512-44A2-AB04-1FF81B1A59A5}"/>
              </a:ext>
            </a:extLst>
          </p:cNvPr>
          <p:cNvSpPr txBox="1"/>
          <p:nvPr/>
        </p:nvSpPr>
        <p:spPr bwMode="auto">
          <a:xfrm>
            <a:off x="524390" y="2125203"/>
            <a:ext cx="69709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популяризации госполитики в сфере защиты семьи, сохранение традиционных  семейных ценностей постановляю провести в 2024 г. в России  Год семьи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22.11.2023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проведении в Российской Федерации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семьи»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1F688B-99F5-4AF0-B261-B0E550FC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78" y="1445543"/>
            <a:ext cx="3494187" cy="52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0591" y="581624"/>
            <a:ext cx="97650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56327" y="1673877"/>
            <a:ext cx="101333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</a:t>
            </a: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мейный кодекс Российской Федерации   </a:t>
            </a:r>
          </a:p>
          <a:p>
            <a:pPr algn="ctr"/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на 31 июля 2023 года) (редакция, действующая с 26 октября 2023 года)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06A7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 Основные начала семейного законодательства</a:t>
            </a:r>
          </a:p>
          <a:p>
            <a:pPr indent="342900"/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Семья, материнство, отцовство и детство в Российской Федерации находятся под защитой государства.</a:t>
            </a:r>
          </a:p>
          <a:p>
            <a:pPr algn="just"/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законодательство исходит из необходимости укрепления семьи, построения семейных отношений на чувствах взаимной любви и уважения, взаимопомощи и ответственности перед семьей всех ее членов, недопустимости произвольного вмешательства кого-либо в дела семьи, обеспечения беспрепятственного осуществления членами семьи своих прав, возможности судебной защиты этих прав.</a:t>
            </a:r>
            <a:endParaRPr lang="ru-RU" sz="2000" b="1" dirty="0">
              <a:solidFill>
                <a:srgbClr val="206A7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0591" y="581624"/>
            <a:ext cx="97650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30263" y="1690062"/>
            <a:ext cx="101333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i="0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38. "Конституция Российской Федерации" (принята всенародным голосованием 12.12.1993 с изменениями, одобренными в ходе общероссийского голосования 01.07.2020)</a:t>
            </a:r>
          </a:p>
          <a:p>
            <a:pPr algn="ctr"/>
            <a:endParaRPr lang="ru-RU" sz="2400" b="1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статье № 67.1 Конституции РФ говорится о ценности детства и необходимости создания условий для всестороннего духовного, нравственного и интеллектуального развития детей, воспитания в них патриотизма и гражданственности, уважения к памяти защитников Отечества и старшему поколению.</a:t>
            </a:r>
            <a:endParaRPr lang="ru-RU" sz="2000" b="1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Материнство и детство, семья находятся под защитой государства.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Забота о детях, их воспитание - равное право и обязанность родителей.</a:t>
            </a:r>
          </a:p>
          <a:p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Трудоспособные дети, достигшие 18 лет, должны заботиться о нетрудоспособных родителях.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0591" y="581624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56327" y="1673877"/>
            <a:ext cx="10133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Распоряжение Правительства РФ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 января 2021 г. № 122-р «Об утверждении плана основных мероприятий проводимых в рамках Десятилетия детства на период до 2027 </a:t>
            </a:r>
            <a:r>
              <a:rPr lang="ru-RU" sz="24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г.» 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семей с детьми: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материального и семейного благополучия;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увеличения рождаемости в Российской Федерации;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негативного влияния бедности на качество жизни детей;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здорового образа жизни и культуры здоровья семьи как базовой ценности.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94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0591" y="581624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56327" y="1673877"/>
            <a:ext cx="101333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206A7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России от 08 мая 2024 г. №314 «Об утверждении Основ государственной политики Российской Федерации в области исторического просвещения»</a:t>
            </a:r>
          </a:p>
          <a:p>
            <a:pPr algn="ctr"/>
            <a:endParaRPr lang="ru-RU" sz="2000" b="1" dirty="0">
              <a:solidFill>
                <a:srgbClr val="206A75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rgbClr val="206A7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повышению роли семьи в историческом просвещении детей и молодежи, в том числе в целях сохранения памяти предков и обеспечения преемственности поколений;</a:t>
            </a:r>
          </a:p>
          <a:p>
            <a:pPr algn="l"/>
            <a:r>
              <a:rPr lang="ru-RU" sz="2000" b="0" i="0" dirty="0">
                <a:solidFill>
                  <a:srgbClr val="206A7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- сохранению традиционных российских духовно-нравственных и культурно-исторических ценностей, повышению способности российского общества противостоять деструктивному  идеологическому воздействию на него…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5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92685" y="156288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0591" y="581624"/>
            <a:ext cx="97650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ГАОУ ДПО Институт развития образования Республики Татарстан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651164" y="1524412"/>
            <a:ext cx="109450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29.12.2012 N 273-ФЗ (ред. от 25.12.2023) "Об образовании в Российской Федерации" (с изм. и доп., вступ. в силу с 01.01.2024)</a:t>
            </a:r>
          </a:p>
          <a:p>
            <a:pPr lvl="0" indent="342900" algn="just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/>
            <a:r>
              <a:rPr lang="ru-RU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lvl="0" indent="342900" algn="just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pPr lvl="0" algn="just"/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rgbClr val="206A75"/>
                </a:solidFill>
                <a:latin typeface="Times New Roman" panose="02020603050405020304" pitchFamily="18" charset="0"/>
              </a:rPr>
              <a:t>Статья 64. 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</a:rPr>
              <a:t>Дошкольное образование</a:t>
            </a:r>
          </a:p>
          <a:p>
            <a:pPr lvl="0" algn="just"/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</a:rPr>
              <a:t>Родители (законные представители) несовершеннолетних обучающихся, обеспечивающие получение детьми дошкольного образования в форме семейного образования, имеют право на получение  методической, психолого-педагогической, диагностической и консультативной помощи без взимания платы, в том числе в дошкольных образовательных организациях и общеобразовательных организациях, если в них созданы соответствующие консультационные центры. </a:t>
            </a: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56327" y="1673877"/>
            <a:ext cx="1013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24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92685" y="156288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от 1 июля 2022 г. N 1195 "Об утверждении Правил осуществления просветительской деятельности»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0263" y="1753317"/>
            <a:ext cx="976507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29.12.2012 N 273-ФЗ (ред. от 25.12.2023) "Об образовании в Российской Федерации" (с изм. и доп., вступ. в силу с 01.01.2024)</a:t>
            </a: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7" y="330589"/>
            <a:ext cx="809140" cy="101449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872835" y="1567230"/>
            <a:ext cx="107234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29.12.2012 N 273-ФЗ (ред. от 25.12.2023) "Об образовании в Российской Федерации" (с изм. и доп., вступ. в силу с 01.01.2024)</a:t>
            </a:r>
          </a:p>
          <a:p>
            <a:pPr lvl="0" algn="just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/>
            <a:r>
              <a:rPr lang="ru-RU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Ст.2, п.35 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деятельность - осуществляемая вне рамок образовательных программ деятельность, направленная на распространение знаний, опыта, формирование умений, навыков, ценностных установок,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 и затрагивающая отношения, регулируемые настоящим Федеральным законом и иными нормативными правовыми актами Российской Федерации.</a:t>
            </a:r>
          </a:p>
          <a:p>
            <a:pPr lvl="0" algn="just"/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35 введен Федеральным 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05.04.2021 N 85-ФЗ)</a:t>
            </a:r>
          </a:p>
          <a:p>
            <a:pPr lvl="0" algn="just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/>
            <a:r>
              <a:rPr lang="ru-RU" b="1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Ст.3, п.4 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обучения и воспитания, образовательного пространства на территории Российской Федерации, защита и развитие этнокультурных особенностей и традиций народов Российской Федерации в условиях многонационального государства;</a:t>
            </a:r>
          </a:p>
          <a:p>
            <a:pPr lvl="0" algn="just"/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Федерального 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закона</a:t>
            </a:r>
            <a:r>
              <a:rPr lang="ru-RU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04.08.2023 N 479-ФЗ)</a:t>
            </a:r>
          </a:p>
          <a:p>
            <a:pPr lvl="0" algn="just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09D2A-5A43-4D09-B43C-D24800FB83BA}"/>
              </a:ext>
            </a:extLst>
          </p:cNvPr>
          <p:cNvSpPr/>
          <p:nvPr/>
        </p:nvSpPr>
        <p:spPr>
          <a:xfrm>
            <a:off x="756327" y="1673877"/>
            <a:ext cx="1013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6A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54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E3285-114D-49A8-8FD2-F357A18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6" y="359475"/>
            <a:ext cx="1380680" cy="985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6712" y="162474"/>
            <a:ext cx="10133346" cy="1289254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8793" h="1140307" extrusionOk="0">
                <a:moveTo>
                  <a:pt x="1" y="0"/>
                </a:moveTo>
                <a:lnTo>
                  <a:pt x="8868793" y="0"/>
                </a:lnTo>
                <a:lnTo>
                  <a:pt x="8114191" y="1140307"/>
                </a:lnTo>
                <a:lnTo>
                  <a:pt x="0" y="1130442"/>
                </a:lnTo>
                <a:cubicBezTo>
                  <a:pt x="0" y="756258"/>
                  <a:pt x="1" y="374184"/>
                  <a:pt x="1" y="0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30263" y="607703"/>
            <a:ext cx="97650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Ключевые тезисы ФГОС  ДО в контексте работы с родителями</a:t>
            </a:r>
          </a:p>
        </p:txBody>
      </p:sp>
      <p:sp>
        <p:nvSpPr>
          <p:cNvPr id="16" name="Прямоугольник 3"/>
          <p:cNvSpPr/>
          <p:nvPr/>
        </p:nvSpPr>
        <p:spPr bwMode="auto">
          <a:xfrm flipH="1" flipV="1">
            <a:off x="11252064" y="156288"/>
            <a:ext cx="939935" cy="1289255"/>
          </a:xfrm>
          <a:custGeom>
            <a:avLst/>
            <a:gdLst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4572000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4572000"/>
              <a:gd name="connsiteY0" fmla="*/ 0 h 1140307"/>
              <a:gd name="connsiteX1" fmla="*/ 4572000 w 4572000"/>
              <a:gd name="connsiteY1" fmla="*/ 0 h 1140307"/>
              <a:gd name="connsiteX2" fmla="*/ 3817398 w 4572000"/>
              <a:gd name="connsiteY2" fmla="*/ 1140307 h 1140307"/>
              <a:gd name="connsiteX3" fmla="*/ 0 w 4572000"/>
              <a:gd name="connsiteY3" fmla="*/ 1140307 h 1140307"/>
              <a:gd name="connsiteX4" fmla="*/ 0 w 4572000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4350058 w 8922058"/>
              <a:gd name="connsiteY3" fmla="*/ 1140307 h 1140307"/>
              <a:gd name="connsiteX4" fmla="*/ 0 w 8922058"/>
              <a:gd name="connsiteY4" fmla="*/ 0 h 1140307"/>
              <a:gd name="connsiteX0" fmla="*/ 0 w 8922058"/>
              <a:gd name="connsiteY0" fmla="*/ 0 h 1140307"/>
              <a:gd name="connsiteX1" fmla="*/ 8922058 w 8922058"/>
              <a:gd name="connsiteY1" fmla="*/ 0 h 1140307"/>
              <a:gd name="connsiteX2" fmla="*/ 8167456 w 8922058"/>
              <a:gd name="connsiteY2" fmla="*/ 1140307 h 1140307"/>
              <a:gd name="connsiteX3" fmla="*/ 88776 w 8922058"/>
              <a:gd name="connsiteY3" fmla="*/ 1131429 h 1140307"/>
              <a:gd name="connsiteX4" fmla="*/ 0 w 8922058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35510 w 8868792"/>
              <a:gd name="connsiteY3" fmla="*/ 1131429 h 1140307"/>
              <a:gd name="connsiteX4" fmla="*/ 0 w 8868792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22552 h 1140307"/>
              <a:gd name="connsiteX4" fmla="*/ 1 w 8868793"/>
              <a:gd name="connsiteY4" fmla="*/ 0 h 1140307"/>
              <a:gd name="connsiteX0" fmla="*/ 0 w 8868792"/>
              <a:gd name="connsiteY0" fmla="*/ 0 h 1248797"/>
              <a:gd name="connsiteX1" fmla="*/ 8868792 w 8868792"/>
              <a:gd name="connsiteY1" fmla="*/ 0 h 1248797"/>
              <a:gd name="connsiteX2" fmla="*/ 8114190 w 8868792"/>
              <a:gd name="connsiteY2" fmla="*/ 1140307 h 1248797"/>
              <a:gd name="connsiteX3" fmla="*/ 312948 w 8868792"/>
              <a:gd name="connsiteY3" fmla="*/ 1248797 h 1248797"/>
              <a:gd name="connsiteX4" fmla="*/ 0 w 8868792"/>
              <a:gd name="connsiteY4" fmla="*/ 0 h 1248797"/>
              <a:gd name="connsiteX0" fmla="*/ 1 w 8868793"/>
              <a:gd name="connsiteY0" fmla="*/ 0 h 1140307"/>
              <a:gd name="connsiteX1" fmla="*/ 8868793 w 8868793"/>
              <a:gd name="connsiteY1" fmla="*/ 0 h 1140307"/>
              <a:gd name="connsiteX2" fmla="*/ 8114191 w 8868793"/>
              <a:gd name="connsiteY2" fmla="*/ 1140307 h 1140307"/>
              <a:gd name="connsiteX3" fmla="*/ 0 w 8868793"/>
              <a:gd name="connsiteY3" fmla="*/ 1130442 h 1140307"/>
              <a:gd name="connsiteX4" fmla="*/ 1 w 8868793"/>
              <a:gd name="connsiteY4" fmla="*/ 0 h 1140307"/>
              <a:gd name="connsiteX0" fmla="*/ 0 w 8868792"/>
              <a:gd name="connsiteY0" fmla="*/ 0 h 1140307"/>
              <a:gd name="connsiteX1" fmla="*/ 8868792 w 8868792"/>
              <a:gd name="connsiteY1" fmla="*/ 0 h 1140307"/>
              <a:gd name="connsiteX2" fmla="*/ 8114190 w 8868792"/>
              <a:gd name="connsiteY2" fmla="*/ 1140307 h 1140307"/>
              <a:gd name="connsiteX3" fmla="*/ 7630730 w 8868792"/>
              <a:gd name="connsiteY3" fmla="*/ 874432 h 1140307"/>
              <a:gd name="connsiteX4" fmla="*/ 0 w 886879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483460 w 1238062"/>
              <a:gd name="connsiteY2" fmla="*/ 1140307 h 1140307"/>
              <a:gd name="connsiteX3" fmla="*/ 0 w 1238062"/>
              <a:gd name="connsiteY3" fmla="*/ 874432 h 1140307"/>
              <a:gd name="connsiteX4" fmla="*/ 663211 w 1238062"/>
              <a:gd name="connsiteY4" fmla="*/ 0 h 1140307"/>
              <a:gd name="connsiteX0" fmla="*/ 663211 w 1238062"/>
              <a:gd name="connsiteY0" fmla="*/ 0 h 1140307"/>
              <a:gd name="connsiteX1" fmla="*/ 1238062 w 1238062"/>
              <a:gd name="connsiteY1" fmla="*/ 0 h 1140307"/>
              <a:gd name="connsiteX2" fmla="*/ 649073 w 1238062"/>
              <a:gd name="connsiteY2" fmla="*/ 885418 h 1140307"/>
              <a:gd name="connsiteX3" fmla="*/ 483460 w 1238062"/>
              <a:gd name="connsiteY3" fmla="*/ 1140307 h 1140307"/>
              <a:gd name="connsiteX4" fmla="*/ 0 w 1238062"/>
              <a:gd name="connsiteY4" fmla="*/ 874432 h 1140307"/>
              <a:gd name="connsiteX5" fmla="*/ 663211 w 1238062"/>
              <a:gd name="connsiteY5" fmla="*/ 0 h 1140307"/>
              <a:gd name="connsiteX0" fmla="*/ 663211 w 1238062"/>
              <a:gd name="connsiteY0" fmla="*/ 0 h 885418"/>
              <a:gd name="connsiteX1" fmla="*/ 1238062 w 1238062"/>
              <a:gd name="connsiteY1" fmla="*/ 0 h 885418"/>
              <a:gd name="connsiteX2" fmla="*/ 649073 w 1238062"/>
              <a:gd name="connsiteY2" fmla="*/ 885418 h 885418"/>
              <a:gd name="connsiteX3" fmla="*/ 0 w 1238062"/>
              <a:gd name="connsiteY3" fmla="*/ 874432 h 885418"/>
              <a:gd name="connsiteX4" fmla="*/ 663211 w 1238062"/>
              <a:gd name="connsiteY4" fmla="*/ 0 h 885418"/>
              <a:gd name="connsiteX0" fmla="*/ 14138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14138 w 588989"/>
              <a:gd name="connsiteY3" fmla="*/ 0 h 885418"/>
              <a:gd name="connsiteX0" fmla="*/ 9904 w 588989"/>
              <a:gd name="connsiteY0" fmla="*/ 0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9904 w 588989"/>
              <a:gd name="connsiteY3" fmla="*/ 0 h 885418"/>
              <a:gd name="connsiteX0" fmla="*/ 7322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7322 w 588989"/>
              <a:gd name="connsiteY3" fmla="*/ 2342 h 885418"/>
              <a:gd name="connsiteX0" fmla="*/ 2161 w 588989"/>
              <a:gd name="connsiteY0" fmla="*/ 2342 h 885418"/>
              <a:gd name="connsiteX1" fmla="*/ 588989 w 588989"/>
              <a:gd name="connsiteY1" fmla="*/ 0 h 885418"/>
              <a:gd name="connsiteX2" fmla="*/ 0 w 588989"/>
              <a:gd name="connsiteY2" fmla="*/ 885418 h 885418"/>
              <a:gd name="connsiteX3" fmla="*/ 2161 w 588989"/>
              <a:gd name="connsiteY3" fmla="*/ 2342 h 8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89" h="885418" extrusionOk="0">
                <a:moveTo>
                  <a:pt x="2161" y="2342"/>
                </a:moveTo>
                <a:lnTo>
                  <a:pt x="588989" y="0"/>
                </a:lnTo>
                <a:lnTo>
                  <a:pt x="0" y="885418"/>
                </a:lnTo>
                <a:cubicBezTo>
                  <a:pt x="2441" y="591059"/>
                  <a:pt x="-280" y="296701"/>
                  <a:pt x="2161" y="2342"/>
                </a:cubicBezTo>
                <a:close/>
              </a:path>
            </a:pathLst>
          </a:custGeom>
          <a:solidFill>
            <a:srgbClr val="20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C3532-E988-49BF-B16D-10A4AD7E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" y="235158"/>
            <a:ext cx="875157" cy="1097264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0AC3FD3-77B7-46A4-A572-0DAAFA8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8AF1-EC38-4CE8-8CFA-7459AA2C9E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6EF3-9512-44A2-AB04-1FF81B1A59A5}"/>
              </a:ext>
            </a:extLst>
          </p:cNvPr>
          <p:cNvSpPr txBox="1"/>
          <p:nvPr/>
        </p:nvSpPr>
        <p:spPr bwMode="auto">
          <a:xfrm>
            <a:off x="955964" y="1777651"/>
            <a:ext cx="10505772" cy="427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ФГОС ДО, ориентированные на работу с родителями: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pPr algn="just"/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3.2.8. Организация должна создавать возможности:</a:t>
            </a:r>
          </a:p>
          <a:p>
            <a:pPr algn="just"/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206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для обсуждения с родителями (законными представителями) детей вопросов, связанных с реализацией Программы.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06A7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6A7CE-180E-4983-A2C5-88DA1D66B9EC}"/>
              </a:ext>
            </a:extLst>
          </p:cNvPr>
          <p:cNvSpPr/>
          <p:nvPr/>
        </p:nvSpPr>
        <p:spPr>
          <a:xfrm>
            <a:off x="730263" y="2445963"/>
            <a:ext cx="747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309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1116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Расиля Латыпова</cp:lastModifiedBy>
  <cp:revision>1199</cp:revision>
  <cp:lastPrinted>2024-05-06T12:34:49Z</cp:lastPrinted>
  <dcterms:created xsi:type="dcterms:W3CDTF">2017-01-12T11:53:49Z</dcterms:created>
  <dcterms:modified xsi:type="dcterms:W3CDTF">2024-05-22T12:32:35Z</dcterms:modified>
</cp:coreProperties>
</file>