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Ex2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Ex3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ppt/notesSlides/notesSlide3.xml" ContentType="application/vnd.openxmlformats-officedocument.presentationml.notesSlide+xml"/>
  <Override PartName="/ppt/charts/chartEx4.xml" ContentType="application/vnd.ms-office.chartex+xml"/>
  <Override PartName="/ppt/charts/style10.xml" ContentType="application/vnd.ms-office.chartstyle+xml"/>
  <Override PartName="/ppt/charts/colors10.xml" ContentType="application/vnd.ms-office.chartcolorstyle+xml"/>
  <Override PartName="/ppt/charts/chartEx5.xml" ContentType="application/vnd.ms-office.chartex+xml"/>
  <Override PartName="/ppt/charts/style11.xml" ContentType="application/vnd.ms-office.chartstyle+xml"/>
  <Override PartName="/ppt/charts/colors11.xml" ContentType="application/vnd.ms-office.chartcolorstyle+xml"/>
  <Override PartName="/ppt/charts/chart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Ex6.xml" ContentType="application/vnd.ms-office.chartex+xml"/>
  <Override PartName="/ppt/charts/style13.xml" ContentType="application/vnd.ms-office.chartstyle+xml"/>
  <Override PartName="/ppt/charts/colors1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6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464" r:id="rId2"/>
    <p:sldId id="463" r:id="rId3"/>
    <p:sldId id="453" r:id="rId4"/>
    <p:sldId id="391" r:id="rId5"/>
    <p:sldId id="455" r:id="rId6"/>
    <p:sldId id="260" r:id="rId7"/>
    <p:sldId id="457" r:id="rId8"/>
    <p:sldId id="459" r:id="rId9"/>
    <p:sldId id="458" r:id="rId10"/>
    <p:sldId id="456" r:id="rId11"/>
    <p:sldId id="454" r:id="rId12"/>
    <p:sldId id="257" r:id="rId13"/>
    <p:sldId id="258" r:id="rId14"/>
    <p:sldId id="465" r:id="rId15"/>
    <p:sldId id="466" r:id="rId16"/>
    <p:sldId id="269" r:id="rId17"/>
    <p:sldId id="272" r:id="rId18"/>
    <p:sldId id="271" r:id="rId19"/>
    <p:sldId id="467" r:id="rId20"/>
    <p:sldId id="468" r:id="rId21"/>
    <p:sldId id="418" r:id="rId22"/>
    <p:sldId id="419" r:id="rId23"/>
    <p:sldId id="291" r:id="rId24"/>
    <p:sldId id="296" r:id="rId25"/>
    <p:sldId id="399" r:id="rId26"/>
    <p:sldId id="266" r:id="rId27"/>
    <p:sldId id="462" r:id="rId28"/>
    <p:sldId id="298" r:id="rId29"/>
    <p:sldId id="403" r:id="rId30"/>
    <p:sldId id="268" r:id="rId31"/>
    <p:sldId id="347" r:id="rId32"/>
    <p:sldId id="422" r:id="rId33"/>
    <p:sldId id="286" r:id="rId34"/>
    <p:sldId id="449" r:id="rId35"/>
    <p:sldId id="377" r:id="rId36"/>
    <p:sldId id="378" r:id="rId37"/>
    <p:sldId id="461" r:id="rId38"/>
    <p:sldId id="469" r:id="rId39"/>
    <p:sldId id="470" r:id="rId40"/>
    <p:sldId id="471" r:id="rId41"/>
    <p:sldId id="472" r:id="rId42"/>
    <p:sldId id="473" r:id="rId43"/>
    <p:sldId id="460" r:id="rId44"/>
    <p:sldId id="396" r:id="rId45"/>
    <p:sldId id="423" r:id="rId46"/>
    <p:sldId id="267" r:id="rId47"/>
    <p:sldId id="276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Users\Ira\Desktop\&#1057;&#1046;&#1056;\&#1050;&#1086;&#1085;&#1092;&#1077;&#1088;&#1077;&#1085;&#1094;&#1080;&#1103;\&#1057;&#1086;&#1074;&#1088;&#1077;&#1084;&#1077;&#1085;&#1085;&#1099;&#1081;%20&#1088;&#1086;&#1076;&#1080;&#1090;&#1077;&#1083;&#1100;%20(&#1054;&#1090;&#1074;&#1077;&#1090;&#1099;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r>
              <a:rPr lang="ru-RU" sz="40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Число членов семьи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rgbClr val="FFC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'Число членов в семье'!$A$2:$A$11</c:f>
              <c:strCache>
                <c:ptCount val="10"/>
                <c:pt idx="0">
                  <c:v>Один</c:v>
                </c:pt>
                <c:pt idx="1">
                  <c:v>Два</c:v>
                </c:pt>
                <c:pt idx="2">
                  <c:v>Три</c:v>
                </c:pt>
                <c:pt idx="3">
                  <c:v>Четверо</c:v>
                </c:pt>
                <c:pt idx="4">
                  <c:v>Пять</c:v>
                </c:pt>
                <c:pt idx="5">
                  <c:v>Шесть</c:v>
                </c:pt>
                <c:pt idx="6">
                  <c:v>Семь</c:v>
                </c:pt>
                <c:pt idx="7">
                  <c:v>Восемь</c:v>
                </c:pt>
                <c:pt idx="8">
                  <c:v>Девять</c:v>
                </c:pt>
                <c:pt idx="9">
                  <c:v>Десять</c:v>
                </c:pt>
              </c:strCache>
            </c:strRef>
          </c:cat>
          <c:val>
            <c:numRef>
              <c:f>'Число членов в семье'!$B$2:$B$11</c:f>
              <c:numCache>
                <c:formatCode>General</c:formatCode>
                <c:ptCount val="10"/>
                <c:pt idx="0">
                  <c:v>7</c:v>
                </c:pt>
                <c:pt idx="1">
                  <c:v>53</c:v>
                </c:pt>
                <c:pt idx="2">
                  <c:v>480</c:v>
                </c:pt>
                <c:pt idx="3">
                  <c:v>723</c:v>
                </c:pt>
                <c:pt idx="4">
                  <c:v>227</c:v>
                </c:pt>
                <c:pt idx="5">
                  <c:v>41</c:v>
                </c:pt>
                <c:pt idx="6">
                  <c:v>13</c:v>
                </c:pt>
                <c:pt idx="7">
                  <c:v>7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0A-48B7-A52C-2DE91441C6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75558767"/>
        <c:axId val="1309619631"/>
      </c:barChart>
      <c:catAx>
        <c:axId val="1475558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FFC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309619631"/>
        <c:crosses val="autoZero"/>
        <c:auto val="1"/>
        <c:lblAlgn val="ctr"/>
        <c:lblOffset val="100"/>
        <c:noMultiLvlLbl val="0"/>
      </c:catAx>
      <c:valAx>
        <c:axId val="1309619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5558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002060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rgbClr val="FFC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ru-RU" sz="4000" b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Занятость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rgbClr val="FFC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5812050667579598"/>
          <c:y val="0.16182034123756878"/>
          <c:w val="0.28375908174521663"/>
          <c:h val="0.6857424084270171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E7-406B-8B6E-02A76E9C40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E7-406B-8B6E-02A76E9C404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DE7-406B-8B6E-02A76E9C404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DE7-406B-8B6E-02A76E9C404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DE7-406B-8B6E-02A76E9C40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Занятость!$A$1:$A$5</c:f>
              <c:strCache>
                <c:ptCount val="5"/>
                <c:pt idx="0">
                  <c:v>не работаю</c:v>
                </c:pt>
                <c:pt idx="1">
                  <c:v>нерегламентированный график работы</c:v>
                </c:pt>
                <c:pt idx="2">
                  <c:v>полный рабочий день</c:v>
                </c:pt>
                <c:pt idx="3">
                  <c:v>удалённая работа</c:v>
                </c:pt>
                <c:pt idx="4">
                  <c:v>частичная занятость</c:v>
                </c:pt>
              </c:strCache>
            </c:strRef>
          </c:cat>
          <c:val>
            <c:numRef>
              <c:f>Занятость!$B$1:$B$5</c:f>
              <c:numCache>
                <c:formatCode>General</c:formatCode>
                <c:ptCount val="5"/>
                <c:pt idx="0">
                  <c:v>290</c:v>
                </c:pt>
                <c:pt idx="1">
                  <c:v>113</c:v>
                </c:pt>
                <c:pt idx="2">
                  <c:v>904</c:v>
                </c:pt>
                <c:pt idx="3">
                  <c:v>81</c:v>
                </c:pt>
                <c:pt idx="4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DE7-406B-8B6E-02A76E9C404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14814899483132146"/>
          <c:w val="0.33743961352656998"/>
          <c:h val="0.851851005168678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FC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002060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4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ru-RU" sz="40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Кто преимущественно занимается детьми</a:t>
            </a:r>
          </a:p>
        </c:rich>
      </c:tx>
      <c:layout>
        <c:manualLayout>
          <c:xMode val="edge"/>
          <c:yMode val="edge"/>
          <c:x val="0.16673491202682816"/>
          <c:y val="3.3333333333333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4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91-4F5A-9188-7FEA7F763A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91-4F5A-9188-7FEA7F763A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91-4F5A-9188-7FEA7F763A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91-4F5A-9188-7FEA7F763AD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91-4F5A-9188-7FEA7F763AD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91-4F5A-9188-7FEA7F763AD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91-4F5A-9188-7FEA7F763AD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191-4F5A-9188-7FEA7F763AD5}"/>
              </c:ext>
            </c:extLst>
          </c:dPt>
          <c:dLbls>
            <c:dLbl>
              <c:idx val="6"/>
              <c:layout>
                <c:manualLayout>
                  <c:x val="-5.6172916475228235E-3"/>
                  <c:y val="8.597987751531059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191-4F5A-9188-7FEA7F763A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'Кто преимущественно занимается '!$A$1:$A$8</c:f>
              <c:strCache>
                <c:ptCount val="8"/>
                <c:pt idx="0">
                  <c:v>бабушка</c:v>
                </c:pt>
                <c:pt idx="1">
                  <c:v>все понемногу</c:v>
                </c:pt>
                <c:pt idx="2">
                  <c:v>дедушка</c:v>
                </c:pt>
                <c:pt idx="3">
                  <c:v>мать</c:v>
                </c:pt>
                <c:pt idx="4">
                  <c:v>мать, бабушка</c:v>
                </c:pt>
                <c:pt idx="5">
                  <c:v>мать, дедушка</c:v>
                </c:pt>
                <c:pt idx="6">
                  <c:v>мать, отец</c:v>
                </c:pt>
                <c:pt idx="7">
                  <c:v>отец</c:v>
                </c:pt>
              </c:strCache>
            </c:strRef>
          </c:cat>
          <c:val>
            <c:numRef>
              <c:f>'Кто преимущественно занимается '!$B$1:$B$8</c:f>
              <c:numCache>
                <c:formatCode>General</c:formatCode>
                <c:ptCount val="8"/>
                <c:pt idx="0">
                  <c:v>3</c:v>
                </c:pt>
                <c:pt idx="1">
                  <c:v>398</c:v>
                </c:pt>
                <c:pt idx="2">
                  <c:v>2</c:v>
                </c:pt>
                <c:pt idx="3">
                  <c:v>614</c:v>
                </c:pt>
                <c:pt idx="4">
                  <c:v>31</c:v>
                </c:pt>
                <c:pt idx="5">
                  <c:v>8</c:v>
                </c:pt>
                <c:pt idx="6">
                  <c:v>489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191-4F5A-9188-7FEA7F763AD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FC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002060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48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кем родители проводят досуг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82-47AE-8FE6-320B519B79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82-47AE-8FE6-320B519B79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82-47AE-8FE6-320B519B7943}"/>
              </c:ext>
            </c:extLst>
          </c:dPt>
          <c:dLbls>
            <c:dLbl>
              <c:idx val="0"/>
              <c:layout>
                <c:manualLayout>
                  <c:x val="3.5804857196680188E-2"/>
                  <c:y val="-1.67167814470789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82-47AE-8FE6-320B519B7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Досуг!$A$1:$A$3</c:f>
              <c:strCache>
                <c:ptCount val="3"/>
                <c:pt idx="0">
                  <c:v>вместе с детьми</c:v>
                </c:pt>
                <c:pt idx="1">
                  <c:v>вместе с супругой/супругом</c:v>
                </c:pt>
                <c:pt idx="2">
                  <c:v>всей семьей, включая дедушек и бабушек</c:v>
                </c:pt>
              </c:strCache>
            </c:strRef>
          </c:cat>
          <c:val>
            <c:numRef>
              <c:f>Досуг!$B$1:$B$3</c:f>
              <c:numCache>
                <c:formatCode>General</c:formatCode>
                <c:ptCount val="3"/>
                <c:pt idx="0">
                  <c:v>1049</c:v>
                </c:pt>
                <c:pt idx="1">
                  <c:v>36</c:v>
                </c:pt>
                <c:pt idx="2">
                  <c:v>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82-47AE-8FE6-320B519B794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FFC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002060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ru-RU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Посещают ли дети кружки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63-4D42-B1FC-3B5EAD0D6A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63-4D42-B1FC-3B5EAD0D6A72}"/>
              </c:ext>
            </c:extLst>
          </c:dPt>
          <c:dLbls>
            <c:dLbl>
              <c:idx val="0"/>
              <c:layout>
                <c:manualLayout>
                  <c:x val="3.2379131956331547E-2"/>
                  <c:y val="-2.75152046560946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63-4D42-B1FC-3B5EAD0D6A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'Посещает ли ребенок кружки'!$A$1:$A$2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'Посещает ли ребенок кружки'!$B$1:$B$2</c:f>
              <c:numCache>
                <c:formatCode>General</c:formatCode>
                <c:ptCount val="2"/>
                <c:pt idx="0">
                  <c:v>1055</c:v>
                </c:pt>
                <c:pt idx="1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63-4D42-B1FC-3B5EAD0D6A7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600" dirty="0">
                <a:latin typeface="Segoe UI" panose="020B0502040204020203" pitchFamily="34" charset="0"/>
                <a:cs typeface="Segoe UI" panose="020B0502040204020203" pitchFamily="34" charset="0"/>
              </a:rPr>
              <a:t>Количество кружков, посещаемое детьми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'Сколько кружков'!$A$1:$A$8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cat>
          <c:val>
            <c:numRef>
              <c:f>'Сколько кружков'!$B$1:$B$8</c:f>
              <c:numCache>
                <c:formatCode>General</c:formatCode>
                <c:ptCount val="8"/>
                <c:pt idx="0">
                  <c:v>111</c:v>
                </c:pt>
                <c:pt idx="1">
                  <c:v>417</c:v>
                </c:pt>
                <c:pt idx="2">
                  <c:v>392</c:v>
                </c:pt>
                <c:pt idx="3">
                  <c:v>160</c:v>
                </c:pt>
                <c:pt idx="4">
                  <c:v>64</c:v>
                </c:pt>
                <c:pt idx="5">
                  <c:v>14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B-476D-980F-43BF13D810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84077280"/>
        <c:axId val="1863443232"/>
      </c:barChart>
      <c:catAx>
        <c:axId val="188407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863443232"/>
        <c:crosses val="autoZero"/>
        <c:auto val="1"/>
        <c:lblAlgn val="ctr"/>
        <c:lblOffset val="100"/>
        <c:noMultiLvlLbl val="0"/>
      </c:catAx>
      <c:valAx>
        <c:axId val="1863443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407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ЗА  ЧТО ЦЕНЯТ ДЕТСКИЙ САД</a:t>
            </a:r>
          </a:p>
        </c:rich>
      </c:tx>
      <c:layout>
        <c:manualLayout>
          <c:xMode val="edge"/>
          <c:yMode val="edge"/>
          <c:x val="0.395533792650918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'Критерии оценки'!$A$1:$A$15</c:f>
              <c:strCache>
                <c:ptCount val="15"/>
                <c:pt idx="0">
                  <c:v>Воспитатели с вниманием и доброжелательностью относятся не только к детям, но и к родителям. </c:v>
                </c:pt>
                <c:pt idx="1">
                  <c:v>Квалифицированные и компетентные педагоги и специалисты </c:v>
                </c:pt>
                <c:pt idx="2">
                  <c:v>Активно развивающий детей</c:v>
                </c:pt>
                <c:pt idx="3">
                  <c:v>Современный ДС</c:v>
                </c:pt>
                <c:pt idx="4">
                  <c:v>Домашняя атмосфера</c:v>
                </c:pt>
                <c:pt idx="5">
                  <c:v>Доброкачественное воспитание </c:v>
                </c:pt>
                <c:pt idx="6">
                  <c:v>Ребенок ходит с удовольствием </c:v>
                </c:pt>
                <c:pt idx="7">
                  <c:v>Педагогический коллектив</c:v>
                </c:pt>
                <c:pt idx="8">
                  <c:v>Много различных интересных мероприятий</c:v>
                </c:pt>
                <c:pt idx="9">
                  <c:v>Много познавательных занятий</c:v>
                </c:pt>
                <c:pt idx="10">
                  <c:v>Чуткий воспитатель помогает детям плавно и без стресса  взрослеть, </c:v>
                </c:pt>
                <c:pt idx="11">
                  <c:v>Безопасный</c:v>
                </c:pt>
                <c:pt idx="12">
                  <c:v>Приучение к режиму</c:v>
                </c:pt>
                <c:pt idx="13">
                  <c:v>Близко к дому</c:v>
                </c:pt>
                <c:pt idx="14">
                  <c:v>Четкая, сбалансированная, сильная программа обучения</c:v>
                </c:pt>
              </c:strCache>
            </c:strRef>
          </c:cat>
          <c:val>
            <c:numRef>
              <c:f>'Критерии оценки'!$B$1:$B$15</c:f>
              <c:numCache>
                <c:formatCode>General</c:formatCode>
                <c:ptCount val="15"/>
                <c:pt idx="0">
                  <c:v>71</c:v>
                </c:pt>
                <c:pt idx="1">
                  <c:v>46</c:v>
                </c:pt>
                <c:pt idx="2">
                  <c:v>36</c:v>
                </c:pt>
                <c:pt idx="3">
                  <c:v>31</c:v>
                </c:pt>
                <c:pt idx="4">
                  <c:v>31</c:v>
                </c:pt>
                <c:pt idx="5">
                  <c:v>20</c:v>
                </c:pt>
                <c:pt idx="6">
                  <c:v>20</c:v>
                </c:pt>
                <c:pt idx="7">
                  <c:v>15</c:v>
                </c:pt>
                <c:pt idx="8">
                  <c:v>11</c:v>
                </c:pt>
                <c:pt idx="9">
                  <c:v>10</c:v>
                </c:pt>
                <c:pt idx="10">
                  <c:v>9</c:v>
                </c:pt>
                <c:pt idx="11">
                  <c:v>9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5D-41DB-A20B-7B81D1D2BB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65701024"/>
        <c:axId val="882503792"/>
      </c:barChart>
      <c:catAx>
        <c:axId val="765701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882503792"/>
        <c:crosses val="autoZero"/>
        <c:auto val="1"/>
        <c:lblAlgn val="l"/>
        <c:lblOffset val="100"/>
        <c:noMultiLvlLbl val="0"/>
      </c:catAx>
      <c:valAx>
        <c:axId val="882503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570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'Как проводите досуг'!$A$1:$A$8</cx:f>
        <cx:lvl ptCount="8">
          <cx:pt idx="0">Детские центры</cx:pt>
          <cx:pt idx="1">Игры</cx:pt>
          <cx:pt idx="2">Кино (театр, музей)</cx:pt>
          <cx:pt idx="3">кружки, секции</cx:pt>
          <cx:pt idx="4">прогулки</cx:pt>
          <cx:pt idx="5">Спорт</cx:pt>
          <cx:pt idx="6">Туризм</cx:pt>
          <cx:pt idx="7">Чтение</cx:pt>
        </cx:lvl>
      </cx:strDim>
      <cx:numDim type="val">
        <cx:f>'Как проводите досуг'!$B$1:$B$8</cx:f>
        <cx:lvl ptCount="8" formatCode="Основной">
          <cx:pt idx="0">149</cx:pt>
          <cx:pt idx="1">273</cx:pt>
          <cx:pt idx="2">70</cx:pt>
          <cx:pt idx="3">88</cx:pt>
          <cx:pt idx="4">860</cx:pt>
          <cx:pt idx="5">20</cx:pt>
          <cx:pt idx="6">36</cx:pt>
          <cx:pt idx="7">57</cx:pt>
        </cx:lvl>
      </cx:numDim>
    </cx:data>
  </cx:chartData>
  <cx:chart>
    <cx:title pos="t" align="ctr" overlay="0">
      <cx:tx>
        <cx:txData>
          <cx:v>Как проводите досуг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ru-RU" sz="4000" b="1" i="0" u="none" strike="noStrike" baseline="0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rPr>
            <a:t>Как проводите досуг</a:t>
          </a:r>
        </a:p>
      </cx:txPr>
    </cx:title>
    <cx:plotArea>
      <cx:plotAreaRegion>
        <cx:series layoutId="clusteredColumn" uniqueId="{0C650349-703C-41EE-8691-5FBE9E629FB0}">
          <cx:spPr>
            <a:solidFill>
              <a:srgbClr val="FFC000"/>
            </a:solidFill>
          </cx:spPr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80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 sz="1800" b="0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cx:txPr>
            <cx:visibility seriesName="0" categoryName="0" value="1"/>
          </cx:dataLabels>
          <cx:dataId val="0"/>
          <cx:layoutPr>
            <cx:aggregation/>
          </cx:layoutPr>
          <cx:axisId val="1"/>
        </cx:series>
        <cx:series layoutId="paretoLine" ownerIdx="0" uniqueId="{9BFA226B-E1BB-4EA5-8138-5AB8E5373795}">
          <cx:axisId val="2"/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2000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ru-RU" sz="2000" b="1" i="0" u="none" strike="noStrike" baseline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cx:txPr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  <cx:spPr>
    <a:solidFill>
      <a:srgbClr val="002060"/>
    </a:solidFill>
  </cx:spPr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Лист3!$A$2:$A$54</cx:f>
        <cx:lvl ptCount="53">
          <cx:pt idx="0">IT, компьютеры, интернет</cx:pt>
          <cx:pt idx="1">бухгалтерия, аудит</cx:pt>
          <cx:pt idx="2">В декрете</cx:pt>
          <cx:pt idx="3">Военнослужащая </cx:pt>
          <cx:pt idx="4">Воспитатель-педагог</cx:pt>
          <cx:pt idx="5">Врач-терапевт</cx:pt>
          <cx:pt idx="6">Геолог</cx:pt>
          <cx:pt idx="7">Госслужащий</cx:pt>
          <cx:pt idx="8">дизайн, творчество</cx:pt>
          <cx:pt idx="9">Домохозяйка</cx:pt>
          <cx:pt idx="10">Инженер-технолог</cx:pt>
          <cx:pt idx="11">Кадры, hr</cx:pt>
          <cx:pt idx="12">Кафе, рестораны</cx:pt>
          <cx:pt idx="13">Коммерческая тайна</cx:pt>
          <cx:pt idx="14">красота, фитнес, спорт</cx:pt>
          <cx:pt idx="15">культура, музыка, шоу-бизнес</cx:pt>
          <cx:pt idx="16">логистика, склад, ВЭД</cx:pt>
          <cx:pt idx="17">маркетинг, реклама, PR</cx:pt>
          <cx:pt idx="18">медицина, фармацевтика</cx:pt>
          <cx:pt idx="19">Муниципальная служба</cx:pt>
          <cx:pt idx="20">Муниципальный служащий</cx:pt>
          <cx:pt idx="21">На инвалидности</cx:pt>
          <cx:pt idx="22">Надзорный орган</cx:pt>
          <cx:pt idx="23">Не работаю</cx:pt>
          <cx:pt idx="24">Не хочу отвечать</cx:pt>
          <cx:pt idx="25">независимый предприниматель, самозанятый</cx:pt>
          <cx:pt idx="26">образование, наука</cx:pt>
          <cx:pt idx="27">Опекун</cx:pt>
          <cx:pt idx="28">Оператор</cx:pt>
          <cx:pt idx="29">охрана, безопасность</cx:pt>
          <cx:pt idx="30">Пекарь </cx:pt>
          <cx:pt idx="31">Пицмейкер</cx:pt>
          <cx:pt idx="32">Повар</cx:pt>
          <cx:pt idx="33">Политика</cx:pt>
          <cx:pt idx="34">продажи, закупки, торговля</cx:pt>
          <cx:pt idx="35">рабочие специальности, производство</cx:pt>
          <cx:pt idx="36">руководитель, управленческий работник</cx:pt>
          <cx:pt idx="37">сельское хозяйство, агробизнес</cx:pt>
          <cx:pt idx="38">Социальная работа</cx:pt>
          <cx:pt idx="39">специалист без руководящих функций</cx:pt>
          <cx:pt idx="40">Сторож</cx:pt>
          <cx:pt idx="41">Страхование специалист</cx:pt>
          <cx:pt idx="42">строительство, архитектура</cx:pt>
          <cx:pt idx="43">Студентка</cx:pt>
          <cx:pt idx="44">Судебный пристав </cx:pt>
          <cx:pt idx="45">сфера обслуживания</cx:pt>
          <cx:pt idx="46">телекоммуникации и связь</cx:pt>
          <cx:pt idx="47">Теплоэнергетика</cx:pt>
          <cx:pt idx="48">транспорт</cx:pt>
          <cx:pt idx="49">Туризм</cx:pt>
          <cx:pt idx="50">финансы, банки</cx:pt>
          <cx:pt idx="51">Шеф повар</cx:pt>
          <cx:pt idx="52">юриспруденция</cx:pt>
        </cx:lvl>
      </cx:strDim>
      <cx:numDim type="val">
        <cx:f>Лист3!$B$2:$B$54</cx:f>
        <cx:lvl ptCount="53" formatCode="Основной">
          <cx:pt idx="0">34</cx:pt>
          <cx:pt idx="1">130</cx:pt>
          <cx:pt idx="2">15</cx:pt>
          <cx:pt idx="3">4</cx:pt>
          <cx:pt idx="4">5</cx:pt>
          <cx:pt idx="5">1</cx:pt>
          <cx:pt idx="6">2</cx:pt>
          <cx:pt idx="7">10</cx:pt>
          <cx:pt idx="8">27</cx:pt>
          <cx:pt idx="9">83</cx:pt>
          <cx:pt idx="10">1</cx:pt>
          <cx:pt idx="11">1</cx:pt>
          <cx:pt idx="12">1</cx:pt>
          <cx:pt idx="13">1</cx:pt>
          <cx:pt idx="14">48</cx:pt>
          <cx:pt idx="15">12</cx:pt>
          <cx:pt idx="16">33</cx:pt>
          <cx:pt idx="17">17</cx:pt>
          <cx:pt idx="18">120</cx:pt>
          <cx:pt idx="19">2</cx:pt>
          <cx:pt idx="20">1</cx:pt>
          <cx:pt idx="21">1</cx:pt>
          <cx:pt idx="22">1</cx:pt>
          <cx:pt idx="23">14</cx:pt>
          <cx:pt idx="24">2</cx:pt>
          <cx:pt idx="25">173</cx:pt>
          <cx:pt idx="26">145</cx:pt>
          <cx:pt idx="27">1</cx:pt>
          <cx:pt idx="28">1</cx:pt>
          <cx:pt idx="29">14</cx:pt>
          <cx:pt idx="30">1</cx:pt>
          <cx:pt idx="31">1</cx:pt>
          <cx:pt idx="32">4</cx:pt>
          <cx:pt idx="33">1</cx:pt>
          <cx:pt idx="34">134</cx:pt>
          <cx:pt idx="35">69</cx:pt>
          <cx:pt idx="36">116</cx:pt>
          <cx:pt idx="37">17</cx:pt>
          <cx:pt idx="38">2</cx:pt>
          <cx:pt idx="39">100</cx:pt>
          <cx:pt idx="40">1</cx:pt>
          <cx:pt idx="41">1</cx:pt>
          <cx:pt idx="42">15</cx:pt>
          <cx:pt idx="43">1</cx:pt>
          <cx:pt idx="44">1</cx:pt>
          <cx:pt idx="45">59</cx:pt>
          <cx:pt idx="46">8</cx:pt>
          <cx:pt idx="47">1</cx:pt>
          <cx:pt idx="48">12</cx:pt>
          <cx:pt idx="49">1</cx:pt>
          <cx:pt idx="50">65</cx:pt>
          <cx:pt idx="51">1</cx:pt>
          <cx:pt idx="52">57</cx:pt>
        </cx:lvl>
      </cx:numDim>
    </cx:data>
  </cx:chartData>
  <cx:chart>
    <cx:title pos="t" align="ctr" overlay="0">
      <cx:tx>
        <cx:txData>
          <cx:v>Мамы всякие нужны...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r>
            <a:rPr lang="ru-RU" sz="4000" b="1" i="0" u="none" strike="noStrike" baseline="0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rPr>
            <a:t>Мамы всякие нужны...</a:t>
          </a:r>
        </a:p>
      </cx:txPr>
    </cx:title>
    <cx:plotArea>
      <cx:plotAreaRegion>
        <cx:series layoutId="clusteredColumn" uniqueId="{CBE33440-56D6-44C4-9BB3-E51E5BC4B5ED}">
          <cx:tx>
            <cx:txData>
              <cx:f>Лист3!$B$1</cx:f>
              <cx:v/>
            </cx:txData>
          </cx:tx>
          <cx:spPr>
            <a:solidFill>
              <a:srgbClr val="FFC000"/>
            </a:solidFill>
          </cx:spPr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 sz="1400" b="0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cx:txPr>
            <cx:visibility seriesName="0" categoryName="0" value="1"/>
          </cx:dataLabels>
          <cx:dataId val="0"/>
          <cx:layoutPr>
            <cx:aggregation/>
          </cx:layoutPr>
          <cx:axisId val="1"/>
        </cx:series>
        <cx:series layoutId="paretoLine" ownerIdx="0" uniqueId="{EC5D2755-40FE-4169-BBD8-C20BDA6D9A91}">
          <cx:axisId val="2"/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ru-RU" sz="1400" b="0" i="0" u="none" strike="noStrike" baseline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cx:txPr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  <cx:spPr>
    <a:solidFill>
      <a:srgbClr val="002060"/>
    </a:solidFill>
  </cx:spPr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'Причины посещения кружков'!$A$1:$A$28</cx:f>
        <cx:lvl ptCount="28">
          <cx:pt idx="0">В оздоровительных целях</cx:pt>
          <cx:pt idx="1">Воспитание характера</cx:pt>
          <cx:pt idx="2">Времяпрепровождения </cx:pt>
          <cx:pt idx="3">Выброс энергии</cx:pt>
          <cx:pt idx="4">Для дисциплины</cx:pt>
          <cx:pt idx="5">Для занятий с логопедом</cx:pt>
          <cx:pt idx="6">Для изучения английского языка</cx:pt>
          <cx:pt idx="7">Для изучения нового, расширения кругозора</cx:pt>
          <cx:pt idx="8">Для личностного роста</cx:pt>
          <cx:pt idx="9">Для образования</cx:pt>
          <cx:pt idx="10">Для полноценного развития ребенка</cx:pt>
          <cx:pt idx="11">Для развития культуры</cx:pt>
          <cx:pt idx="12">Для развития личности</cx:pt>
          <cx:pt idx="13">Для развития мышления</cx:pt>
          <cx:pt idx="14">Для развития навыков</cx:pt>
          <cx:pt idx="15">Для развития способностей</cx:pt>
          <cx:pt idx="16">Для речевого развития</cx:pt>
          <cx:pt idx="17">Для социализации</cx:pt>
          <cx:pt idx="18">Для творческого развития</cx:pt>
          <cx:pt idx="19">Для умственного развития</cx:pt>
          <cx:pt idx="20">Для физической активности</cx:pt>
          <cx:pt idx="21">Досуг и времяпрепровождения</cx:pt>
          <cx:pt idx="22">Общение с детьми</cx:pt>
          <cx:pt idx="23">Никакой цели</cx:pt>
          <cx:pt idx="24">Для подготовки к школе</cx:pt>
          <cx:pt idx="25">Самообразование, саморазвитие</cx:pt>
          <cx:pt idx="26">Чтобы разгрузить родителей</cx:pt>
          <cx:pt idx="27">По желанию ребенка</cx:pt>
        </cx:lvl>
      </cx:strDim>
      <cx:numDim type="val">
        <cx:f>'Причины посещения кружков'!$B$1:$B$28</cx:f>
        <cx:lvl ptCount="28" formatCode="Основной">
          <cx:pt idx="0">66</cx:pt>
          <cx:pt idx="1">10</cx:pt>
          <cx:pt idx="2">2</cx:pt>
          <cx:pt idx="3">2</cx:pt>
          <cx:pt idx="4">20</cx:pt>
          <cx:pt idx="5">7</cx:pt>
          <cx:pt idx="6">2</cx:pt>
          <cx:pt idx="7">40</cx:pt>
          <cx:pt idx="8">12</cx:pt>
          <cx:pt idx="9">40</cx:pt>
          <cx:pt idx="10">494</cx:pt>
          <cx:pt idx="11">16</cx:pt>
          <cx:pt idx="12">14</cx:pt>
          <cx:pt idx="13">12</cx:pt>
          <cx:pt idx="14">27</cx:pt>
          <cx:pt idx="15">15</cx:pt>
          <cx:pt idx="16">13</cx:pt>
          <cx:pt idx="17">17</cx:pt>
          <cx:pt idx="18">24</cx:pt>
          <cx:pt idx="19">49</cx:pt>
          <cx:pt idx="20">126</cx:pt>
          <cx:pt idx="21">5</cx:pt>
          <cx:pt idx="22">19</cx:pt>
          <cx:pt idx="23">1</cx:pt>
          <cx:pt idx="24">21</cx:pt>
          <cx:pt idx="25">46</cx:pt>
          <cx:pt idx="26">2</cx:pt>
          <cx:pt idx="27">43</cx:pt>
        </cx:lvl>
      </cx:numDim>
    </cx:data>
  </cx:chartData>
  <cx:chart>
    <cx:title pos="t" align="ctr" overlay="0">
      <cx:tx>
        <cx:txData>
          <cx:v>Причина отдать ребенка в кружок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ru-RU" sz="28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rPr>
            <a:t>Причина отдать ребенка в кружок</a:t>
          </a:r>
        </a:p>
      </cx:txPr>
    </cx:title>
    <cx:plotArea>
      <cx:plotAreaRegion>
        <cx:series layoutId="clusteredColumn" uniqueId="{0A608BFE-B7AE-4D51-A552-1F77B6E4249E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200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 sz="2000" b="0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cx:txPr>
            <cx:visibility seriesName="0" categoryName="0" value="1"/>
          </cx:dataLabels>
          <cx:dataId val="0"/>
          <cx:layoutPr>
            <cx:aggregation/>
          </cx:layoutPr>
          <cx:axisId val="1"/>
        </cx:series>
        <cx:series layoutId="paretoLine" ownerIdx="0" uniqueId="{E115A633-CE17-4CEE-BFF0-E9B6A89B2D31}">
          <cx:axisId val="2"/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ru-RU" sz="16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cx:txPr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'Причина посещения детского сада'!$A$1:$A$6</cx:f>
        <cx:lvl ptCount="6">
          <cx:pt idx="0">для общения со сверстниками, обучаться взаимодействовать в коллективе</cx:pt>
          <cx:pt idx="1">для подготовки к школе</cx:pt>
          <cx:pt idx="2">для приобретения новых знаний, навыков, умений</cx:pt>
          <cx:pt idx="3">для приучения к дисциплине и самостоятельности</cx:pt>
          <cx:pt idx="4">не с кем оставить,  я работаю</cx:pt>
          <cx:pt idx="5">там сбалансированное детское питание</cx:pt>
        </cx:lvl>
      </cx:strDim>
      <cx:numDim type="val">
        <cx:f>'Причина посещения детского сада'!$B$1:$B$6</cx:f>
        <cx:lvl ptCount="6" formatCode="Основной">
          <cx:pt idx="0">911</cx:pt>
          <cx:pt idx="1">47</cx:pt>
          <cx:pt idx="2">403</cx:pt>
          <cx:pt idx="3">76</cx:pt>
          <cx:pt idx="4">88</cx:pt>
          <cx:pt idx="5">6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800" b="1" i="0" kern="1200" baseline="0" dirty="0">
                <a:solidFill>
                  <a:srgbClr val="595959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Причина отдать ребенка в детский сад</a:t>
            </a:r>
            <a:endParaRPr lang="ru-RU" sz="2800" b="1" dirty="0">
              <a:effectLst/>
            </a:endParaRPr>
          </a:p>
        </cx:rich>
      </cx:tx>
    </cx:title>
    <cx:plotArea>
      <cx:plotAreaRegion>
        <cx:series layoutId="clusteredColumn" uniqueId="{9EBFF6DB-1EB4-472E-BCB4-DD6BE0354E89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240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 sz="2400" b="0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cx:txPr>
            <cx:visibility seriesName="0" categoryName="0" value="1"/>
          </cx:dataLabels>
          <cx:dataId val="0"/>
          <cx:layoutPr>
            <cx:aggregation/>
          </cx:layoutPr>
          <cx:axisId val="1"/>
        </cx:series>
        <cx:series layoutId="paretoLine" ownerIdx="0" uniqueId="{5A83818B-C5A1-4666-8477-080403CE8CD6}">
          <cx:axisId val="2"/>
        </cx:series>
      </cx:plotAreaRegion>
      <cx:axis id="0">
        <cx:catScaling gapWidth="0"/>
        <cx:tickLabels/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'Как оценивают родители ДС '!$A$1:$A$32</cx:f>
        <cx:lvl ptCount="32">
          <cx:pt idx="0">Активно развивающий детей</cx:pt>
          <cx:pt idx="1">Без логопедических групп.</cx:pt>
          <cx:pt idx="2">Безопасный, лояльный</cx:pt>
          <cx:pt idx="3">Близко до дома</cx:pt>
          <cx:pt idx="4">Большой, с современным ремонтом </cx:pt>
          <cx:pt idx="5">Великолепный сад</cx:pt>
          <cx:pt idx="6">Веселая страна детства </cx:pt>
          <cx:pt idx="7">Внимательно отношение к детям</cx:pt>
          <cx:pt idx="8">Воздержусь от ответа</cx:pt>
          <cx:pt idx="9">Второй дом</cx:pt>
          <cx:pt idx="10">Высоко- квалифицированный, любящие свою профессию и детей специалисты!</cx:pt>
          <cx:pt idx="11">Государственное учреждение</cx:pt>
          <cx:pt idx="12">Детская «армия»</cx:pt>
          <cx:pt idx="13">Замечательный</cx:pt>
          <cx:pt idx="14">Затрудняюсь ответить</cx:pt>
          <cx:pt idx="15">Идеальный</cx:pt>
          <cx:pt idx="16">Красивый детский сад</cx:pt>
          <cx:pt idx="17">Лучший</cx:pt>
          <cx:pt idx="18">Любимый</cx:pt>
          <cx:pt idx="19">Мечта</cx:pt>
          <cx:pt idx="20">Нет слов</cx:pt>
          <cx:pt idx="21">Нормальный</cx:pt>
          <cx:pt idx="22">Отличный сад</cx:pt>
          <cx:pt idx="23">Очень плохой</cx:pt>
          <cx:pt idx="24">Очень хороший детский сад</cx:pt>
          <cx:pt idx="25">Плохой</cx:pt>
          <cx:pt idx="26">Прекрасный</cx:pt>
          <cx:pt idx="27">Приемлемый</cx:pt>
          <cx:pt idx="28">Современный</cx:pt>
          <cx:pt idx="29">Средний</cx:pt>
          <cx:pt idx="30">Удобный</cx:pt>
          <cx:pt idx="31">Хороший </cx:pt>
        </cx:lvl>
      </cx:strDim>
      <cx:numDim type="val">
        <cx:f>'Как оценивают родители ДС '!$B$1:$B$32</cx:f>
        <cx:lvl ptCount="32" formatCode="Основной">
          <cx:pt idx="0">2</cx:pt>
          <cx:pt idx="1">2</cx:pt>
          <cx:pt idx="2">2</cx:pt>
          <cx:pt idx="3">1</cx:pt>
          <cx:pt idx="4">1</cx:pt>
          <cx:pt idx="5">3</cx:pt>
          <cx:pt idx="6">1</cx:pt>
          <cx:pt idx="7">6</cx:pt>
          <cx:pt idx="8">1</cx:pt>
          <cx:pt idx="9">4</cx:pt>
          <cx:pt idx="10">7</cx:pt>
          <cx:pt idx="11">4</cx:pt>
          <cx:pt idx="12">1</cx:pt>
          <cx:pt idx="13">18</cx:pt>
          <cx:pt idx="14">2</cx:pt>
          <cx:pt idx="15">4</cx:pt>
          <cx:pt idx="16">1</cx:pt>
          <cx:pt idx="17">60</cx:pt>
          <cx:pt idx="18">4</cx:pt>
          <cx:pt idx="19">3</cx:pt>
          <cx:pt idx="20">2</cx:pt>
          <cx:pt idx="21">52</cx:pt>
          <cx:pt idx="22">217</cx:pt>
          <cx:pt idx="23">1</cx:pt>
          <cx:pt idx="24">104</cx:pt>
          <cx:pt idx="25">5</cx:pt>
          <cx:pt idx="26">33</cx:pt>
          <cx:pt idx="27">46</cx:pt>
          <cx:pt idx="28">28</cx:pt>
          <cx:pt idx="29">60</cx:pt>
          <cx:pt idx="30">1</cx:pt>
          <cx:pt idx="31">422</cx:pt>
        </cx:lvl>
      </cx:numDim>
    </cx:data>
  </cx:chartData>
  <cx:chart>
    <cx:title pos="t" align="ctr" overlay="0">
      <cx:tx>
        <cx:txData>
          <cx:v>Как родители оценивают детский сад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ru-RU" sz="2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rPr>
            <a:t>Как родители оценивают детский сад</a:t>
          </a:r>
        </a:p>
      </cx:txPr>
    </cx:title>
    <cx:plotArea>
      <cx:plotAreaRegion>
        <cx:series layoutId="clusteredColumn" uniqueId="{8EAF837C-4C68-41D3-A8A5-3641EAA51920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80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 sz="1800" b="0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cx:txPr>
            <cx:visibility seriesName="0" categoryName="0" value="1"/>
          </cx:dataLabels>
          <cx:dataId val="0"/>
          <cx:layoutPr>
            <cx:aggregation/>
          </cx:layoutPr>
          <cx:axisId val="1"/>
        </cx:series>
        <cx:series layoutId="paretoLine" ownerIdx="0" uniqueId="{F6403E17-B742-44B3-92C6-644168D21A90}">
          <cx:axisId val="2"/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ru-RU" sz="24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cx:txPr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'Критерии оценки'!$A$50:$A$67</cx:f>
        <cx:lvl ptCount="18">
          <cx:pt idx="0">Воспитатели не заинтересованы в работе</cx:pt>
          <cx:pt idx="1">Воспитатели не умеют и не любят общаться с детьми</cx:pt>
          <cx:pt idx="2">Дети часто болеют  </cx:pt>
          <cx:pt idx="3">Программа очень легкая</cx:pt>
          <cx:pt idx="4">Пропускают в группу явно больных детей. </cx:pt>
          <cx:pt idx="5">На утренник может пойти только один родитель, очень это расстраивает, папы тоже хотят на праздник. </cx:pt>
          <cx:pt idx="6">Неквалифицированные кадры</cx:pt>
          <cx:pt idx="7">Старые игрушки</cx:pt>
          <cx:pt idx="8">Не хватает воспитателей и младших воспитателей в детском саду</cx:pt>
          <cx:pt idx="9">Плохая уличная площадка, детям не интересно и не чем заниматься на прогулке.</cx:pt>
          <cx:pt idx="10">Текучка кадров</cx:pt>
          <cx:pt idx="11">Развитие ребенка регламентируется стандартами страны</cx:pt>
          <cx:pt idx="12">Нельзя зайти в сад вместе с ребенком, проводить. </cx:pt>
          <cx:pt idx="13">Логопедическая часть не развита</cx:pt>
          <cx:pt idx="14">Мало кружков</cx:pt>
          <cx:pt idx="15">Старый детский сад</cx:pt>
          <cx:pt idx="16">Плохое питание</cx:pt>
          <cx:pt idx="17">Большое количество детей в группе </cx:pt>
        </cx:lvl>
      </cx:strDim>
      <cx:numDim type="val">
        <cx:f>'Критерии оценки'!$B$50:$B$67</cx:f>
        <cx:lvl ptCount="18" formatCode="Основной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2</cx:pt>
          <cx:pt idx="12">2</cx:pt>
          <cx:pt idx="13">2</cx:pt>
          <cx:pt idx="14">3</cx:pt>
          <cx:pt idx="15">4</cx:pt>
          <cx:pt idx="16">5</cx:pt>
          <cx:pt idx="17">5</cx:pt>
        </cx:lvl>
      </cx:numDim>
    </cx:data>
  </cx:chartData>
  <cx:chart>
    <cx:title pos="t" align="ctr" overlay="0">
      <cx:tx>
        <cx:txData>
          <cx:v>Что не нравится в детском саду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ru-RU" sz="1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rPr>
            <a:t>Что не нравится в детском саду</a:t>
          </a:r>
        </a:p>
      </cx:txPr>
    </cx:title>
    <cx:plotArea>
      <cx:plotAreaRegion>
        <cx:series layoutId="funnel" uniqueId="{6E7A5362-48EC-4949-A2FA-3A857BDFCBB7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60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 sz="1600" b="0" i="0" u="none" strike="noStrike" baseline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cx:txPr>
            <cx:visibility seriesName="0" categoryName="0" value="1"/>
          </cx:dataLabels>
          <cx:dataId val="0"/>
        </cx:series>
      </cx:plotAreaRegion>
      <cx:axis id="0">
        <cx:catScaling gapWidth="0.0599999987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ru-RU" sz="14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89761-D462-4F2B-9F29-A741175B7FAC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88896-7690-4C08-9E9D-9F61A5C85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92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275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73A54-5F5C-46B6-B073-444B1C81200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30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88896-7690-4C08-9E9D-9F61A5C8567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16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6434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792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506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449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330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#slide=id.g3b6f4308ad_0_580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CF509-8A4B-7694-603B-F0AED62CA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44E35F-607E-8B63-07C6-A82B5C26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DD6D57-B323-CDFA-612C-CADC60B8F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FEC00-432B-92D9-0D7B-0B8C043A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E58822-F276-A216-D1C4-66CF56BC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06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594D5-47D9-13F4-0E22-412A90B33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066647-D1B6-00F6-C22B-40DB80FFD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DFC25-DF41-95F3-F092-844EF316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AD03C7-4232-1CA7-BD10-24EBC2C1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6C7217-0422-67DA-03CA-6E38F474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65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C42DE8-1C94-925E-7412-AF95A17F8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AAEE45-090A-8899-38FB-52783283F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578380-FAD8-9515-4B9B-B760C9115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9134BF-4D2B-0904-1AF4-37A052B9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30AEAF-826A-2119-F80B-9F80784C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8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Body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0" y="0"/>
            <a:ext cx="12192000" cy="65040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4" name="Shape 104">
            <a:hlinkClick r:id="rId2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cxnSp>
        <p:nvCxnSpPr>
          <p:cNvPr id="105" name="Shape 105">
            <a:hlinkClick r:id="rId2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Shape 106">
            <a:hlinkClick r:id="rId2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Shape 107">
            <a:hlinkClick r:id="rId2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972600" y="1424867"/>
            <a:ext cx="10251600" cy="1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02" lvl="0" indent="-41473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8804" lvl="1" indent="-397804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206" lvl="2" indent="-397804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7608" lvl="3" indent="-397804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009" lvl="4" indent="-397804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6411" lvl="5" indent="-397804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5813" lvl="6" indent="-397804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5215" lvl="7" indent="-397804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4617" lvl="8" indent="-397804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26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38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9"/>
                </a:move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742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8696D-1678-5DC6-B04F-B1FC4B21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D0BB05-20CE-BDBE-5487-CED2179F7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EA9412-832B-13B2-3749-E0341BB3E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F33EE3-3C64-9E7A-5E11-75F3B853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D5080-7693-52C4-336A-23CB9253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86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CAEF6-28B2-4CAF-7535-211EF8AE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30DB63-2528-E716-F4D3-6086EC1A6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5B2CA-1E75-5227-D29D-B1D72F960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E63A59-7262-3D05-22B0-2406DBCA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7A38D8-4DD7-D7A0-A3E9-E7C9C2DA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95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48526-4B8D-B1A6-DD0C-C45826DFE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FC35A0-AF86-C4A0-6409-582BB6F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0952C3-302A-5BCE-A874-5CB93BF94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0F4364-27B4-F709-E73B-06057D4D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5D56DC-D15D-95E8-F519-62B8CF41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1A4558-C74B-E805-0719-4C52E79D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17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83971-A30A-5582-C39C-6D3B0F77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4EEF4E-B4D4-8A7D-AD2C-C9CE45739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00CD9-A4B1-E028-BF86-B1A002DC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C99FB2-F70B-5646-0471-335BFBD1A1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D0C429-4B25-0169-C93D-ABE091172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39B22C-909E-AD58-820D-76E439C8F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491B09-77E9-0E09-802B-7BD15F73C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9442EC-0445-9D9F-7F5D-37526AB5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019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49458-E87C-C993-24F2-231FDA6F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AFFF0E-20FD-DDB4-3FB6-0C22A63F6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877157-2C6C-6FD1-377D-92AD8F45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2D9A46-80C2-3424-5B72-BFDE6D26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5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E4F687-29F6-24E9-6649-8B9753EB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90F398-25D4-3855-17DC-E1A80DF14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2E7F2C-350B-D161-F044-E0B29BE2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765AF-4FDE-BCC7-74A7-CCE6815D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1CC79B-32D4-8CCF-F8AB-D53BCC245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3B3B49-59E9-7773-CC24-F362988DF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840775-C18D-E91B-7832-F503C186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E9FA2A-8D64-D6FE-02E8-78F7F3312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CC8FF8-F96B-521B-CB1B-8D02B8B3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02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2D666-2692-220F-0647-2847BDF9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7A747-E414-E10E-0BEA-1BBADEEEF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1A4012-64AD-AFD3-4CAF-3D3CB2F2A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10A92D-5C21-B3DE-BBB2-0D37F3E6C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AF3F3E-F41A-652E-589B-7826FE92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DAC81F-D11E-0343-598D-0EAA12460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36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F23F8-F7FD-EB60-697D-C9991B5B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6DBCAE-ACE1-E509-F69A-79E96CB6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7484C-CB6D-408E-B02F-44DA78BC1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7BAB0-804F-4586-9445-CF5B4E2C00E9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CBBD5-12EA-26A3-F220-D9BD1FD94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A6471-6D87-9211-BB13-ED1C18339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66C24-E1EE-4EBB-8826-846B3E3B1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3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4/relationships/chartEx" Target="../charts/chartEx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14/relationships/chartEx" Target="../charts/chartEx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4/relationships/chartEx" Target="../charts/chartEx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4/relationships/chartEx" Target="../charts/chartEx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4/relationships/chartEx" Target="../charts/chartEx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A2B065-CAA5-49A6-831E-A40A71B41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BBCD51-2579-45CE-837D-D2D1BC775E99}"/>
              </a:ext>
            </a:extLst>
          </p:cNvPr>
          <p:cNvSpPr txBox="1"/>
          <p:nvPr/>
        </p:nvSpPr>
        <p:spPr>
          <a:xfrm>
            <a:off x="530087" y="848138"/>
            <a:ext cx="69407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МЕНЯЮЩИЙСЯ</a:t>
            </a:r>
          </a:p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В</a:t>
            </a:r>
          </a:p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МЕНЯЮЩЕМСЯ</a:t>
            </a:r>
          </a:p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18831-3E25-4F19-9A42-C52D26E5D192}"/>
              </a:ext>
            </a:extLst>
          </p:cNvPr>
          <p:cNvSpPr txBox="1"/>
          <p:nvPr/>
        </p:nvSpPr>
        <p:spPr>
          <a:xfrm>
            <a:off x="397566" y="5234610"/>
            <a:ext cx="586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Комарова И.И.,  проректор МПАДО</a:t>
            </a:r>
          </a:p>
          <a:p>
            <a:r>
              <a:rPr lang="ru-RU" dirty="0"/>
              <a:t>23 мая 2024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8F7A16-188A-4520-ABB3-5EF26E471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032" y="-10"/>
            <a:ext cx="455063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FDF45-C29C-4332-9C0E-8E39115E9D77}"/>
              </a:ext>
            </a:extLst>
          </p:cNvPr>
          <p:cNvSpPr txBox="1"/>
          <p:nvPr/>
        </p:nvSpPr>
        <p:spPr>
          <a:xfrm>
            <a:off x="7743794" y="6257830"/>
            <a:ext cx="370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https://www.dezeen.com/2019/03/26/robot-love-ine-gevers-ai-development-unethical/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Объект 3">
                <a:extLst>
                  <a:ext uri="{FF2B5EF4-FFF2-40B4-BE49-F238E27FC236}">
                    <a16:creationId xmlns:a16="http://schemas.microsoft.com/office/drawing/2014/main" id="{97DE9FCE-4A79-2247-3463-24EA0344095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27592328"/>
                  </p:ext>
                </p:extLst>
              </p:nvPr>
            </p:nvGraphicFramePr>
            <p:xfrm>
              <a:off x="0" y="0"/>
              <a:ext cx="12191999" cy="68579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Объект 3">
                <a:extLst>
                  <a:ext uri="{FF2B5EF4-FFF2-40B4-BE49-F238E27FC236}">
                    <a16:creationId xmlns:a16="http://schemas.microsoft.com/office/drawing/2014/main" id="{97DE9FCE-4A79-2247-3463-24EA034409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191999" cy="68579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084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39CE64-903F-C9C6-225B-4EF2538B6BB6}"/>
              </a:ext>
            </a:extLst>
          </p:cNvPr>
          <p:cNvSpPr/>
          <p:nvPr/>
        </p:nvSpPr>
        <p:spPr>
          <a:xfrm>
            <a:off x="601" y="338"/>
            <a:ext cx="12190799" cy="68573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EB471A-4FF6-8390-398B-07E34D95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719" y="346669"/>
            <a:ext cx="10514565" cy="6290105"/>
          </a:xfrm>
        </p:spPr>
        <p:txBody>
          <a:bodyPr>
            <a:normAutofit fontScale="92500" lnSpcReduction="10000"/>
          </a:bodyPr>
          <a:lstStyle/>
          <a:p>
            <a:pPr marL="354013" marR="70485" indent="-354013" algn="just" eaLnBrk="0" hangingPunct="0">
              <a:spcAft>
                <a:spcPts val="0"/>
              </a:spcAft>
              <a:buNone/>
            </a:pPr>
            <a:r>
              <a:rPr lang="ru-RU" sz="18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(1) заметные изменения в характере, графике и количестве работы, выполняемой родителями детей младшего возраста, и более трудной балансировки рабочих и семейных обязанностей родителей на всех уровнях дохода;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marR="70485" indent="-354013" algn="just" eaLnBrk="0" hangingPunct="0">
              <a:spcAft>
                <a:spcPts val="0"/>
              </a:spcAft>
              <a:buNone/>
            </a:pPr>
            <a:r>
              <a:rPr lang="ru-RU" sz="18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(2) сохраняющиеся высокие уровни экономических трудностей среди семей, несмотря на общий рост образования матерей, рост занятости родителей и сильную экономику;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marR="70485" indent="-354013" algn="just" eaLnBrk="0" hangingPunct="0">
              <a:spcAft>
                <a:spcPts val="0"/>
              </a:spcAft>
              <a:buNone/>
            </a:pPr>
            <a:r>
              <a:rPr lang="ru-RU" sz="18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(3) расширение культурного разнообразия и сохранение этнических различий в показателях здоровья и развития;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marR="70485" indent="-354013" algn="just" eaLnBrk="0" hangingPunct="0">
              <a:spcAft>
                <a:spcPts val="0"/>
              </a:spcAft>
              <a:buNone/>
            </a:pPr>
            <a:r>
              <a:rPr lang="ru-RU" sz="18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(4) растущее число детей младшего возраста с ОВЗ, проводящих значительное время в учреждениях по уходу за детьми с очень переменным качеством, начиная с младенчества; и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marR="70485" indent="-354013" algn="just" eaLnBrk="0" hangingPunct="0">
              <a:spcAft>
                <a:spcPts val="0"/>
              </a:spcAft>
              <a:buNone/>
            </a:pPr>
            <a:r>
              <a:rPr lang="ru-RU" sz="18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(5) повышение осведомленности о негативных последствиях стресса для детей младшего возраста, особенно в результате серьезных семейных проблем и неблагоприятных условий в обществе, которые наносят ущерб благополучию детей.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marR="70485" indent="-354013" algn="just" eaLnBrk="0" hangingPunct="0">
              <a:spcAft>
                <a:spcPts val="0"/>
              </a:spcAft>
              <a:buNone/>
            </a:pPr>
            <a:r>
              <a:rPr lang="ru-RU" sz="18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В то время как на любого данного ребенка могут повлиять только одно или два из этих изменений, их совокупное воздействие на миллионы младенцев, детей младшего возраста и дошкольников, заслуживает пристального внимания и вдумчивого ответа.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marR="76835" indent="-354013" algn="just" eaLnBrk="0" hangingPunct="0">
              <a:spcAft>
                <a:spcPts val="0"/>
              </a:spcAft>
              <a:buNone/>
              <a:tabLst>
                <a:tab pos="889000" algn="l"/>
              </a:tabLst>
            </a:pPr>
            <a:r>
              <a:rPr lang="ru-RU" sz="18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Это сближение передовых знаний и изменяющихся обстоятельств требует фундаментального пересмотра образовательной политики </a:t>
            </a:r>
            <a:r>
              <a:rPr lang="ru-RU" sz="1800" spc="-5" dirty="0">
                <a:latin typeface="Segoe UI" panose="020B0502040204020203" pitchFamily="34" charset="0"/>
                <a:ea typeface="Times New Roman" panose="02020603050405020304" pitchFamily="18" charset="0"/>
              </a:rPr>
              <a:t>в отношении</a:t>
            </a:r>
            <a:r>
              <a:rPr lang="ru-RU" sz="18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потребности детей младшего возраста и их семей, многие из которых были сформулированы несколько десятилетий назад и с тех пор пересматривались лишь постепенно. Это требует, чтобы ученые, политики, лидеры бизнеса и сообщества, практики и родители работали вместе, чтобы определить и поддерживать эффективные политики и практики, разработать новые стратегии для замены тех, которые не достигают своих целей, и рассмотреть новые подходы для решения новых цели по мере необходимости.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iona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100" spc="-1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rch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Coun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100" spc="-1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Childhoo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100" i="1" spc="-1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elop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100" i="1" spc="-1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ning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K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nowledg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100" i="1" spc="-1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100" i="1" spc="-1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100" i="1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</a:t>
            </a:r>
            <a:r>
              <a:rPr lang="en-US" sz="1100" i="1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hing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100" spc="-1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100" spc="-1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iona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100" spc="-1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100" spc="-1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ss. 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tt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s://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17226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100" spc="-5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10067</a:t>
            </a:r>
            <a:r>
              <a:rPr lang="en-US" sz="11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3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26285A0-00D4-7BAC-8546-2E563AD60C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46841"/>
          <a:ext cx="10515600" cy="5830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117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E20958A-E138-FD4A-CB3A-A26AD94027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87360"/>
          <a:ext cx="10515600" cy="548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7966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Объект 3">
                <a:extLst>
                  <a:ext uri="{FF2B5EF4-FFF2-40B4-BE49-F238E27FC236}">
                    <a16:creationId xmlns:a16="http://schemas.microsoft.com/office/drawing/2014/main" id="{1DCF673D-A1F1-DA3B-451D-97B147622EDC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0" y="0"/>
              <a:ext cx="11353800" cy="617696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Объект 3">
                <a:extLst>
                  <a:ext uri="{FF2B5EF4-FFF2-40B4-BE49-F238E27FC236}">
                    <a16:creationId xmlns:a16="http://schemas.microsoft.com/office/drawing/2014/main" id="{1DCF673D-A1F1-DA3B-451D-97B147622E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1353800" cy="61769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4027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Объект 3">
                <a:extLst>
                  <a:ext uri="{FF2B5EF4-FFF2-40B4-BE49-F238E27FC236}">
                    <a16:creationId xmlns:a16="http://schemas.microsoft.com/office/drawing/2014/main" id="{3B4143E4-8FEE-78E8-F8A9-4ED442BB221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31686658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Объект 3">
                <a:extLst>
                  <a:ext uri="{FF2B5EF4-FFF2-40B4-BE49-F238E27FC236}">
                    <a16:creationId xmlns:a16="http://schemas.microsoft.com/office/drawing/2014/main" id="{3B4143E4-8FEE-78E8-F8A9-4ED442BB22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872F74D-6373-B58D-6DB6-6E525EFB6AF7}"/>
              </a:ext>
            </a:extLst>
          </p:cNvPr>
          <p:cNvSpPr txBox="1"/>
          <p:nvPr/>
        </p:nvSpPr>
        <p:spPr>
          <a:xfrm>
            <a:off x="914400" y="1525892"/>
            <a:ext cx="1015663" cy="44650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для общения со сверстниками, обучаться взаимодействовать в коллективе</a:t>
            </a:r>
            <a:r>
              <a:rPr lang="ru-RU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CE1B1-8D5F-CE92-4B4E-BF14A6111D30}"/>
              </a:ext>
            </a:extLst>
          </p:cNvPr>
          <p:cNvSpPr txBox="1"/>
          <p:nvPr/>
        </p:nvSpPr>
        <p:spPr>
          <a:xfrm>
            <a:off x="2639512" y="4193627"/>
            <a:ext cx="1569660" cy="17972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для приобретения новых знаний, навыков, умений</a:t>
            </a:r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7201C-82C1-9960-3FE8-09CC3FD0A894}"/>
              </a:ext>
            </a:extLst>
          </p:cNvPr>
          <p:cNvSpPr txBox="1"/>
          <p:nvPr/>
        </p:nvSpPr>
        <p:spPr>
          <a:xfrm>
            <a:off x="4406462" y="4445930"/>
            <a:ext cx="168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с кем оставить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B9229-6DCF-E6A5-45AA-68E2D42E0A51}"/>
              </a:ext>
            </a:extLst>
          </p:cNvPr>
          <p:cNvSpPr txBox="1"/>
          <p:nvPr/>
        </p:nvSpPr>
        <p:spPr>
          <a:xfrm>
            <a:off x="6093373" y="4907595"/>
            <a:ext cx="1686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Приучение к дисциплине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DFF62-9C3E-EB1B-BE07-47F28F636DCD}"/>
              </a:ext>
            </a:extLst>
          </p:cNvPr>
          <p:cNvSpPr txBox="1"/>
          <p:nvPr/>
        </p:nvSpPr>
        <p:spPr>
          <a:xfrm>
            <a:off x="7982830" y="5300989"/>
            <a:ext cx="1881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для подготовки к школе</a:t>
            </a:r>
            <a:r>
              <a:rPr lang="ru-RU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408546-74B6-6E2E-1FF9-616EE1DC5E21}"/>
              </a:ext>
            </a:extLst>
          </p:cNvPr>
          <p:cNvSpPr txBox="1"/>
          <p:nvPr/>
        </p:nvSpPr>
        <p:spPr>
          <a:xfrm>
            <a:off x="9970851" y="5092261"/>
            <a:ext cx="20622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Для сбалансированного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2239583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Объект 3">
                <a:extLst>
                  <a:ext uri="{FF2B5EF4-FFF2-40B4-BE49-F238E27FC236}">
                    <a16:creationId xmlns:a16="http://schemas.microsoft.com/office/drawing/2014/main" id="{5EA8B7C9-72F1-E87F-9335-C4AA3C7AB511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0" y="0"/>
              <a:ext cx="11808372" cy="6858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Объект 3">
                <a:extLst>
                  <a:ext uri="{FF2B5EF4-FFF2-40B4-BE49-F238E27FC236}">
                    <a16:creationId xmlns:a16="http://schemas.microsoft.com/office/drawing/2014/main" id="{5EA8B7C9-72F1-E87F-9335-C4AA3C7AB5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1808372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7099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236A8BA-DC5F-D86F-1B66-AFC1F358F5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0805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6" name="Объект 5">
                <a:extLst>
                  <a:ext uri="{FF2B5EF4-FFF2-40B4-BE49-F238E27FC236}">
                    <a16:creationId xmlns:a16="http://schemas.microsoft.com/office/drawing/2014/main" id="{CFB50629-2C4B-9ABA-C168-10C90A3C31CE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76048" y="134144"/>
              <a:ext cx="10515600" cy="658971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Объект 5">
                <a:extLst>
                  <a:ext uri="{FF2B5EF4-FFF2-40B4-BE49-F238E27FC236}">
                    <a16:creationId xmlns:a16="http://schemas.microsoft.com/office/drawing/2014/main" id="{CFB50629-2C4B-9ABA-C168-10C90A3C31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6048" y="134144"/>
                <a:ext cx="10515600" cy="65897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0887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39CE64-903F-C9C6-225B-4EF2538B6BB6}"/>
              </a:ext>
            </a:extLst>
          </p:cNvPr>
          <p:cNvSpPr/>
          <p:nvPr/>
        </p:nvSpPr>
        <p:spPr>
          <a:xfrm>
            <a:off x="601" y="338"/>
            <a:ext cx="12190799" cy="68573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EB471A-4FF6-8390-398B-07E34D95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719" y="346669"/>
            <a:ext cx="10514565" cy="6290105"/>
          </a:xfrm>
        </p:spPr>
        <p:txBody>
          <a:bodyPr>
            <a:normAutofit fontScale="92500" lnSpcReduction="20000"/>
          </a:bodyPr>
          <a:lstStyle/>
          <a:p>
            <a:pPr marL="354013" marR="70485" indent="-354013" algn="just" eaLnBrk="0" hangingPunct="0">
              <a:buNone/>
            </a:pPr>
            <a:r>
              <a:rPr lang="ru-RU" sz="18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(1</a:t>
            </a:r>
            <a:r>
              <a:rPr lang="ru-RU" sz="22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) </a:t>
            </a:r>
            <a:r>
              <a:rPr lang="ru-RU" sz="2200" dirty="0">
                <a:effectLst/>
                <a:latin typeface="Segoe UI" panose="020B0502040204020203" pitchFamily="34" charset="0"/>
                <a:ea typeface="Century Gothic" panose="020B0502020202020204" pitchFamily="34" charset="0"/>
                <a:cs typeface="Segoe UI" panose="020B0502040204020203" pitchFamily="34" charset="0"/>
              </a:rPr>
              <a:t>Наши первые пять лет закладывают важные основы для нашего будущего. В этот период мы впервые учимся управлять своими эмоциями и импульсами, заботиться и сопереживать и, таким образом, в конечном итоге устанавливать здоровые отношения с собой и другими. Это время, когда наше восприятие окружающего мира и то, как оно формирует наше развитие, может оказать влияние на наше будущее психическое и физическое благополучие на всю жизнь</a:t>
            </a:r>
            <a:r>
              <a:rPr lang="ru-RU" sz="22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 </a:t>
            </a:r>
            <a:endParaRPr lang="ru-RU" sz="22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54013" marR="70485" indent="-354013" algn="just" eaLnBrk="0" hangingPunct="0">
              <a:buNone/>
            </a:pPr>
            <a:r>
              <a:rPr lang="ru-RU" sz="22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(2) </a:t>
            </a:r>
            <a:r>
              <a:rPr lang="ru-RU" sz="2200" dirty="0">
                <a:effectLst/>
                <a:latin typeface="Segoe UI" panose="020B0502040204020203" pitchFamily="34" charset="0"/>
                <a:ea typeface="Microsoft Sans Serif" panose="020B0604020202020204" pitchFamily="34" charset="0"/>
              </a:rPr>
              <a:t>Только 10% родителей уделяли время заботе о своем психическом благополучии во время беременности.</a:t>
            </a:r>
            <a:r>
              <a:rPr lang="ru-RU" sz="22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.; </a:t>
            </a:r>
            <a:endParaRPr lang="ru-RU" sz="22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54013" indent="-354013" algn="just">
              <a:buNone/>
            </a:pPr>
            <a:r>
              <a:rPr lang="ru-RU" sz="20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(3) </a:t>
            </a:r>
            <a:r>
              <a:rPr lang="ru-RU" sz="2000" dirty="0">
                <a:effectLst/>
                <a:latin typeface="Segoe UI" panose="020B0502040204020203" pitchFamily="34" charset="0"/>
                <a:ea typeface="Century Gothic" panose="020B0502020202020204" pitchFamily="34" charset="0"/>
                <a:cs typeface="Segoe UI" panose="020B0502040204020203" pitchFamily="34" charset="0"/>
              </a:rPr>
              <a:t>Вложение в ребенка — это, в конечном счете, вложение в наше будущее здоровье и счастье в обществе, но для достижения этого видения нам нужно, чтобы все общество сыграло свою роль.</a:t>
            </a:r>
            <a:endParaRPr lang="ru-RU" sz="2000" dirty="0">
              <a:effectLst/>
              <a:latin typeface="Segoe UI" panose="020B0502040204020203" pitchFamily="34" charset="0"/>
              <a:ea typeface="Microsoft Sans Serif" panose="020B0604020202020204" pitchFamily="34" charset="0"/>
              <a:cs typeface="Segoe UI" panose="020B0502040204020203" pitchFamily="34" charset="0"/>
            </a:endParaRPr>
          </a:p>
          <a:p>
            <a:pPr marL="354013" marR="70485" indent="-354013" algn="just" eaLnBrk="0" hangingPunct="0">
              <a:spcAft>
                <a:spcPts val="0"/>
              </a:spcAft>
              <a:buNone/>
            </a:pPr>
            <a:r>
              <a:rPr lang="ru-RU" sz="20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(4) </a:t>
            </a:r>
            <a:r>
              <a:rPr lang="ru-RU" sz="2000" dirty="0">
                <a:effectLst/>
                <a:latin typeface="Segoe UI" panose="020B0502040204020203" pitchFamily="34" charset="0"/>
                <a:ea typeface="Microsoft Sans Serif" panose="020B0604020202020204" pitchFamily="34" charset="0"/>
                <a:cs typeface="Segoe UI" panose="020B0502040204020203" pitchFamily="34" charset="0"/>
              </a:rPr>
              <a:t>Раннее детство представляет собой одну из лучших инвестиций, которые мы можем сделать для долгосрочного здоровья, благополучия и счастья нашего общества. Наши будущие результаты, будь то академические, экономические или связанные со здоровьем (включая психическое здоровье), во многом определяются нашими первыми пятью годами.</a:t>
            </a:r>
            <a:endParaRPr lang="ru-RU" sz="20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54013" marR="70485" indent="-354013" algn="just" eaLnBrk="0" hangingPunct="0">
              <a:spcAft>
                <a:spcPts val="0"/>
              </a:spcAft>
              <a:buNone/>
            </a:pPr>
            <a:r>
              <a:rPr lang="ru-RU" sz="20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(5) Информированность общества о роли раннего возраста очень низка.</a:t>
            </a:r>
          </a:p>
          <a:p>
            <a:pPr marL="354013" marR="70485" indent="-354013" algn="just" eaLnBrk="0" hangingPunct="0">
              <a:buNone/>
            </a:pPr>
            <a:r>
              <a:rPr lang="ru-RU" sz="2000" spc="-5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(6) </a:t>
            </a:r>
            <a:r>
              <a:rPr lang="ru-RU" sz="1800" b="0" dirty="0">
                <a:effectLst/>
                <a:latin typeface="Segoe UI" panose="020B0502040204020203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Финансовые издержки общества, связанные с неспособностью максимально использовать золотую возможность ранних лет. Королевский фонд сотрудничал с Лондонской школой экономики, чтобы рассчитать стоимость упущенных возможностей в раннем детстве, и обнаружил, что только в Англии мы платим не менее 16,13 млрд фунтов стерлингов каждый год. Это цена для общества корректирующих шагов, которые мы предпринимаем для решения проблем — от детей, находящихся под опекой, до краткосрочных и долгосрочных проблем с психическим и физическим здоровьем, — которых можно было бы избежать с помощью действий в раннем детстве. </a:t>
            </a:r>
            <a:r>
              <a:rPr lang="ru-RU" sz="1800" b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Эта сумма в 16,13 млрд фунтов стерлингов почти в пять раз превышает общие ежегодные расходы в Англии на дошкольное образование и уход за детьми и примерно в 44 раза превышает ежегодные расходы на специализированную перинатальную поддержку психического здоровья.</a:t>
            </a:r>
            <a:endParaRPr lang="ru-RU" sz="1800" b="1" dirty="0">
              <a:solidFill>
                <a:srgbClr val="555555"/>
              </a:solidFill>
              <a:effectLst/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354013" marR="70485" indent="-354013" algn="just" eaLnBrk="0" hangingPunct="0">
              <a:spcAft>
                <a:spcPts val="0"/>
              </a:spcAft>
              <a:buNone/>
            </a:pPr>
            <a:endParaRPr lang="ru-RU" sz="20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65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374D4D-8EB9-4570-88DD-BFEC2CCC0D4F}"/>
              </a:ext>
            </a:extLst>
          </p:cNvPr>
          <p:cNvSpPr/>
          <p:nvPr/>
        </p:nvSpPr>
        <p:spPr>
          <a:xfrm>
            <a:off x="1881" y="-1"/>
            <a:ext cx="12179337" cy="68580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870CAF-3F8B-4759-B833-216761511003}"/>
              </a:ext>
            </a:extLst>
          </p:cNvPr>
          <p:cNvSpPr/>
          <p:nvPr/>
        </p:nvSpPr>
        <p:spPr>
          <a:xfrm>
            <a:off x="1881" y="-1"/>
            <a:ext cx="12188236" cy="68580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65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Exo 2" panose="00000800000000000000" pitchFamily="2" charset="-52"/>
              </a:rPr>
              <a:t>1. ИЗМЕНЕНИЯ В МИРЕ</a:t>
            </a:r>
            <a:endParaRPr lang="ru-RU" sz="5865" dirty="0">
              <a:latin typeface="Exo 2" panose="000008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99595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39CE64-903F-C9C6-225B-4EF2538B6BB6}"/>
              </a:ext>
            </a:extLst>
          </p:cNvPr>
          <p:cNvSpPr/>
          <p:nvPr/>
        </p:nvSpPr>
        <p:spPr>
          <a:xfrm>
            <a:off x="601" y="338"/>
            <a:ext cx="12190799" cy="68573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EB471A-4FF6-8390-398B-07E34D95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719" y="346669"/>
            <a:ext cx="10514565" cy="6290105"/>
          </a:xfrm>
        </p:spPr>
        <p:txBody>
          <a:bodyPr>
            <a:normAutofit fontScale="70000" lnSpcReduction="20000"/>
          </a:bodyPr>
          <a:lstStyle/>
          <a:p>
            <a:pPr marL="228600" indent="-228600">
              <a:lnSpc>
                <a:spcPct val="120000"/>
              </a:lnSpc>
              <a:spcAft>
                <a:spcPts val="800"/>
              </a:spcAft>
            </a:pPr>
            <a:r>
              <a:rPr lang="ru-RU" sz="18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(7) </a:t>
            </a:r>
            <a:r>
              <a:rPr lang="ru-RU" sz="2300" dirty="0">
                <a:effectLst/>
                <a:latin typeface="Segoe UI" panose="020B0502040204020203" pitchFamily="34" charset="0"/>
                <a:ea typeface="Microsoft Sans Serif" panose="020B0604020202020204" pitchFamily="34" charset="0"/>
                <a:cs typeface="Segoe UI" panose="020B0502040204020203" pitchFamily="34" charset="0"/>
              </a:rPr>
              <a:t>Среди родителей также наблюдаются признаки серьезных проблем с психическим здоровьем: пр</a:t>
            </a:r>
            <a:r>
              <a:rPr lang="ru-RU" sz="2300" b="1" dirty="0">
                <a:effectLst/>
                <a:latin typeface="Segoe UI" panose="020B0502040204020203" pitchFamily="34" charset="0"/>
                <a:ea typeface="Microsoft Sans Serif" panose="020B0604020202020204" pitchFamily="34" charset="0"/>
                <a:cs typeface="Segoe UI" panose="020B0502040204020203" pitchFamily="34" charset="0"/>
              </a:rPr>
              <a:t>е</a:t>
            </a:r>
            <a:r>
              <a:rPr lang="ru-RU" sz="2300" dirty="0">
                <a:effectLst/>
                <a:latin typeface="Segoe UI" panose="020B0502040204020203" pitchFamily="34" charset="0"/>
                <a:ea typeface="Microsoft Sans Serif" panose="020B0604020202020204" pitchFamily="34" charset="0"/>
                <a:cs typeface="Segoe UI" panose="020B0502040204020203" pitchFamily="34" charset="0"/>
              </a:rPr>
              <a:t>натальные психические заболевания затрагивают до 20% новых и будущих матерей в районах с высоким уровнем депривации. Отцы также могут быть затронуты, и это проблема не только для родителей: дети дошкольного возраста родителей с плохим психическим здоровьем в три раза чаще сами имеют проблемы с психическим здоровьем,  Мы живем в то время, когда проблемы с психическим здоровьем слишком распространены и являются одной из основных причин общего бремени болезней по всему миру</a:t>
            </a:r>
            <a:r>
              <a:rPr lang="ru-RU" sz="23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300" b="1" dirty="0">
                <a:effectLst/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Bauer, A., et al., </a:t>
            </a:r>
            <a:r>
              <a:rPr lang="en-US" sz="2300" b="1" i="1" dirty="0">
                <a:effectLst/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Costs of perinatal mental health problems.</a:t>
            </a:r>
            <a:r>
              <a:rPr lang="en-US" sz="2300" b="1" dirty="0">
                <a:effectLst/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 2014, Centre for Mental Health &amp; London School of Economics and Political Science: London, UK.</a:t>
            </a:r>
            <a:endParaRPr lang="ru-RU" sz="2300" b="1" dirty="0">
              <a:effectLst/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 </a:t>
            </a:r>
            <a:endParaRPr lang="ru-RU" sz="18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54013" marR="70485" indent="-354013" algn="just" eaLnBrk="0" hangingPunct="0">
              <a:buNone/>
            </a:pPr>
            <a:r>
              <a:rPr lang="ru-RU" sz="20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(2) Инвестировать в детей означает инвестировать и в их окружение – в детский сад. В их родителей, в воспитателей и др.; </a:t>
            </a:r>
            <a:endParaRPr lang="ru-RU" sz="20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54013" indent="-354013" algn="just">
              <a:buNone/>
            </a:pPr>
            <a:r>
              <a:rPr lang="ru-RU" sz="20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(3) </a:t>
            </a:r>
            <a:r>
              <a:rPr lang="ru-RU" sz="2000" dirty="0">
                <a:effectLst/>
                <a:latin typeface="Segoe UI" panose="020B0502040204020203" pitchFamily="34" charset="0"/>
                <a:ea typeface="Century Gothic" panose="020B0502020202020204" pitchFamily="34" charset="0"/>
                <a:cs typeface="Segoe UI" panose="020B0502040204020203" pitchFamily="34" charset="0"/>
              </a:rPr>
              <a:t>Вложение в ребенка — это, в конечном счете, вложение в наше будущее здоровье и счастье в обществе, но для достижения этого видения нам нужно, чтобы все общество сыграло свою роль.</a:t>
            </a:r>
            <a:endParaRPr lang="ru-RU" sz="2000" dirty="0">
              <a:effectLst/>
              <a:latin typeface="Segoe UI" panose="020B0502040204020203" pitchFamily="34" charset="0"/>
              <a:ea typeface="Microsoft Sans Serif" panose="020B0604020202020204" pitchFamily="34" charset="0"/>
              <a:cs typeface="Segoe UI" panose="020B0502040204020203" pitchFamily="34" charset="0"/>
            </a:endParaRPr>
          </a:p>
          <a:p>
            <a:pPr marL="354013" marR="70485" indent="-354013" algn="just" eaLnBrk="0" hangingPunct="0">
              <a:spcAft>
                <a:spcPts val="0"/>
              </a:spcAft>
              <a:buNone/>
            </a:pPr>
            <a:r>
              <a:rPr lang="ru-RU" sz="20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(4) </a:t>
            </a:r>
            <a:r>
              <a:rPr lang="ru-RU" sz="2000" dirty="0">
                <a:effectLst/>
                <a:latin typeface="Segoe UI" panose="020B0502040204020203" pitchFamily="34" charset="0"/>
                <a:ea typeface="Microsoft Sans Serif" panose="020B0604020202020204" pitchFamily="34" charset="0"/>
                <a:cs typeface="Segoe UI" panose="020B0502040204020203" pitchFamily="34" charset="0"/>
              </a:rPr>
              <a:t>Раннее детство представляет собой одну из лучших инвестиций, которые мы можем сделать для долгосрочного здоровья, благополучия и счастья нашего общества. Наши будущие результаты, будь то академические, экономические или связанные со здоровьем (включая психическое здоровье), во многом определяются нашими первыми пятью годами.</a:t>
            </a:r>
            <a:endParaRPr lang="ru-RU" sz="20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54013" marR="70485" indent="-354013" algn="just" eaLnBrk="0" hangingPunct="0">
              <a:spcAft>
                <a:spcPts val="0"/>
              </a:spcAft>
              <a:buNone/>
            </a:pPr>
            <a:r>
              <a:rPr lang="ru-RU" sz="2000" spc="-5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(5) Информированность общества о роли раннего возраста очень низка.</a:t>
            </a:r>
          </a:p>
          <a:p>
            <a:pPr marL="354013" marR="70485" indent="-354013" algn="just" eaLnBrk="0" hangingPunct="0">
              <a:buNone/>
            </a:pPr>
            <a:r>
              <a:rPr lang="ru-RU" sz="2000" spc="-5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(6) </a:t>
            </a:r>
            <a:r>
              <a:rPr lang="ru-RU" sz="1800" b="0" dirty="0">
                <a:effectLst/>
                <a:latin typeface="Segoe UI" panose="020B0502040204020203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Финансовые издержки общества, связанные с неспособностью максимально использовать золотую возможность ранних лет. Королевский фонд сотрудничал с Лондонской школой экономики, чтобы рассчитать стоимость упущенных возможностей в раннем детстве, и обнаружил, что только в Англии мы платим не менее 16,13 млрд фунтов стерлингов каждый год. Это цена для общества корректирующих шагов, которые мы предпринимаем для решения проблем — от детей, находящихся под опекой, до краткосрочных и долгосрочных проблем с психическим и физическим здоровьем, — которых можно было бы избежать с помощью действий в раннем детстве. </a:t>
            </a:r>
            <a:r>
              <a:rPr lang="ru-RU" sz="1800" b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Эта сумма в 16,13 млрд фунтов стерлингов почти в пять раз превышает общие ежегодные расходы в Англии на дошкольное образование и уход за детьми и примерно в 44 раза превышает ежегодные расходы на специализированную перинатальную поддержку психического здоровья.</a:t>
            </a:r>
            <a:endParaRPr lang="ru-RU" sz="1800" b="1" dirty="0">
              <a:solidFill>
                <a:srgbClr val="555555"/>
              </a:solidFill>
              <a:effectLst/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354013" marR="70485" indent="-354013" algn="just" eaLnBrk="0" hangingPunct="0">
              <a:spcAft>
                <a:spcPts val="0"/>
              </a:spcAft>
              <a:buNone/>
            </a:pPr>
            <a:endParaRPr lang="ru-RU" sz="20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81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374D4D-8EB9-4570-88DD-BFEC2CCC0D4F}"/>
              </a:ext>
            </a:extLst>
          </p:cNvPr>
          <p:cNvSpPr/>
          <p:nvPr/>
        </p:nvSpPr>
        <p:spPr>
          <a:xfrm>
            <a:off x="1881" y="-1"/>
            <a:ext cx="12179337" cy="68580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870CAF-3F8B-4759-B833-216761511003}"/>
              </a:ext>
            </a:extLst>
          </p:cNvPr>
          <p:cNvSpPr/>
          <p:nvPr/>
        </p:nvSpPr>
        <p:spPr>
          <a:xfrm>
            <a:off x="1881" y="-1"/>
            <a:ext cx="12188236" cy="68580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65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Exo 2" panose="00000800000000000000" pitchFamily="2" charset="-52"/>
              </a:rPr>
              <a:t>2. ИЗМЕНЕНИЯ В НАУКАХ</a:t>
            </a:r>
            <a:endParaRPr lang="ru-RU" sz="5865" dirty="0">
              <a:latin typeface="Exo 2" panose="000008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5664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43993" y="0"/>
            <a:ext cx="48260" cy="6858000"/>
          </a:xfrm>
          <a:custGeom>
            <a:avLst/>
            <a:gdLst/>
            <a:ahLst/>
            <a:cxnLst/>
            <a:rect l="l" t="t" r="r" b="b"/>
            <a:pathLst>
              <a:path w="48259" h="6858000">
                <a:moveTo>
                  <a:pt x="0" y="6857999"/>
                </a:moveTo>
                <a:lnTo>
                  <a:pt x="48005" y="6857999"/>
                </a:lnTo>
                <a:lnTo>
                  <a:pt x="48005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61"/>
            <a:ext cx="12144375" cy="6857365"/>
          </a:xfrm>
          <a:custGeom>
            <a:avLst/>
            <a:gdLst/>
            <a:ahLst/>
            <a:cxnLst/>
            <a:rect l="l" t="t" r="r" b="b"/>
            <a:pathLst>
              <a:path w="12144375" h="6857365">
                <a:moveTo>
                  <a:pt x="12143994" y="6857236"/>
                </a:moveTo>
                <a:lnTo>
                  <a:pt x="12143994" y="0"/>
                </a:lnTo>
                <a:lnTo>
                  <a:pt x="0" y="0"/>
                </a:lnTo>
                <a:lnTo>
                  <a:pt x="0" y="6857236"/>
                </a:lnTo>
                <a:lnTo>
                  <a:pt x="12143994" y="6857236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61"/>
            <a:ext cx="12144375" cy="6857365"/>
          </a:xfrm>
          <a:custGeom>
            <a:avLst/>
            <a:gdLst/>
            <a:ahLst/>
            <a:cxnLst/>
            <a:rect l="l" t="t" r="r" b="b"/>
            <a:pathLst>
              <a:path w="12144375" h="6857365">
                <a:moveTo>
                  <a:pt x="12143994" y="6857236"/>
                </a:moveTo>
                <a:lnTo>
                  <a:pt x="12143994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1834220" cy="6862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1849735" cy="6701155"/>
          </a:xfrm>
          <a:custGeom>
            <a:avLst/>
            <a:gdLst/>
            <a:ahLst/>
            <a:cxnLst/>
            <a:rect l="l" t="t" r="r" b="b"/>
            <a:pathLst>
              <a:path w="11849735" h="6701155">
                <a:moveTo>
                  <a:pt x="0" y="6700650"/>
                </a:moveTo>
                <a:lnTo>
                  <a:pt x="26724" y="6658815"/>
                </a:lnTo>
                <a:lnTo>
                  <a:pt x="53016" y="6630216"/>
                </a:lnTo>
                <a:lnTo>
                  <a:pt x="81246" y="6604575"/>
                </a:lnTo>
                <a:lnTo>
                  <a:pt x="90648" y="6596216"/>
                </a:lnTo>
                <a:lnTo>
                  <a:pt x="126643" y="6558958"/>
                </a:lnTo>
                <a:lnTo>
                  <a:pt x="147408" y="6526192"/>
                </a:lnTo>
                <a:lnTo>
                  <a:pt x="153735" y="6516175"/>
                </a:lnTo>
                <a:lnTo>
                  <a:pt x="187658" y="6478297"/>
                </a:lnTo>
                <a:lnTo>
                  <a:pt x="215394" y="6451611"/>
                </a:lnTo>
                <a:lnTo>
                  <a:pt x="224635" y="6442933"/>
                </a:lnTo>
                <a:lnTo>
                  <a:pt x="233819" y="6434293"/>
                </a:lnTo>
                <a:lnTo>
                  <a:pt x="269356" y="6399251"/>
                </a:lnTo>
                <a:lnTo>
                  <a:pt x="295487" y="6368982"/>
                </a:lnTo>
                <a:lnTo>
                  <a:pt x="320116" y="6337632"/>
                </a:lnTo>
                <a:lnTo>
                  <a:pt x="343017" y="6306818"/>
                </a:lnTo>
                <a:lnTo>
                  <a:pt x="364852" y="6276584"/>
                </a:lnTo>
                <a:lnTo>
                  <a:pt x="372008" y="6266642"/>
                </a:lnTo>
                <a:lnTo>
                  <a:pt x="379144" y="6256771"/>
                </a:lnTo>
                <a:lnTo>
                  <a:pt x="386285" y="6246972"/>
                </a:lnTo>
                <a:lnTo>
                  <a:pt x="393454" y="6237248"/>
                </a:lnTo>
                <a:lnTo>
                  <a:pt x="400677" y="6227600"/>
                </a:lnTo>
                <a:lnTo>
                  <a:pt x="409288" y="6216053"/>
                </a:lnTo>
                <a:lnTo>
                  <a:pt x="417397" y="6204646"/>
                </a:lnTo>
                <a:lnTo>
                  <a:pt x="425123" y="6193439"/>
                </a:lnTo>
                <a:lnTo>
                  <a:pt x="432588" y="6182490"/>
                </a:lnTo>
                <a:lnTo>
                  <a:pt x="439912" y="6171859"/>
                </a:lnTo>
                <a:lnTo>
                  <a:pt x="470201" y="6133719"/>
                </a:lnTo>
                <a:lnTo>
                  <a:pt x="569683" y="6056566"/>
                </a:lnTo>
                <a:lnTo>
                  <a:pt x="576363" y="6045762"/>
                </a:lnTo>
                <a:lnTo>
                  <a:pt x="595977" y="6013060"/>
                </a:lnTo>
                <a:lnTo>
                  <a:pt x="608909" y="5991161"/>
                </a:lnTo>
                <a:lnTo>
                  <a:pt x="615396" y="5980226"/>
                </a:lnTo>
                <a:lnTo>
                  <a:pt x="635190" y="5947645"/>
                </a:lnTo>
                <a:lnTo>
                  <a:pt x="663148" y="5905270"/>
                </a:lnTo>
                <a:lnTo>
                  <a:pt x="689750" y="5869606"/>
                </a:lnTo>
                <a:lnTo>
                  <a:pt x="723639" y="5826776"/>
                </a:lnTo>
                <a:lnTo>
                  <a:pt x="747938" y="5796894"/>
                </a:lnTo>
                <a:lnTo>
                  <a:pt x="772245" y="5767445"/>
                </a:lnTo>
                <a:lnTo>
                  <a:pt x="806180" y="5726884"/>
                </a:lnTo>
                <a:lnTo>
                  <a:pt x="833596" y="5694503"/>
                </a:lnTo>
                <a:lnTo>
                  <a:pt x="854151" y="5670461"/>
                </a:lnTo>
                <a:lnTo>
                  <a:pt x="860557" y="5651039"/>
                </a:lnTo>
                <a:lnTo>
                  <a:pt x="865426" y="5635935"/>
                </a:lnTo>
                <a:lnTo>
                  <a:pt x="868973" y="5624662"/>
                </a:lnTo>
                <a:lnTo>
                  <a:pt x="871414" y="5616734"/>
                </a:lnTo>
                <a:lnTo>
                  <a:pt x="872962" y="5611666"/>
                </a:lnTo>
                <a:lnTo>
                  <a:pt x="873834" y="5608972"/>
                </a:lnTo>
                <a:lnTo>
                  <a:pt x="874244" y="5608166"/>
                </a:lnTo>
                <a:lnTo>
                  <a:pt x="874407" y="5608762"/>
                </a:lnTo>
                <a:lnTo>
                  <a:pt x="874539" y="5610276"/>
                </a:lnTo>
                <a:lnTo>
                  <a:pt x="874855" y="5612220"/>
                </a:lnTo>
                <a:lnTo>
                  <a:pt x="875569" y="5614110"/>
                </a:lnTo>
                <a:lnTo>
                  <a:pt x="876897" y="5615459"/>
                </a:lnTo>
                <a:lnTo>
                  <a:pt x="879054" y="5615781"/>
                </a:lnTo>
                <a:lnTo>
                  <a:pt x="882255" y="5614592"/>
                </a:lnTo>
                <a:lnTo>
                  <a:pt x="909801" y="5585000"/>
                </a:lnTo>
                <a:lnTo>
                  <a:pt x="935431" y="5548503"/>
                </a:lnTo>
                <a:lnTo>
                  <a:pt x="946492" y="5513499"/>
                </a:lnTo>
                <a:lnTo>
                  <a:pt x="949436" y="5501441"/>
                </a:lnTo>
                <a:lnTo>
                  <a:pt x="971214" y="5470147"/>
                </a:lnTo>
                <a:lnTo>
                  <a:pt x="990438" y="5453206"/>
                </a:lnTo>
                <a:lnTo>
                  <a:pt x="999882" y="5444937"/>
                </a:lnTo>
                <a:lnTo>
                  <a:pt x="1029031" y="5404704"/>
                </a:lnTo>
                <a:lnTo>
                  <a:pt x="1038979" y="5381127"/>
                </a:lnTo>
                <a:lnTo>
                  <a:pt x="1043980" y="5369389"/>
                </a:lnTo>
                <a:lnTo>
                  <a:pt x="1064208" y="5336851"/>
                </a:lnTo>
                <a:lnTo>
                  <a:pt x="1091795" y="5310134"/>
                </a:lnTo>
                <a:lnTo>
                  <a:pt x="1101152" y="5301732"/>
                </a:lnTo>
                <a:lnTo>
                  <a:pt x="1128901" y="5270897"/>
                </a:lnTo>
                <a:lnTo>
                  <a:pt x="1152526" y="5240285"/>
                </a:lnTo>
                <a:lnTo>
                  <a:pt x="1181696" y="5199219"/>
                </a:lnTo>
                <a:lnTo>
                  <a:pt x="1196166" y="5176416"/>
                </a:lnTo>
                <a:lnTo>
                  <a:pt x="1202635" y="5166077"/>
                </a:lnTo>
                <a:lnTo>
                  <a:pt x="1234562" y="5127475"/>
                </a:lnTo>
                <a:lnTo>
                  <a:pt x="1263557" y="5101545"/>
                </a:lnTo>
                <a:lnTo>
                  <a:pt x="1272798" y="5093203"/>
                </a:lnTo>
                <a:lnTo>
                  <a:pt x="1304305" y="5055158"/>
                </a:lnTo>
                <a:lnTo>
                  <a:pt x="1323263" y="5020515"/>
                </a:lnTo>
                <a:lnTo>
                  <a:pt x="1339755" y="4985465"/>
                </a:lnTo>
                <a:lnTo>
                  <a:pt x="1355063" y="4950538"/>
                </a:lnTo>
                <a:lnTo>
                  <a:pt x="1360123" y="4939014"/>
                </a:lnTo>
                <a:lnTo>
                  <a:pt x="1381422" y="4894038"/>
                </a:lnTo>
                <a:lnTo>
                  <a:pt x="1483995" y="4735703"/>
                </a:lnTo>
                <a:lnTo>
                  <a:pt x="1490777" y="4724908"/>
                </a:lnTo>
                <a:lnTo>
                  <a:pt x="1510534" y="4692086"/>
                </a:lnTo>
                <a:lnTo>
                  <a:pt x="1585595" y="4613783"/>
                </a:lnTo>
                <a:lnTo>
                  <a:pt x="1589384" y="4601615"/>
                </a:lnTo>
                <a:lnTo>
                  <a:pt x="1600587" y="4565091"/>
                </a:lnTo>
                <a:lnTo>
                  <a:pt x="1621745" y="4526700"/>
                </a:lnTo>
                <a:lnTo>
                  <a:pt x="1644894" y="4494070"/>
                </a:lnTo>
                <a:lnTo>
                  <a:pt x="1646555" y="4491863"/>
                </a:lnTo>
                <a:lnTo>
                  <a:pt x="1655578" y="4500808"/>
                </a:lnTo>
                <a:lnTo>
                  <a:pt x="1664647" y="4509706"/>
                </a:lnTo>
                <a:lnTo>
                  <a:pt x="1673752" y="4518570"/>
                </a:lnTo>
                <a:lnTo>
                  <a:pt x="1682881" y="4527408"/>
                </a:lnTo>
                <a:lnTo>
                  <a:pt x="1692022" y="4536234"/>
                </a:lnTo>
                <a:lnTo>
                  <a:pt x="1701164" y="4545058"/>
                </a:lnTo>
                <a:lnTo>
                  <a:pt x="1710296" y="4553890"/>
                </a:lnTo>
                <a:lnTo>
                  <a:pt x="1737517" y="4580553"/>
                </a:lnTo>
                <a:lnTo>
                  <a:pt x="1772984" y="4616905"/>
                </a:lnTo>
                <a:lnTo>
                  <a:pt x="1799220" y="4649534"/>
                </a:lnTo>
                <a:lnTo>
                  <a:pt x="1812169" y="4671278"/>
                </a:lnTo>
                <a:lnTo>
                  <a:pt x="1818303" y="4681154"/>
                </a:lnTo>
                <a:lnTo>
                  <a:pt x="1846428" y="4707678"/>
                </a:lnTo>
                <a:lnTo>
                  <a:pt x="1868024" y="4720743"/>
                </a:lnTo>
                <a:lnTo>
                  <a:pt x="1878285" y="4726954"/>
                </a:lnTo>
                <a:lnTo>
                  <a:pt x="1907254" y="4751770"/>
                </a:lnTo>
                <a:lnTo>
                  <a:pt x="1924643" y="4770359"/>
                </a:lnTo>
                <a:lnTo>
                  <a:pt x="1933158" y="4779434"/>
                </a:lnTo>
                <a:lnTo>
                  <a:pt x="1971524" y="4812053"/>
                </a:lnTo>
                <a:lnTo>
                  <a:pt x="2014733" y="4838554"/>
                </a:lnTo>
                <a:lnTo>
                  <a:pt x="2059847" y="4861416"/>
                </a:lnTo>
                <a:lnTo>
                  <a:pt x="2071299" y="4866976"/>
                </a:lnTo>
                <a:lnTo>
                  <a:pt x="2082788" y="4872584"/>
                </a:lnTo>
                <a:lnTo>
                  <a:pt x="2092868" y="4884135"/>
                </a:lnTo>
                <a:lnTo>
                  <a:pt x="2101314" y="4895376"/>
                </a:lnTo>
                <a:lnTo>
                  <a:pt x="2108656" y="4906156"/>
                </a:lnTo>
                <a:lnTo>
                  <a:pt x="2115427" y="4916326"/>
                </a:lnTo>
                <a:lnTo>
                  <a:pt x="2122155" y="4925736"/>
                </a:lnTo>
                <a:lnTo>
                  <a:pt x="2153109" y="4953281"/>
                </a:lnTo>
                <a:lnTo>
                  <a:pt x="2194448" y="4981989"/>
                </a:lnTo>
                <a:lnTo>
                  <a:pt x="2232123" y="5005817"/>
                </a:lnTo>
                <a:lnTo>
                  <a:pt x="2256148" y="5020179"/>
                </a:lnTo>
                <a:lnTo>
                  <a:pt x="2266254" y="5035442"/>
                </a:lnTo>
                <a:lnTo>
                  <a:pt x="2274367" y="5047895"/>
                </a:lnTo>
                <a:lnTo>
                  <a:pt x="2280731" y="5057828"/>
                </a:lnTo>
                <a:lnTo>
                  <a:pt x="2285591" y="5065531"/>
                </a:lnTo>
                <a:lnTo>
                  <a:pt x="2289190" y="5071292"/>
                </a:lnTo>
                <a:lnTo>
                  <a:pt x="2291772" y="5075403"/>
                </a:lnTo>
                <a:lnTo>
                  <a:pt x="2297966" y="5081326"/>
                </a:lnTo>
                <a:lnTo>
                  <a:pt x="2299570" y="5081612"/>
                </a:lnTo>
                <a:lnTo>
                  <a:pt x="2332234" y="5101371"/>
                </a:lnTo>
                <a:lnTo>
                  <a:pt x="2367207" y="5130256"/>
                </a:lnTo>
                <a:lnTo>
                  <a:pt x="2393445" y="5157950"/>
                </a:lnTo>
                <a:lnTo>
                  <a:pt x="2402166" y="5167208"/>
                </a:lnTo>
                <a:lnTo>
                  <a:pt x="2434238" y="5193714"/>
                </a:lnTo>
                <a:lnTo>
                  <a:pt x="2465160" y="5213661"/>
                </a:lnTo>
                <a:lnTo>
                  <a:pt x="2474625" y="5219860"/>
                </a:lnTo>
                <a:lnTo>
                  <a:pt x="2507013" y="5243297"/>
                </a:lnTo>
                <a:lnTo>
                  <a:pt x="2543275" y="5270851"/>
                </a:lnTo>
                <a:lnTo>
                  <a:pt x="2548285" y="5274830"/>
                </a:lnTo>
                <a:lnTo>
                  <a:pt x="2552319" y="5278026"/>
                </a:lnTo>
                <a:lnTo>
                  <a:pt x="2588236" y="5298392"/>
                </a:lnTo>
                <a:lnTo>
                  <a:pt x="2598029" y="5303154"/>
                </a:lnTo>
                <a:lnTo>
                  <a:pt x="2610078" y="5309046"/>
                </a:lnTo>
                <a:lnTo>
                  <a:pt x="2624705" y="5316258"/>
                </a:lnTo>
                <a:lnTo>
                  <a:pt x="2642235" y="5324983"/>
                </a:lnTo>
                <a:lnTo>
                  <a:pt x="2648884" y="5335928"/>
                </a:lnTo>
                <a:lnTo>
                  <a:pt x="2655046" y="5347313"/>
                </a:lnTo>
                <a:lnTo>
                  <a:pt x="2661241" y="5358662"/>
                </a:lnTo>
                <a:lnTo>
                  <a:pt x="2691210" y="5391335"/>
                </a:lnTo>
                <a:lnTo>
                  <a:pt x="2729615" y="5413758"/>
                </a:lnTo>
                <a:lnTo>
                  <a:pt x="2734579" y="5414625"/>
                </a:lnTo>
                <a:lnTo>
                  <a:pt x="2738154" y="5414255"/>
                </a:lnTo>
                <a:lnTo>
                  <a:pt x="2743340" y="5405399"/>
                </a:lnTo>
                <a:lnTo>
                  <a:pt x="2743469" y="5404533"/>
                </a:lnTo>
                <a:lnTo>
                  <a:pt x="2743839" y="5404737"/>
                </a:lnTo>
                <a:lnTo>
                  <a:pt x="2744683" y="5406342"/>
                </a:lnTo>
                <a:lnTo>
                  <a:pt x="2746233" y="5409676"/>
                </a:lnTo>
                <a:lnTo>
                  <a:pt x="2748722" y="5415070"/>
                </a:lnTo>
                <a:lnTo>
                  <a:pt x="2752384" y="5422853"/>
                </a:lnTo>
                <a:lnTo>
                  <a:pt x="2757450" y="5433354"/>
                </a:lnTo>
                <a:lnTo>
                  <a:pt x="2764155" y="5446903"/>
                </a:lnTo>
                <a:lnTo>
                  <a:pt x="2773762" y="5438605"/>
                </a:lnTo>
                <a:lnTo>
                  <a:pt x="2783326" y="5430251"/>
                </a:lnTo>
                <a:lnTo>
                  <a:pt x="2792857" y="5421856"/>
                </a:lnTo>
                <a:lnTo>
                  <a:pt x="2802366" y="5413434"/>
                </a:lnTo>
                <a:lnTo>
                  <a:pt x="2811866" y="5404999"/>
                </a:lnTo>
                <a:lnTo>
                  <a:pt x="2821368" y="5396564"/>
                </a:lnTo>
                <a:lnTo>
                  <a:pt x="2850004" y="5371411"/>
                </a:lnTo>
                <a:lnTo>
                  <a:pt x="2879078" y="5346781"/>
                </a:lnTo>
                <a:lnTo>
                  <a:pt x="2912588" y="5320879"/>
                </a:lnTo>
                <a:lnTo>
                  <a:pt x="2953518" y="5293364"/>
                </a:lnTo>
                <a:lnTo>
                  <a:pt x="2978268" y="5277058"/>
                </a:lnTo>
                <a:lnTo>
                  <a:pt x="2991179" y="5268539"/>
                </a:lnTo>
                <a:lnTo>
                  <a:pt x="3030216" y="5242458"/>
                </a:lnTo>
                <a:lnTo>
                  <a:pt x="3066493" y="5217221"/>
                </a:lnTo>
                <a:lnTo>
                  <a:pt x="3103425" y="5188517"/>
                </a:lnTo>
                <a:lnTo>
                  <a:pt x="3130617" y="5150950"/>
                </a:lnTo>
                <a:lnTo>
                  <a:pt x="3136854" y="5139722"/>
                </a:lnTo>
                <a:lnTo>
                  <a:pt x="3167212" y="5107787"/>
                </a:lnTo>
                <a:lnTo>
                  <a:pt x="3199266" y="5087115"/>
                </a:lnTo>
                <a:lnTo>
                  <a:pt x="3242126" y="5072393"/>
                </a:lnTo>
                <a:lnTo>
                  <a:pt x="3266027" y="5066958"/>
                </a:lnTo>
                <a:lnTo>
                  <a:pt x="3279066" y="5064027"/>
                </a:lnTo>
                <a:lnTo>
                  <a:pt x="3324004" y="5035422"/>
                </a:lnTo>
                <a:lnTo>
                  <a:pt x="3359416" y="5013286"/>
                </a:lnTo>
                <a:lnTo>
                  <a:pt x="3360414" y="5012946"/>
                </a:lnTo>
                <a:lnTo>
                  <a:pt x="3359469" y="5013960"/>
                </a:lnTo>
                <a:lnTo>
                  <a:pt x="3357178" y="5015965"/>
                </a:lnTo>
                <a:lnTo>
                  <a:pt x="3354140" y="5018599"/>
                </a:lnTo>
                <a:lnTo>
                  <a:pt x="3350953" y="5021500"/>
                </a:lnTo>
                <a:lnTo>
                  <a:pt x="3348218" y="5024305"/>
                </a:lnTo>
                <a:lnTo>
                  <a:pt x="3346531" y="5026654"/>
                </a:lnTo>
                <a:lnTo>
                  <a:pt x="3346493" y="5028182"/>
                </a:lnTo>
                <a:lnTo>
                  <a:pt x="3348701" y="5028529"/>
                </a:lnTo>
                <a:lnTo>
                  <a:pt x="3391973" y="5010857"/>
                </a:lnTo>
                <a:lnTo>
                  <a:pt x="3435607" y="4985752"/>
                </a:lnTo>
                <a:lnTo>
                  <a:pt x="3445654" y="4977710"/>
                </a:lnTo>
                <a:lnTo>
                  <a:pt x="3455837" y="4969969"/>
                </a:lnTo>
                <a:lnTo>
                  <a:pt x="3493312" y="4954753"/>
                </a:lnTo>
                <a:lnTo>
                  <a:pt x="3531010" y="4947760"/>
                </a:lnTo>
                <a:lnTo>
                  <a:pt x="3542980" y="4945974"/>
                </a:lnTo>
                <a:lnTo>
                  <a:pt x="3554677" y="4944049"/>
                </a:lnTo>
                <a:lnTo>
                  <a:pt x="3593365" y="4932708"/>
                </a:lnTo>
                <a:lnTo>
                  <a:pt x="3629381" y="4918076"/>
                </a:lnTo>
                <a:lnTo>
                  <a:pt x="3640553" y="4913249"/>
                </a:lnTo>
                <a:lnTo>
                  <a:pt x="3651500" y="4908590"/>
                </a:lnTo>
                <a:lnTo>
                  <a:pt x="3699353" y="4892240"/>
                </a:lnTo>
                <a:lnTo>
                  <a:pt x="3735968" y="4883484"/>
                </a:lnTo>
                <a:lnTo>
                  <a:pt x="3747716" y="4880825"/>
                </a:lnTo>
                <a:lnTo>
                  <a:pt x="3834921" y="4832623"/>
                </a:lnTo>
                <a:lnTo>
                  <a:pt x="3893249" y="4797378"/>
                </a:lnTo>
                <a:lnTo>
                  <a:pt x="3936229" y="4771249"/>
                </a:lnTo>
                <a:lnTo>
                  <a:pt x="3983770" y="4742017"/>
                </a:lnTo>
                <a:lnTo>
                  <a:pt x="3946980" y="4768021"/>
                </a:lnTo>
                <a:lnTo>
                  <a:pt x="3994148" y="4757515"/>
                </a:lnTo>
                <a:lnTo>
                  <a:pt x="4035714" y="4738458"/>
                </a:lnTo>
                <a:lnTo>
                  <a:pt x="4092441" y="4711227"/>
                </a:lnTo>
                <a:lnTo>
                  <a:pt x="4166235" y="4674743"/>
                </a:lnTo>
                <a:lnTo>
                  <a:pt x="4214831" y="4650034"/>
                </a:lnTo>
                <a:lnTo>
                  <a:pt x="4250127" y="4631489"/>
                </a:lnTo>
                <a:lnTo>
                  <a:pt x="4284628" y="4612824"/>
                </a:lnTo>
                <a:lnTo>
                  <a:pt x="4292694" y="4608493"/>
                </a:lnTo>
                <a:lnTo>
                  <a:pt x="4331014" y="4592752"/>
                </a:lnTo>
                <a:lnTo>
                  <a:pt x="4374176" y="4581940"/>
                </a:lnTo>
                <a:lnTo>
                  <a:pt x="4390570" y="4577938"/>
                </a:lnTo>
                <a:lnTo>
                  <a:pt x="4409948" y="4573143"/>
                </a:lnTo>
                <a:lnTo>
                  <a:pt x="4427867" y="4555142"/>
                </a:lnTo>
                <a:lnTo>
                  <a:pt x="4441896" y="4540929"/>
                </a:lnTo>
                <a:lnTo>
                  <a:pt x="4452566" y="4530062"/>
                </a:lnTo>
                <a:lnTo>
                  <a:pt x="4460406" y="4522103"/>
                </a:lnTo>
                <a:lnTo>
                  <a:pt x="4475711" y="4510500"/>
                </a:lnTo>
                <a:lnTo>
                  <a:pt x="4477702" y="4510738"/>
                </a:lnTo>
                <a:lnTo>
                  <a:pt x="4480574" y="4510801"/>
                </a:lnTo>
                <a:lnTo>
                  <a:pt x="4526682" y="4493098"/>
                </a:lnTo>
                <a:lnTo>
                  <a:pt x="4569835" y="4469391"/>
                </a:lnTo>
                <a:lnTo>
                  <a:pt x="4633468" y="4430903"/>
                </a:lnTo>
                <a:lnTo>
                  <a:pt x="4668422" y="4408452"/>
                </a:lnTo>
                <a:lnTo>
                  <a:pt x="4679676" y="4401175"/>
                </a:lnTo>
                <a:lnTo>
                  <a:pt x="4717635" y="4376876"/>
                </a:lnTo>
                <a:lnTo>
                  <a:pt x="4759479" y="4350883"/>
                </a:lnTo>
                <a:lnTo>
                  <a:pt x="4802107" y="4325776"/>
                </a:lnTo>
                <a:lnTo>
                  <a:pt x="4842417" y="4304133"/>
                </a:lnTo>
                <a:lnTo>
                  <a:pt x="4877308" y="4288536"/>
                </a:lnTo>
                <a:lnTo>
                  <a:pt x="4926347" y="4275404"/>
                </a:lnTo>
                <a:lnTo>
                  <a:pt x="4938805" y="4272769"/>
                </a:lnTo>
                <a:lnTo>
                  <a:pt x="4951221" y="4270006"/>
                </a:lnTo>
                <a:lnTo>
                  <a:pt x="4983511" y="4246268"/>
                </a:lnTo>
                <a:lnTo>
                  <a:pt x="5014024" y="4221894"/>
                </a:lnTo>
                <a:lnTo>
                  <a:pt x="5023966" y="4213807"/>
                </a:lnTo>
                <a:lnTo>
                  <a:pt x="5033851" y="4205804"/>
                </a:lnTo>
                <a:lnTo>
                  <a:pt x="5073536" y="4175392"/>
                </a:lnTo>
                <a:lnTo>
                  <a:pt x="5115146" y="4149390"/>
                </a:lnTo>
                <a:lnTo>
                  <a:pt x="5127764" y="4143000"/>
                </a:lnTo>
                <a:lnTo>
                  <a:pt x="5139793" y="4136770"/>
                </a:lnTo>
                <a:lnTo>
                  <a:pt x="5184247" y="4113972"/>
                </a:lnTo>
                <a:lnTo>
                  <a:pt x="5221916" y="4099577"/>
                </a:lnTo>
                <a:lnTo>
                  <a:pt x="5234170" y="4096166"/>
                </a:lnTo>
                <a:lnTo>
                  <a:pt x="5245646" y="4092777"/>
                </a:lnTo>
                <a:lnTo>
                  <a:pt x="5280063" y="4075172"/>
                </a:lnTo>
                <a:lnTo>
                  <a:pt x="5313001" y="4054098"/>
                </a:lnTo>
                <a:lnTo>
                  <a:pt x="5353886" y="4025739"/>
                </a:lnTo>
                <a:lnTo>
                  <a:pt x="5363858" y="4018752"/>
                </a:lnTo>
                <a:lnTo>
                  <a:pt x="5373819" y="4011851"/>
                </a:lnTo>
                <a:lnTo>
                  <a:pt x="5383811" y="4005058"/>
                </a:lnTo>
                <a:lnTo>
                  <a:pt x="5394980" y="3998050"/>
                </a:lnTo>
                <a:lnTo>
                  <a:pt x="5406194" y="3991479"/>
                </a:lnTo>
                <a:lnTo>
                  <a:pt x="5417229" y="3984997"/>
                </a:lnTo>
                <a:lnTo>
                  <a:pt x="5449628" y="3959170"/>
                </a:lnTo>
                <a:lnTo>
                  <a:pt x="5481459" y="3925931"/>
                </a:lnTo>
                <a:lnTo>
                  <a:pt x="5486591" y="3920453"/>
                </a:lnTo>
                <a:lnTo>
                  <a:pt x="5522467" y="3896685"/>
                </a:lnTo>
                <a:lnTo>
                  <a:pt x="5536420" y="3892313"/>
                </a:lnTo>
                <a:lnTo>
                  <a:pt x="5545371" y="3889525"/>
                </a:lnTo>
                <a:lnTo>
                  <a:pt x="5555896" y="3886172"/>
                </a:lnTo>
                <a:lnTo>
                  <a:pt x="5568188" y="3882136"/>
                </a:lnTo>
                <a:lnTo>
                  <a:pt x="5577274" y="3873254"/>
                </a:lnTo>
                <a:lnTo>
                  <a:pt x="5586498" y="3864502"/>
                </a:lnTo>
                <a:lnTo>
                  <a:pt x="5613906" y="3837997"/>
                </a:lnTo>
                <a:lnTo>
                  <a:pt x="5639325" y="3804962"/>
                </a:lnTo>
                <a:lnTo>
                  <a:pt x="5652028" y="3783002"/>
                </a:lnTo>
                <a:lnTo>
                  <a:pt x="5658327" y="3773214"/>
                </a:lnTo>
                <a:lnTo>
                  <a:pt x="5685764" y="3746611"/>
                </a:lnTo>
                <a:lnTo>
                  <a:pt x="5716239" y="3721578"/>
                </a:lnTo>
                <a:lnTo>
                  <a:pt x="5758078" y="3693784"/>
                </a:lnTo>
                <a:lnTo>
                  <a:pt x="5807352" y="3673909"/>
                </a:lnTo>
                <a:lnTo>
                  <a:pt x="5836228" y="3665849"/>
                </a:lnTo>
                <a:lnTo>
                  <a:pt x="5841502" y="3664427"/>
                </a:lnTo>
                <a:lnTo>
                  <a:pt x="5865937" y="3645424"/>
                </a:lnTo>
                <a:lnTo>
                  <a:pt x="5872988" y="3638296"/>
                </a:lnTo>
                <a:lnTo>
                  <a:pt x="5902217" y="3662739"/>
                </a:lnTo>
                <a:lnTo>
                  <a:pt x="5921915" y="3678811"/>
                </a:lnTo>
                <a:lnTo>
                  <a:pt x="5931772" y="3686839"/>
                </a:lnTo>
                <a:lnTo>
                  <a:pt x="5961160" y="3711133"/>
                </a:lnTo>
                <a:lnTo>
                  <a:pt x="5999229" y="3744758"/>
                </a:lnTo>
                <a:lnTo>
                  <a:pt x="6026376" y="3775978"/>
                </a:lnTo>
                <a:lnTo>
                  <a:pt x="6039215" y="3797805"/>
                </a:lnTo>
                <a:lnTo>
                  <a:pt x="6045305" y="3807850"/>
                </a:lnTo>
                <a:lnTo>
                  <a:pt x="6072255" y="3835068"/>
                </a:lnTo>
                <a:lnTo>
                  <a:pt x="6103367" y="3857381"/>
                </a:lnTo>
                <a:lnTo>
                  <a:pt x="6113552" y="3864339"/>
                </a:lnTo>
                <a:lnTo>
                  <a:pt x="6143565" y="3887874"/>
                </a:lnTo>
                <a:lnTo>
                  <a:pt x="6171920" y="3914450"/>
                </a:lnTo>
                <a:lnTo>
                  <a:pt x="6204355" y="3952067"/>
                </a:lnTo>
                <a:lnTo>
                  <a:pt x="6217064" y="3974897"/>
                </a:lnTo>
                <a:lnTo>
                  <a:pt x="6223330" y="3985863"/>
                </a:lnTo>
                <a:lnTo>
                  <a:pt x="6255448" y="4011561"/>
                </a:lnTo>
                <a:lnTo>
                  <a:pt x="6290193" y="4021662"/>
                </a:lnTo>
                <a:lnTo>
                  <a:pt x="6302005" y="4032164"/>
                </a:lnTo>
                <a:lnTo>
                  <a:pt x="6312827" y="4042055"/>
                </a:lnTo>
                <a:lnTo>
                  <a:pt x="6322841" y="4051384"/>
                </a:lnTo>
                <a:lnTo>
                  <a:pt x="6332232" y="4060200"/>
                </a:lnTo>
                <a:lnTo>
                  <a:pt x="6341182" y="4068552"/>
                </a:lnTo>
                <a:lnTo>
                  <a:pt x="6376243" y="4098316"/>
                </a:lnTo>
                <a:lnTo>
                  <a:pt x="6418923" y="4124615"/>
                </a:lnTo>
                <a:lnTo>
                  <a:pt x="6454479" y="4138569"/>
                </a:lnTo>
                <a:lnTo>
                  <a:pt x="6493249" y="4148542"/>
                </a:lnTo>
                <a:lnTo>
                  <a:pt x="6532293" y="4156171"/>
                </a:lnTo>
                <a:lnTo>
                  <a:pt x="6544860" y="4158477"/>
                </a:lnTo>
                <a:lnTo>
                  <a:pt x="6557023" y="4160765"/>
                </a:lnTo>
                <a:lnTo>
                  <a:pt x="6605615" y="4173453"/>
                </a:lnTo>
                <a:lnTo>
                  <a:pt x="6617487" y="4177729"/>
                </a:lnTo>
                <a:lnTo>
                  <a:pt x="6628974" y="4181856"/>
                </a:lnTo>
                <a:lnTo>
                  <a:pt x="6665895" y="4192318"/>
                </a:lnTo>
                <a:lnTo>
                  <a:pt x="6707410" y="4202044"/>
                </a:lnTo>
                <a:lnTo>
                  <a:pt x="6749630" y="4209497"/>
                </a:lnTo>
                <a:lnTo>
                  <a:pt x="6774140" y="4212107"/>
                </a:lnTo>
                <a:lnTo>
                  <a:pt x="6779610" y="4212624"/>
                </a:lnTo>
                <a:lnTo>
                  <a:pt x="6812903" y="4232742"/>
                </a:lnTo>
                <a:lnTo>
                  <a:pt x="6828028" y="4247896"/>
                </a:lnTo>
                <a:lnTo>
                  <a:pt x="6837028" y="4238950"/>
                </a:lnTo>
                <a:lnTo>
                  <a:pt x="6873412" y="4203524"/>
                </a:lnTo>
                <a:lnTo>
                  <a:pt x="6882547" y="4194700"/>
                </a:lnTo>
                <a:lnTo>
                  <a:pt x="6891675" y="4185868"/>
                </a:lnTo>
                <a:lnTo>
                  <a:pt x="6918902" y="4159205"/>
                </a:lnTo>
                <a:lnTo>
                  <a:pt x="6945657" y="4132060"/>
                </a:lnTo>
                <a:lnTo>
                  <a:pt x="6973428" y="4101776"/>
                </a:lnTo>
                <a:lnTo>
                  <a:pt x="6999768" y="4066352"/>
                </a:lnTo>
                <a:lnTo>
                  <a:pt x="7015525" y="4029690"/>
                </a:lnTo>
                <a:lnTo>
                  <a:pt x="7017877" y="4023341"/>
                </a:lnTo>
                <a:lnTo>
                  <a:pt x="7040124" y="3980474"/>
                </a:lnTo>
                <a:lnTo>
                  <a:pt x="7063867" y="3946825"/>
                </a:lnTo>
                <a:lnTo>
                  <a:pt x="7088263" y="3916471"/>
                </a:lnTo>
                <a:lnTo>
                  <a:pt x="7121157" y="3878511"/>
                </a:lnTo>
                <a:lnTo>
                  <a:pt x="7129312" y="3869230"/>
                </a:lnTo>
                <a:lnTo>
                  <a:pt x="7163096" y="3807623"/>
                </a:lnTo>
                <a:lnTo>
                  <a:pt x="7186811" y="3749161"/>
                </a:lnTo>
                <a:lnTo>
                  <a:pt x="7198027" y="3720971"/>
                </a:lnTo>
                <a:lnTo>
                  <a:pt x="7200096" y="3715765"/>
                </a:lnTo>
                <a:lnTo>
                  <a:pt x="7200418" y="3715172"/>
                </a:lnTo>
                <a:lnTo>
                  <a:pt x="7199454" y="3718206"/>
                </a:lnTo>
                <a:lnTo>
                  <a:pt x="7197662" y="3723882"/>
                </a:lnTo>
                <a:lnTo>
                  <a:pt x="7195502" y="3731216"/>
                </a:lnTo>
                <a:lnTo>
                  <a:pt x="7193434" y="3739220"/>
                </a:lnTo>
                <a:lnTo>
                  <a:pt x="7191916" y="3746912"/>
                </a:lnTo>
                <a:lnTo>
                  <a:pt x="7191409" y="3753305"/>
                </a:lnTo>
                <a:lnTo>
                  <a:pt x="7192372" y="3757414"/>
                </a:lnTo>
                <a:lnTo>
                  <a:pt x="7195264" y="3758253"/>
                </a:lnTo>
                <a:lnTo>
                  <a:pt x="7200545" y="3754839"/>
                </a:lnTo>
                <a:lnTo>
                  <a:pt x="7235316" y="3709219"/>
                </a:lnTo>
                <a:lnTo>
                  <a:pt x="7268730" y="3655784"/>
                </a:lnTo>
                <a:lnTo>
                  <a:pt x="7287094" y="3621047"/>
                </a:lnTo>
                <a:lnTo>
                  <a:pt x="7297125" y="3585544"/>
                </a:lnTo>
                <a:lnTo>
                  <a:pt x="7296511" y="3581184"/>
                </a:lnTo>
                <a:lnTo>
                  <a:pt x="7295486" y="3577753"/>
                </a:lnTo>
                <a:lnTo>
                  <a:pt x="7294467" y="3574811"/>
                </a:lnTo>
                <a:lnTo>
                  <a:pt x="7293873" y="3571920"/>
                </a:lnTo>
                <a:lnTo>
                  <a:pt x="7322656" y="3531049"/>
                </a:lnTo>
                <a:lnTo>
                  <a:pt x="7354613" y="3497928"/>
                </a:lnTo>
                <a:lnTo>
                  <a:pt x="7407863" y="3444604"/>
                </a:lnTo>
                <a:lnTo>
                  <a:pt x="7453282" y="3399883"/>
                </a:lnTo>
                <a:lnTo>
                  <a:pt x="7488092" y="3367866"/>
                </a:lnTo>
                <a:lnTo>
                  <a:pt x="7496173" y="3363067"/>
                </a:lnTo>
                <a:lnTo>
                  <a:pt x="7497499" y="3363875"/>
                </a:lnTo>
                <a:lnTo>
                  <a:pt x="7497826" y="3366039"/>
                </a:lnTo>
                <a:lnTo>
                  <a:pt x="7497759" y="3368975"/>
                </a:lnTo>
                <a:lnTo>
                  <a:pt x="7497908" y="3372097"/>
                </a:lnTo>
                <a:lnTo>
                  <a:pt x="7498879" y="3374820"/>
                </a:lnTo>
                <a:lnTo>
                  <a:pt x="7501280" y="3376557"/>
                </a:lnTo>
                <a:lnTo>
                  <a:pt x="7505719" y="3376723"/>
                </a:lnTo>
                <a:lnTo>
                  <a:pt x="7512803" y="3374733"/>
                </a:lnTo>
                <a:lnTo>
                  <a:pt x="7556001" y="3349968"/>
                </a:lnTo>
                <a:lnTo>
                  <a:pt x="7589593" y="3325489"/>
                </a:lnTo>
                <a:lnTo>
                  <a:pt x="7615467" y="3297331"/>
                </a:lnTo>
                <a:lnTo>
                  <a:pt x="7623985" y="3287833"/>
                </a:lnTo>
                <a:lnTo>
                  <a:pt x="7655013" y="3262816"/>
                </a:lnTo>
                <a:lnTo>
                  <a:pt x="7687870" y="3240534"/>
                </a:lnTo>
                <a:lnTo>
                  <a:pt x="7720341" y="3219773"/>
                </a:lnTo>
                <a:lnTo>
                  <a:pt x="7741655" y="3206382"/>
                </a:lnTo>
                <a:lnTo>
                  <a:pt x="7752186" y="3199732"/>
                </a:lnTo>
                <a:lnTo>
                  <a:pt x="7793263" y="3172750"/>
                </a:lnTo>
                <a:lnTo>
                  <a:pt x="7832821" y="3143382"/>
                </a:lnTo>
                <a:lnTo>
                  <a:pt x="7862886" y="3119567"/>
                </a:lnTo>
                <a:lnTo>
                  <a:pt x="7882805" y="3103657"/>
                </a:lnTo>
                <a:lnTo>
                  <a:pt x="7892745" y="3095711"/>
                </a:lnTo>
                <a:lnTo>
                  <a:pt x="7932517" y="3064149"/>
                </a:lnTo>
                <a:lnTo>
                  <a:pt x="7972599" y="3033259"/>
                </a:lnTo>
                <a:lnTo>
                  <a:pt x="8018140" y="3000067"/>
                </a:lnTo>
                <a:lnTo>
                  <a:pt x="8061471" y="2969458"/>
                </a:lnTo>
                <a:lnTo>
                  <a:pt x="8075391" y="2959641"/>
                </a:lnTo>
                <a:lnTo>
                  <a:pt x="8115909" y="2930786"/>
                </a:lnTo>
                <a:lnTo>
                  <a:pt x="8155057" y="2901990"/>
                </a:lnTo>
                <a:lnTo>
                  <a:pt x="8193469" y="2872175"/>
                </a:lnTo>
                <a:lnTo>
                  <a:pt x="8231779" y="2840262"/>
                </a:lnTo>
                <a:lnTo>
                  <a:pt x="8270621" y="2805176"/>
                </a:lnTo>
                <a:lnTo>
                  <a:pt x="8282137" y="2794342"/>
                </a:lnTo>
                <a:lnTo>
                  <a:pt x="8293667" y="2783514"/>
                </a:lnTo>
                <a:lnTo>
                  <a:pt x="8328263" y="2750998"/>
                </a:lnTo>
                <a:lnTo>
                  <a:pt x="8362686" y="2718285"/>
                </a:lnTo>
                <a:lnTo>
                  <a:pt x="8396712" y="2685185"/>
                </a:lnTo>
                <a:lnTo>
                  <a:pt x="8430114" y="2651507"/>
                </a:lnTo>
                <a:lnTo>
                  <a:pt x="8462666" y="2617060"/>
                </a:lnTo>
                <a:lnTo>
                  <a:pt x="8494141" y="2581655"/>
                </a:lnTo>
                <a:lnTo>
                  <a:pt x="8518572" y="2552379"/>
                </a:lnTo>
                <a:lnTo>
                  <a:pt x="8534635" y="2532664"/>
                </a:lnTo>
                <a:lnTo>
                  <a:pt x="8542659" y="2522801"/>
                </a:lnTo>
                <a:lnTo>
                  <a:pt x="8566940" y="2493409"/>
                </a:lnTo>
                <a:lnTo>
                  <a:pt x="8600544" y="2455349"/>
                </a:lnTo>
                <a:lnTo>
                  <a:pt x="8629952" y="2427282"/>
                </a:lnTo>
                <a:lnTo>
                  <a:pt x="8660981" y="2403259"/>
                </a:lnTo>
                <a:lnTo>
                  <a:pt x="8671113" y="2395884"/>
                </a:lnTo>
                <a:lnTo>
                  <a:pt x="8681046" y="2388612"/>
                </a:lnTo>
                <a:lnTo>
                  <a:pt x="8740239" y="2334788"/>
                </a:lnTo>
                <a:lnTo>
                  <a:pt x="8787523" y="2285701"/>
                </a:lnTo>
                <a:lnTo>
                  <a:pt x="8818386" y="2251618"/>
                </a:lnTo>
                <a:lnTo>
                  <a:pt x="8843320" y="2220383"/>
                </a:lnTo>
                <a:lnTo>
                  <a:pt x="8855551" y="2201709"/>
                </a:lnTo>
                <a:lnTo>
                  <a:pt x="8859320" y="2196076"/>
                </a:lnTo>
                <a:lnTo>
                  <a:pt x="8887219" y="2163948"/>
                </a:lnTo>
                <a:lnTo>
                  <a:pt x="8916407" y="2135529"/>
                </a:lnTo>
                <a:lnTo>
                  <a:pt x="8961501" y="2093849"/>
                </a:lnTo>
                <a:lnTo>
                  <a:pt x="8991417" y="2066740"/>
                </a:lnTo>
                <a:lnTo>
                  <a:pt x="9035005" y="2027751"/>
                </a:lnTo>
                <a:lnTo>
                  <a:pt x="9069169" y="1998907"/>
                </a:lnTo>
                <a:lnTo>
                  <a:pt x="9080903" y="1992141"/>
                </a:lnTo>
                <a:lnTo>
                  <a:pt x="9082754" y="1992169"/>
                </a:lnTo>
                <a:lnTo>
                  <a:pt x="9084617" y="1992402"/>
                </a:lnTo>
                <a:lnTo>
                  <a:pt x="9087121" y="1992277"/>
                </a:lnTo>
                <a:lnTo>
                  <a:pt x="9131156" y="1966622"/>
                </a:lnTo>
                <a:lnTo>
                  <a:pt x="9175170" y="1934186"/>
                </a:lnTo>
                <a:lnTo>
                  <a:pt x="9215026" y="1902768"/>
                </a:lnTo>
                <a:lnTo>
                  <a:pt x="9241438" y="1875245"/>
                </a:lnTo>
                <a:lnTo>
                  <a:pt x="9250067" y="1865877"/>
                </a:lnTo>
                <a:lnTo>
                  <a:pt x="9286560" y="1833110"/>
                </a:lnTo>
                <a:lnTo>
                  <a:pt x="9320051" y="1805954"/>
                </a:lnTo>
                <a:lnTo>
                  <a:pt x="9346829" y="1785294"/>
                </a:lnTo>
                <a:lnTo>
                  <a:pt x="9354802" y="1779158"/>
                </a:lnTo>
                <a:lnTo>
                  <a:pt x="9385010" y="1754409"/>
                </a:lnTo>
                <a:lnTo>
                  <a:pt x="9418068" y="1722206"/>
                </a:lnTo>
                <a:lnTo>
                  <a:pt x="9449181" y="1687449"/>
                </a:lnTo>
                <a:lnTo>
                  <a:pt x="9470344" y="1655793"/>
                </a:lnTo>
                <a:lnTo>
                  <a:pt x="9476897" y="1644854"/>
                </a:lnTo>
                <a:lnTo>
                  <a:pt x="9503048" y="1612892"/>
                </a:lnTo>
                <a:lnTo>
                  <a:pt x="9530261" y="1586694"/>
                </a:lnTo>
                <a:lnTo>
                  <a:pt x="9538661" y="1578529"/>
                </a:lnTo>
                <a:lnTo>
                  <a:pt x="9563697" y="1548836"/>
                </a:lnTo>
                <a:lnTo>
                  <a:pt x="9586001" y="1517730"/>
                </a:lnTo>
                <a:lnTo>
                  <a:pt x="9593147" y="1507781"/>
                </a:lnTo>
                <a:lnTo>
                  <a:pt x="9626596" y="1469063"/>
                </a:lnTo>
                <a:lnTo>
                  <a:pt x="9654964" y="1442783"/>
                </a:lnTo>
                <a:lnTo>
                  <a:pt x="9664107" y="1434322"/>
                </a:lnTo>
                <a:lnTo>
                  <a:pt x="9696936" y="1396201"/>
                </a:lnTo>
                <a:lnTo>
                  <a:pt x="9713186" y="1360367"/>
                </a:lnTo>
                <a:lnTo>
                  <a:pt x="9717887" y="1348841"/>
                </a:lnTo>
                <a:lnTo>
                  <a:pt x="9747683" y="1306883"/>
                </a:lnTo>
                <a:lnTo>
                  <a:pt x="9777047" y="1277976"/>
                </a:lnTo>
                <a:lnTo>
                  <a:pt x="9807291" y="1250854"/>
                </a:lnTo>
                <a:lnTo>
                  <a:pt x="9817391" y="1242025"/>
                </a:lnTo>
                <a:lnTo>
                  <a:pt x="9827436" y="1233235"/>
                </a:lnTo>
                <a:lnTo>
                  <a:pt x="9856866" y="1206709"/>
                </a:lnTo>
                <a:lnTo>
                  <a:pt x="9884439" y="1179114"/>
                </a:lnTo>
                <a:lnTo>
                  <a:pt x="9909129" y="1149380"/>
                </a:lnTo>
                <a:lnTo>
                  <a:pt x="9930104" y="1117285"/>
                </a:lnTo>
                <a:lnTo>
                  <a:pt x="9936836" y="1106464"/>
                </a:lnTo>
                <a:lnTo>
                  <a:pt x="9960878" y="1074346"/>
                </a:lnTo>
                <a:lnTo>
                  <a:pt x="9989386" y="1046776"/>
                </a:lnTo>
                <a:lnTo>
                  <a:pt x="9998241" y="1038554"/>
                </a:lnTo>
                <a:lnTo>
                  <a:pt x="10029703" y="999440"/>
                </a:lnTo>
                <a:lnTo>
                  <a:pt x="10049304" y="966143"/>
                </a:lnTo>
                <a:lnTo>
                  <a:pt x="10055355" y="955242"/>
                </a:lnTo>
                <a:lnTo>
                  <a:pt x="10061363" y="944493"/>
                </a:lnTo>
                <a:lnTo>
                  <a:pt x="10088367" y="901650"/>
                </a:lnTo>
                <a:lnTo>
                  <a:pt x="10110193" y="869433"/>
                </a:lnTo>
                <a:lnTo>
                  <a:pt x="10134553" y="837359"/>
                </a:lnTo>
                <a:lnTo>
                  <a:pt x="10139853" y="834634"/>
                </a:lnTo>
                <a:lnTo>
                  <a:pt x="10141777" y="833971"/>
                </a:lnTo>
                <a:lnTo>
                  <a:pt x="10174912" y="803326"/>
                </a:lnTo>
                <a:lnTo>
                  <a:pt x="10201021" y="772922"/>
                </a:lnTo>
                <a:lnTo>
                  <a:pt x="10222092" y="741220"/>
                </a:lnTo>
                <a:lnTo>
                  <a:pt x="10228688" y="730302"/>
                </a:lnTo>
                <a:lnTo>
                  <a:pt x="10261197" y="690778"/>
                </a:lnTo>
                <a:lnTo>
                  <a:pt x="10290196" y="662173"/>
                </a:lnTo>
                <a:lnTo>
                  <a:pt x="10320871" y="636519"/>
                </a:lnTo>
                <a:lnTo>
                  <a:pt x="10361195" y="611446"/>
                </a:lnTo>
                <a:lnTo>
                  <a:pt x="10397259" y="596504"/>
                </a:lnTo>
                <a:lnTo>
                  <a:pt x="10433253" y="583885"/>
                </a:lnTo>
                <a:lnTo>
                  <a:pt x="10481552" y="570621"/>
                </a:lnTo>
                <a:lnTo>
                  <a:pt x="10494423" y="567737"/>
                </a:lnTo>
                <a:lnTo>
                  <a:pt x="10507182" y="564816"/>
                </a:lnTo>
                <a:lnTo>
                  <a:pt x="10519841" y="561870"/>
                </a:lnTo>
                <a:lnTo>
                  <a:pt x="10532408" y="558912"/>
                </a:lnTo>
                <a:lnTo>
                  <a:pt x="10544894" y="555955"/>
                </a:lnTo>
                <a:lnTo>
                  <a:pt x="10557310" y="553011"/>
                </a:lnTo>
                <a:lnTo>
                  <a:pt x="10569664" y="550093"/>
                </a:lnTo>
                <a:lnTo>
                  <a:pt x="10618674" y="538937"/>
                </a:lnTo>
                <a:lnTo>
                  <a:pt x="10667514" y="529213"/>
                </a:lnTo>
                <a:lnTo>
                  <a:pt x="10705439" y="523481"/>
                </a:lnTo>
                <a:lnTo>
                  <a:pt x="10743344" y="518978"/>
                </a:lnTo>
                <a:lnTo>
                  <a:pt x="10768569" y="516259"/>
                </a:lnTo>
                <a:lnTo>
                  <a:pt x="10781161" y="514893"/>
                </a:lnTo>
                <a:lnTo>
                  <a:pt x="10833353" y="508304"/>
                </a:lnTo>
                <a:lnTo>
                  <a:pt x="10873630" y="501990"/>
                </a:lnTo>
                <a:lnTo>
                  <a:pt x="10921941" y="493742"/>
                </a:lnTo>
                <a:lnTo>
                  <a:pt x="10933475" y="491740"/>
                </a:lnTo>
                <a:lnTo>
                  <a:pt x="10967704" y="473824"/>
                </a:lnTo>
                <a:lnTo>
                  <a:pt x="10988075" y="457453"/>
                </a:lnTo>
                <a:lnTo>
                  <a:pt x="10997853" y="449632"/>
                </a:lnTo>
                <a:lnTo>
                  <a:pt x="11040818" y="425504"/>
                </a:lnTo>
                <a:lnTo>
                  <a:pt x="11078888" y="416908"/>
                </a:lnTo>
                <a:lnTo>
                  <a:pt x="11116031" y="412617"/>
                </a:lnTo>
                <a:lnTo>
                  <a:pt x="11128166" y="411328"/>
                </a:lnTo>
                <a:lnTo>
                  <a:pt x="11178185" y="402005"/>
                </a:lnTo>
                <a:lnTo>
                  <a:pt x="11202756" y="395574"/>
                </a:lnTo>
                <a:lnTo>
                  <a:pt x="11214679" y="392399"/>
                </a:lnTo>
                <a:lnTo>
                  <a:pt x="11254641" y="383255"/>
                </a:lnTo>
                <a:lnTo>
                  <a:pt x="11292550" y="375607"/>
                </a:lnTo>
                <a:lnTo>
                  <a:pt x="11315911" y="371061"/>
                </a:lnTo>
                <a:lnTo>
                  <a:pt x="11327268" y="368833"/>
                </a:lnTo>
                <a:lnTo>
                  <a:pt x="11372553" y="346013"/>
                </a:lnTo>
                <a:lnTo>
                  <a:pt x="11383478" y="339362"/>
                </a:lnTo>
                <a:lnTo>
                  <a:pt x="11394265" y="332813"/>
                </a:lnTo>
                <a:lnTo>
                  <a:pt x="11436848" y="307644"/>
                </a:lnTo>
                <a:lnTo>
                  <a:pt x="11480531" y="284123"/>
                </a:lnTo>
                <a:lnTo>
                  <a:pt x="11515618" y="267566"/>
                </a:lnTo>
                <a:lnTo>
                  <a:pt x="11553651" y="253736"/>
                </a:lnTo>
                <a:lnTo>
                  <a:pt x="11565149" y="250174"/>
                </a:lnTo>
                <a:lnTo>
                  <a:pt x="11576297" y="246690"/>
                </a:lnTo>
                <a:lnTo>
                  <a:pt x="11605378" y="204411"/>
                </a:lnTo>
                <a:lnTo>
                  <a:pt x="11625261" y="174829"/>
                </a:lnTo>
                <a:lnTo>
                  <a:pt x="11627278" y="171890"/>
                </a:lnTo>
                <a:lnTo>
                  <a:pt x="11627705" y="171538"/>
                </a:lnTo>
                <a:lnTo>
                  <a:pt x="11626974" y="173246"/>
                </a:lnTo>
                <a:lnTo>
                  <a:pt x="11625513" y="176489"/>
                </a:lnTo>
                <a:lnTo>
                  <a:pt x="11623753" y="180743"/>
                </a:lnTo>
                <a:lnTo>
                  <a:pt x="11622123" y="185483"/>
                </a:lnTo>
                <a:lnTo>
                  <a:pt x="11621054" y="190182"/>
                </a:lnTo>
                <a:lnTo>
                  <a:pt x="11620975" y="194316"/>
                </a:lnTo>
                <a:lnTo>
                  <a:pt x="11622315" y="197360"/>
                </a:lnTo>
                <a:lnTo>
                  <a:pt x="11625506" y="198789"/>
                </a:lnTo>
                <a:lnTo>
                  <a:pt x="11630976" y="198077"/>
                </a:lnTo>
                <a:lnTo>
                  <a:pt x="11665365" y="177847"/>
                </a:lnTo>
                <a:lnTo>
                  <a:pt x="11699908" y="143725"/>
                </a:lnTo>
                <a:lnTo>
                  <a:pt x="11711861" y="120699"/>
                </a:lnTo>
                <a:lnTo>
                  <a:pt x="11718612" y="109805"/>
                </a:lnTo>
                <a:lnTo>
                  <a:pt x="11729536" y="99525"/>
                </a:lnTo>
                <a:lnTo>
                  <a:pt x="11740487" y="91108"/>
                </a:lnTo>
                <a:lnTo>
                  <a:pt x="11751304" y="84013"/>
                </a:lnTo>
                <a:lnTo>
                  <a:pt x="11761826" y="77699"/>
                </a:lnTo>
                <a:lnTo>
                  <a:pt x="11771890" y="71626"/>
                </a:lnTo>
                <a:lnTo>
                  <a:pt x="11781335" y="65254"/>
                </a:lnTo>
                <a:lnTo>
                  <a:pt x="11791613" y="55650"/>
                </a:lnTo>
                <a:lnTo>
                  <a:pt x="11800687" y="45376"/>
                </a:lnTo>
                <a:lnTo>
                  <a:pt x="11809021" y="34943"/>
                </a:lnTo>
                <a:lnTo>
                  <a:pt x="11817079" y="24861"/>
                </a:lnTo>
                <a:lnTo>
                  <a:pt x="11825324" y="15643"/>
                </a:lnTo>
                <a:lnTo>
                  <a:pt x="11834220" y="7799"/>
                </a:lnTo>
                <a:lnTo>
                  <a:pt x="11844231" y="1840"/>
                </a:lnTo>
                <a:lnTo>
                  <a:pt x="11849297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53035" cy="30480"/>
          </a:xfrm>
          <a:custGeom>
            <a:avLst/>
            <a:gdLst/>
            <a:ahLst/>
            <a:cxnLst/>
            <a:rect l="l" t="t" r="r" b="b"/>
            <a:pathLst>
              <a:path w="153035" h="30480">
                <a:moveTo>
                  <a:pt x="152630" y="0"/>
                </a:moveTo>
                <a:lnTo>
                  <a:pt x="744" y="761"/>
                </a:lnTo>
                <a:lnTo>
                  <a:pt x="0" y="30406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2042"/>
            <a:ext cx="82550" cy="528320"/>
          </a:xfrm>
          <a:custGeom>
            <a:avLst/>
            <a:gdLst/>
            <a:ahLst/>
            <a:cxnLst/>
            <a:rect l="l" t="t" r="r" b="b"/>
            <a:pathLst>
              <a:path w="82550" h="528320">
                <a:moveTo>
                  <a:pt x="0" y="419570"/>
                </a:moveTo>
                <a:lnTo>
                  <a:pt x="21064" y="0"/>
                </a:lnTo>
                <a:lnTo>
                  <a:pt x="19571" y="12617"/>
                </a:lnTo>
                <a:lnTo>
                  <a:pt x="17925" y="25225"/>
                </a:lnTo>
                <a:lnTo>
                  <a:pt x="16166" y="37828"/>
                </a:lnTo>
                <a:lnTo>
                  <a:pt x="14333" y="50426"/>
                </a:lnTo>
                <a:lnTo>
                  <a:pt x="12467" y="63022"/>
                </a:lnTo>
                <a:lnTo>
                  <a:pt x="10608" y="75619"/>
                </a:lnTo>
                <a:lnTo>
                  <a:pt x="5472" y="113433"/>
                </a:lnTo>
                <a:lnTo>
                  <a:pt x="1151" y="163995"/>
                </a:lnTo>
                <a:lnTo>
                  <a:pt x="790" y="176676"/>
                </a:lnTo>
                <a:lnTo>
                  <a:pt x="2051" y="190898"/>
                </a:lnTo>
                <a:lnTo>
                  <a:pt x="5339" y="203772"/>
                </a:lnTo>
                <a:lnTo>
                  <a:pt x="9834" y="215666"/>
                </a:lnTo>
                <a:lnTo>
                  <a:pt x="14717" y="226952"/>
                </a:lnTo>
                <a:lnTo>
                  <a:pt x="19170" y="237998"/>
                </a:lnTo>
                <a:lnTo>
                  <a:pt x="30242" y="276989"/>
                </a:lnTo>
                <a:lnTo>
                  <a:pt x="41213" y="324197"/>
                </a:lnTo>
                <a:lnTo>
                  <a:pt x="50348" y="376692"/>
                </a:lnTo>
                <a:lnTo>
                  <a:pt x="57553" y="425578"/>
                </a:lnTo>
                <a:lnTo>
                  <a:pt x="60041" y="456751"/>
                </a:lnTo>
                <a:lnTo>
                  <a:pt x="60165" y="459397"/>
                </a:lnTo>
                <a:lnTo>
                  <a:pt x="71751" y="497779"/>
                </a:lnTo>
                <a:lnTo>
                  <a:pt x="76344" y="511376"/>
                </a:lnTo>
                <a:lnTo>
                  <a:pt x="82021" y="528319"/>
                </a:lnTo>
                <a:lnTo>
                  <a:pt x="79032" y="498909"/>
                </a:lnTo>
                <a:lnTo>
                  <a:pt x="76351" y="473434"/>
                </a:lnTo>
                <a:lnTo>
                  <a:pt x="71847" y="432946"/>
                </a:lnTo>
                <a:lnTo>
                  <a:pt x="66983" y="393327"/>
                </a:lnTo>
                <a:lnTo>
                  <a:pt x="64807" y="377071"/>
                </a:lnTo>
                <a:lnTo>
                  <a:pt x="63989" y="370982"/>
                </a:lnTo>
                <a:lnTo>
                  <a:pt x="61703" y="326869"/>
                </a:lnTo>
                <a:lnTo>
                  <a:pt x="61699" y="316890"/>
                </a:lnTo>
                <a:lnTo>
                  <a:pt x="61701" y="304799"/>
                </a:lnTo>
                <a:lnTo>
                  <a:pt x="0" y="27129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6637991"/>
            <a:ext cx="1270" cy="220345"/>
          </a:xfrm>
          <a:custGeom>
            <a:avLst/>
            <a:gdLst/>
            <a:ahLst/>
            <a:cxnLst/>
            <a:rect l="l" t="t" r="r" b="b"/>
            <a:pathLst>
              <a:path w="1270" h="220345">
                <a:moveTo>
                  <a:pt x="0" y="0"/>
                </a:moveTo>
                <a:lnTo>
                  <a:pt x="650" y="220004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4" y="6564604"/>
            <a:ext cx="162560" cy="294005"/>
          </a:xfrm>
          <a:custGeom>
            <a:avLst/>
            <a:gdLst/>
            <a:ahLst/>
            <a:cxnLst/>
            <a:rect l="l" t="t" r="r" b="b"/>
            <a:pathLst>
              <a:path w="162560" h="294004">
                <a:moveTo>
                  <a:pt x="0" y="293392"/>
                </a:moveTo>
                <a:lnTo>
                  <a:pt x="0" y="284499"/>
                </a:lnTo>
                <a:lnTo>
                  <a:pt x="162551" y="284499"/>
                </a:lnTo>
                <a:lnTo>
                  <a:pt x="0" y="0"/>
                </a:lnTo>
                <a:lnTo>
                  <a:pt x="65191" y="293392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6799140"/>
            <a:ext cx="36830" cy="59055"/>
          </a:xfrm>
          <a:custGeom>
            <a:avLst/>
            <a:gdLst/>
            <a:ahLst/>
            <a:cxnLst/>
            <a:rect l="l" t="t" r="r" b="b"/>
            <a:pathLst>
              <a:path w="36830" h="59054">
                <a:moveTo>
                  <a:pt x="36781" y="58856"/>
                </a:moveTo>
                <a:lnTo>
                  <a:pt x="0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75888" y="1941576"/>
            <a:ext cx="4878705" cy="3060700"/>
          </a:xfrm>
          <a:custGeom>
            <a:avLst/>
            <a:gdLst/>
            <a:ahLst/>
            <a:cxnLst/>
            <a:rect l="l" t="t" r="r" b="b"/>
            <a:pathLst>
              <a:path w="4878705" h="3060700">
                <a:moveTo>
                  <a:pt x="0" y="510032"/>
                </a:moveTo>
                <a:lnTo>
                  <a:pt x="1690" y="468201"/>
                </a:lnTo>
                <a:lnTo>
                  <a:pt x="6675" y="427301"/>
                </a:lnTo>
                <a:lnTo>
                  <a:pt x="14822" y="387464"/>
                </a:lnTo>
                <a:lnTo>
                  <a:pt x="26001" y="348821"/>
                </a:lnTo>
                <a:lnTo>
                  <a:pt x="40080" y="311503"/>
                </a:lnTo>
                <a:lnTo>
                  <a:pt x="56928" y="275641"/>
                </a:lnTo>
                <a:lnTo>
                  <a:pt x="76413" y="241367"/>
                </a:lnTo>
                <a:lnTo>
                  <a:pt x="98405" y="208812"/>
                </a:lnTo>
                <a:lnTo>
                  <a:pt x="122772" y="178107"/>
                </a:lnTo>
                <a:lnTo>
                  <a:pt x="149383" y="149383"/>
                </a:lnTo>
                <a:lnTo>
                  <a:pt x="178107" y="122772"/>
                </a:lnTo>
                <a:lnTo>
                  <a:pt x="208812" y="98405"/>
                </a:lnTo>
                <a:lnTo>
                  <a:pt x="241367" y="76413"/>
                </a:lnTo>
                <a:lnTo>
                  <a:pt x="275641" y="56928"/>
                </a:lnTo>
                <a:lnTo>
                  <a:pt x="311503" y="40080"/>
                </a:lnTo>
                <a:lnTo>
                  <a:pt x="348821" y="26001"/>
                </a:lnTo>
                <a:lnTo>
                  <a:pt x="387464" y="14822"/>
                </a:lnTo>
                <a:lnTo>
                  <a:pt x="427301" y="6675"/>
                </a:lnTo>
                <a:lnTo>
                  <a:pt x="468201" y="1690"/>
                </a:lnTo>
                <a:lnTo>
                  <a:pt x="510032" y="0"/>
                </a:lnTo>
                <a:lnTo>
                  <a:pt x="4368292" y="0"/>
                </a:lnTo>
                <a:lnTo>
                  <a:pt x="4410122" y="1690"/>
                </a:lnTo>
                <a:lnTo>
                  <a:pt x="4451022" y="6675"/>
                </a:lnTo>
                <a:lnTo>
                  <a:pt x="4490859" y="14822"/>
                </a:lnTo>
                <a:lnTo>
                  <a:pt x="4529502" y="26001"/>
                </a:lnTo>
                <a:lnTo>
                  <a:pt x="4566820" y="40080"/>
                </a:lnTo>
                <a:lnTo>
                  <a:pt x="4602682" y="56928"/>
                </a:lnTo>
                <a:lnTo>
                  <a:pt x="4636956" y="76413"/>
                </a:lnTo>
                <a:lnTo>
                  <a:pt x="4669511" y="98405"/>
                </a:lnTo>
                <a:lnTo>
                  <a:pt x="4700216" y="122772"/>
                </a:lnTo>
                <a:lnTo>
                  <a:pt x="4728940" y="149383"/>
                </a:lnTo>
                <a:lnTo>
                  <a:pt x="4755551" y="178107"/>
                </a:lnTo>
                <a:lnTo>
                  <a:pt x="4779918" y="208812"/>
                </a:lnTo>
                <a:lnTo>
                  <a:pt x="4801910" y="241367"/>
                </a:lnTo>
                <a:lnTo>
                  <a:pt x="4821395" y="275641"/>
                </a:lnTo>
                <a:lnTo>
                  <a:pt x="4838243" y="311503"/>
                </a:lnTo>
                <a:lnTo>
                  <a:pt x="4852322" y="348821"/>
                </a:lnTo>
                <a:lnTo>
                  <a:pt x="4863501" y="387464"/>
                </a:lnTo>
                <a:lnTo>
                  <a:pt x="4871648" y="427301"/>
                </a:lnTo>
                <a:lnTo>
                  <a:pt x="4876633" y="468201"/>
                </a:lnTo>
                <a:lnTo>
                  <a:pt x="4878323" y="510032"/>
                </a:lnTo>
                <a:lnTo>
                  <a:pt x="4878323" y="2550160"/>
                </a:lnTo>
                <a:lnTo>
                  <a:pt x="4876633" y="2591990"/>
                </a:lnTo>
                <a:lnTo>
                  <a:pt x="4871648" y="2632890"/>
                </a:lnTo>
                <a:lnTo>
                  <a:pt x="4863501" y="2672727"/>
                </a:lnTo>
                <a:lnTo>
                  <a:pt x="4852322" y="2711370"/>
                </a:lnTo>
                <a:lnTo>
                  <a:pt x="4838243" y="2748688"/>
                </a:lnTo>
                <a:lnTo>
                  <a:pt x="4821395" y="2784550"/>
                </a:lnTo>
                <a:lnTo>
                  <a:pt x="4801910" y="2818824"/>
                </a:lnTo>
                <a:lnTo>
                  <a:pt x="4779918" y="2851379"/>
                </a:lnTo>
                <a:lnTo>
                  <a:pt x="4755551" y="2882084"/>
                </a:lnTo>
                <a:lnTo>
                  <a:pt x="4728940" y="2910808"/>
                </a:lnTo>
                <a:lnTo>
                  <a:pt x="4700216" y="2937419"/>
                </a:lnTo>
                <a:lnTo>
                  <a:pt x="4669511" y="2961786"/>
                </a:lnTo>
                <a:lnTo>
                  <a:pt x="4636956" y="2983778"/>
                </a:lnTo>
                <a:lnTo>
                  <a:pt x="4602682" y="3003263"/>
                </a:lnTo>
                <a:lnTo>
                  <a:pt x="4566820" y="3020111"/>
                </a:lnTo>
                <a:lnTo>
                  <a:pt x="4529502" y="3034190"/>
                </a:lnTo>
                <a:lnTo>
                  <a:pt x="4490859" y="3045369"/>
                </a:lnTo>
                <a:lnTo>
                  <a:pt x="4451022" y="3053516"/>
                </a:lnTo>
                <a:lnTo>
                  <a:pt x="4410122" y="3058501"/>
                </a:lnTo>
                <a:lnTo>
                  <a:pt x="4368292" y="3060192"/>
                </a:lnTo>
                <a:lnTo>
                  <a:pt x="510032" y="3060192"/>
                </a:lnTo>
                <a:lnTo>
                  <a:pt x="468201" y="3058501"/>
                </a:lnTo>
                <a:lnTo>
                  <a:pt x="427301" y="3053516"/>
                </a:lnTo>
                <a:lnTo>
                  <a:pt x="387464" y="3045369"/>
                </a:lnTo>
                <a:lnTo>
                  <a:pt x="348821" y="3034190"/>
                </a:lnTo>
                <a:lnTo>
                  <a:pt x="311503" y="3020111"/>
                </a:lnTo>
                <a:lnTo>
                  <a:pt x="275641" y="3003263"/>
                </a:lnTo>
                <a:lnTo>
                  <a:pt x="241367" y="2983778"/>
                </a:lnTo>
                <a:lnTo>
                  <a:pt x="208812" y="2961786"/>
                </a:lnTo>
                <a:lnTo>
                  <a:pt x="178107" y="2937419"/>
                </a:lnTo>
                <a:lnTo>
                  <a:pt x="149383" y="2910808"/>
                </a:lnTo>
                <a:lnTo>
                  <a:pt x="122772" y="2882084"/>
                </a:lnTo>
                <a:lnTo>
                  <a:pt x="98405" y="2851379"/>
                </a:lnTo>
                <a:lnTo>
                  <a:pt x="76413" y="2818824"/>
                </a:lnTo>
                <a:lnTo>
                  <a:pt x="56928" y="2784550"/>
                </a:lnTo>
                <a:lnTo>
                  <a:pt x="40080" y="2748688"/>
                </a:lnTo>
                <a:lnTo>
                  <a:pt x="26001" y="2711370"/>
                </a:lnTo>
                <a:lnTo>
                  <a:pt x="14822" y="2672727"/>
                </a:lnTo>
                <a:lnTo>
                  <a:pt x="6675" y="2632890"/>
                </a:lnTo>
                <a:lnTo>
                  <a:pt x="1690" y="2591990"/>
                </a:lnTo>
                <a:lnTo>
                  <a:pt x="0" y="2550160"/>
                </a:lnTo>
                <a:lnTo>
                  <a:pt x="0" y="510032"/>
                </a:lnTo>
                <a:close/>
              </a:path>
            </a:pathLst>
          </a:custGeom>
          <a:ln w="5715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18282" y="486153"/>
            <a:ext cx="6243320" cy="5955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ct val="100000"/>
              </a:lnSpc>
            </a:pP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Обра</a:t>
            </a:r>
            <a:r>
              <a:rPr sz="3600" b="1" spc="-15" dirty="0">
                <a:solidFill>
                  <a:srgbClr val="DDD9C3"/>
                </a:solidFill>
                <a:latin typeface="Exo 2"/>
                <a:cs typeface="Exo 2"/>
              </a:rPr>
              <a:t>з</a:t>
            </a: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ование </a:t>
            </a:r>
            <a:r>
              <a:rPr sz="3600" b="1" spc="-15" dirty="0">
                <a:solidFill>
                  <a:srgbClr val="DDD9C3"/>
                </a:solidFill>
                <a:latin typeface="Exo 2"/>
                <a:cs typeface="Exo 2"/>
              </a:rPr>
              <a:t>э</a:t>
            </a: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похи</a:t>
            </a:r>
            <a:endParaRPr sz="3600" dirty="0">
              <a:latin typeface="Exo 2"/>
              <a:cs typeface="Exo 2"/>
            </a:endParaRPr>
          </a:p>
          <a:p>
            <a:pPr algn="ctr">
              <a:lnSpc>
                <a:spcPct val="100000"/>
              </a:lnSpc>
            </a:pP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инду</a:t>
            </a:r>
            <a:r>
              <a:rPr sz="3600" b="1" spc="10" dirty="0">
                <a:solidFill>
                  <a:srgbClr val="DDD9C3"/>
                </a:solidFill>
                <a:latin typeface="Exo 2"/>
                <a:cs typeface="Exo 2"/>
              </a:rPr>
              <a:t>с</a:t>
            </a: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триального</a:t>
            </a:r>
            <a:r>
              <a:rPr sz="3600" b="1" spc="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общ</a:t>
            </a:r>
            <a:r>
              <a:rPr sz="3600" b="1" spc="5" dirty="0">
                <a:solidFill>
                  <a:srgbClr val="DDD9C3"/>
                </a:solidFill>
                <a:latin typeface="Exo 2"/>
                <a:cs typeface="Exo 2"/>
              </a:rPr>
              <a:t>е</a:t>
            </a: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ства</a:t>
            </a:r>
            <a:endParaRPr sz="3600" dirty="0">
              <a:latin typeface="Exo 2"/>
              <a:cs typeface="Exo 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600" dirty="0">
              <a:latin typeface="Times New Roman"/>
              <a:cs typeface="Times New Roman"/>
            </a:endParaRPr>
          </a:p>
          <a:p>
            <a:pPr marL="902969" marR="945515" indent="1270" algn="ctr">
              <a:lnSpc>
                <a:spcPct val="100699"/>
              </a:lnSpc>
            </a:pPr>
            <a:r>
              <a:rPr sz="5300" b="1" dirty="0">
                <a:solidFill>
                  <a:srgbClr val="FFFFFF"/>
                </a:solidFill>
                <a:latin typeface="Calibri"/>
                <a:cs typeface="Calibri"/>
              </a:rPr>
              <a:t>СМЕНА УКЛА</a:t>
            </a:r>
            <a:r>
              <a:rPr sz="5300" b="1" spc="-1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5300" b="1" dirty="0">
                <a:solidFill>
                  <a:srgbClr val="FFFFFF"/>
                </a:solidFill>
                <a:latin typeface="Calibri"/>
                <a:cs typeface="Calibri"/>
              </a:rPr>
              <a:t>ОВ ОБ</a:t>
            </a:r>
            <a:r>
              <a:rPr sz="5300" b="1" spc="-30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5300" b="1" dirty="0">
                <a:solidFill>
                  <a:srgbClr val="FFFFFF"/>
                </a:solidFill>
                <a:latin typeface="Calibri"/>
                <a:cs typeface="Calibri"/>
              </a:rPr>
              <a:t>АЗО</a:t>
            </a:r>
            <a:r>
              <a:rPr sz="5300" b="1" spc="-6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5300" b="1" dirty="0">
                <a:solidFill>
                  <a:srgbClr val="FFFFFF"/>
                </a:solidFill>
                <a:latin typeface="Calibri"/>
                <a:cs typeface="Calibri"/>
              </a:rPr>
              <a:t>АНИЯ</a:t>
            </a:r>
            <a:endParaRPr sz="53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4850" dirty="0">
              <a:latin typeface="Times New Roman"/>
              <a:cs typeface="Times New Roman"/>
            </a:endParaRPr>
          </a:p>
          <a:p>
            <a:pPr marL="150495" algn="ctr">
              <a:lnSpc>
                <a:spcPct val="100000"/>
              </a:lnSpc>
            </a:pP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Обра</a:t>
            </a:r>
            <a:r>
              <a:rPr sz="3600" b="1" spc="-15" dirty="0">
                <a:solidFill>
                  <a:srgbClr val="DDD9C3"/>
                </a:solidFill>
                <a:latin typeface="Exo 2"/>
                <a:cs typeface="Exo 2"/>
              </a:rPr>
              <a:t>з</a:t>
            </a: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ование </a:t>
            </a:r>
            <a:r>
              <a:rPr sz="3600" b="1" spc="-15" dirty="0">
                <a:solidFill>
                  <a:srgbClr val="DDD9C3"/>
                </a:solidFill>
                <a:latin typeface="Exo 2"/>
                <a:cs typeface="Exo 2"/>
              </a:rPr>
              <a:t>э</a:t>
            </a: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похи</a:t>
            </a:r>
            <a:endParaRPr sz="3600" dirty="0">
              <a:latin typeface="Exo 2"/>
              <a:cs typeface="Exo 2"/>
            </a:endParaRPr>
          </a:p>
          <a:p>
            <a:pPr marL="149860" algn="ctr">
              <a:lnSpc>
                <a:spcPts val="4270"/>
              </a:lnSpc>
            </a:pP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общ</a:t>
            </a:r>
            <a:r>
              <a:rPr sz="3600" b="1" spc="5" dirty="0">
                <a:solidFill>
                  <a:srgbClr val="DDD9C3"/>
                </a:solidFill>
                <a:latin typeface="Exo 2"/>
                <a:cs typeface="Exo 2"/>
              </a:rPr>
              <a:t>е</a:t>
            </a: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ства</a:t>
            </a:r>
            <a:r>
              <a:rPr sz="3600" b="1" spc="-1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знаний</a:t>
            </a:r>
            <a:endParaRPr sz="3600" dirty="0">
              <a:latin typeface="Exo 2"/>
              <a:cs typeface="Exo 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68100" y="1442262"/>
            <a:ext cx="551433" cy="44519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70"/>
              </a:lnSpc>
            </a:pPr>
            <a:r>
              <a:rPr sz="3600" b="1" dirty="0">
                <a:solidFill>
                  <a:srgbClr val="FFC000"/>
                </a:solidFill>
                <a:latin typeface="Exo 2"/>
                <a:cs typeface="Exo 2"/>
              </a:rPr>
              <a:t>СИН</a:t>
            </a:r>
            <a:r>
              <a:rPr sz="3600" b="1" spc="10" dirty="0">
                <a:solidFill>
                  <a:srgbClr val="FFC000"/>
                </a:solidFill>
                <a:latin typeface="Exo 2"/>
                <a:cs typeface="Exo 2"/>
              </a:rPr>
              <a:t>Я</a:t>
            </a:r>
            <a:r>
              <a:rPr sz="3600" b="1" dirty="0">
                <a:solidFill>
                  <a:srgbClr val="FFC000"/>
                </a:solidFill>
                <a:latin typeface="Exo 2"/>
                <a:cs typeface="Exo 2"/>
              </a:rPr>
              <a:t>Я ЭКОНОМИКА</a:t>
            </a:r>
            <a:endParaRPr sz="3600" dirty="0">
              <a:solidFill>
                <a:srgbClr val="FFC000"/>
              </a:solidFill>
              <a:latin typeface="Exo 2"/>
              <a:cs typeface="Exo 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8873" y="647648"/>
            <a:ext cx="482600" cy="59296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70"/>
              </a:lnSpc>
            </a:pP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КОРИЧНЕВАЯ Э</a:t>
            </a:r>
            <a:r>
              <a:rPr sz="3600" b="1" spc="-15" dirty="0">
                <a:solidFill>
                  <a:srgbClr val="DDD9C3"/>
                </a:solidFill>
                <a:latin typeface="Exo 2"/>
                <a:cs typeface="Exo 2"/>
              </a:rPr>
              <a:t>К</a:t>
            </a:r>
            <a:r>
              <a:rPr sz="3600" b="1" dirty="0">
                <a:solidFill>
                  <a:srgbClr val="DDD9C3"/>
                </a:solidFill>
                <a:latin typeface="Exo 2"/>
                <a:cs typeface="Exo 2"/>
              </a:rPr>
              <a:t>ОНОМИКА</a:t>
            </a:r>
            <a:endParaRPr sz="3600">
              <a:latin typeface="Exo 2"/>
              <a:cs typeface="Exo 2"/>
            </a:endParaRPr>
          </a:p>
        </p:txBody>
      </p:sp>
    </p:spTree>
    <p:extLst>
      <p:ext uri="{BB962C8B-B14F-4D97-AF65-F5344CB8AC3E}">
        <p14:creationId xmlns:p14="http://schemas.microsoft.com/office/powerpoint/2010/main" val="2130660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B99F96-E5A4-493E-90C9-6AC4362A55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1C2CF7-DCC7-46FB-B882-6F4A9BC5C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82"/>
            <a:ext cx="12192000" cy="69717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21783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EFE3D7-E3B1-4DA5-BCC4-7A633C54A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71" y="32048"/>
            <a:ext cx="12270071" cy="70164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0BE986-FC91-4BE6-8BE2-1F5F32A2295E}"/>
              </a:ext>
            </a:extLst>
          </p:cNvPr>
          <p:cNvSpPr txBox="1"/>
          <p:nvPr/>
        </p:nvSpPr>
        <p:spPr>
          <a:xfrm>
            <a:off x="5519936" y="65973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Verywell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JR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Bee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225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04864D-63CA-4251-AE7F-444AE61D6FEA}"/>
              </a:ext>
            </a:extLst>
          </p:cNvPr>
          <p:cNvSpPr/>
          <p:nvPr/>
        </p:nvSpPr>
        <p:spPr>
          <a:xfrm>
            <a:off x="0" y="12675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3980"/>
            <a:ext cx="12192000" cy="1143000"/>
          </a:xfr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Самые распространенные теории детского развития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eaLnBrk="0" hangingPunct="0">
              <a:buNone/>
            </a:pPr>
            <a:r>
              <a:rPr lang="ru-RU" dirty="0">
                <a:solidFill>
                  <a:schemeClr val="bg1"/>
                </a:solidFill>
              </a:rPr>
              <a:t>Они сосредоточены на различных аспектах развития, включая социальный, эмоциональный и когнитивный рост</a:t>
            </a:r>
          </a:p>
          <a:p>
            <a:pPr lvl="0" eaLnBrk="0" hangingPunct="0"/>
            <a:r>
              <a:rPr lang="ru-RU" dirty="0">
                <a:solidFill>
                  <a:schemeClr val="bg1"/>
                </a:solidFill>
              </a:rPr>
              <a:t>Поведенческая теория или теория бихевиоризма (первая пол. </a:t>
            </a:r>
            <a:r>
              <a:rPr lang="en-US" dirty="0">
                <a:solidFill>
                  <a:schemeClr val="bg1"/>
                </a:solidFill>
              </a:rPr>
              <a:t>XX </a:t>
            </a:r>
            <a:r>
              <a:rPr lang="ru-RU" dirty="0">
                <a:solidFill>
                  <a:schemeClr val="bg1"/>
                </a:solidFill>
              </a:rPr>
              <a:t>века).</a:t>
            </a:r>
          </a:p>
          <a:p>
            <a:pPr lvl="0" eaLnBrk="0" hangingPunct="0"/>
            <a:r>
              <a:rPr lang="ru-RU" dirty="0">
                <a:solidFill>
                  <a:schemeClr val="bg1"/>
                </a:solidFill>
              </a:rPr>
              <a:t>Теория развития (первая пол. </a:t>
            </a:r>
            <a:r>
              <a:rPr lang="en-US" dirty="0">
                <a:solidFill>
                  <a:schemeClr val="bg1"/>
                </a:solidFill>
              </a:rPr>
              <a:t>XX </a:t>
            </a:r>
            <a:r>
              <a:rPr lang="ru-RU" dirty="0">
                <a:solidFill>
                  <a:schemeClr val="bg1"/>
                </a:solidFill>
              </a:rPr>
              <a:t>века).</a:t>
            </a:r>
          </a:p>
          <a:p>
            <a:pPr lvl="0" eaLnBrk="0" hangingPunct="0"/>
            <a:r>
              <a:rPr lang="ru-RU" dirty="0">
                <a:solidFill>
                  <a:schemeClr val="bg1"/>
                </a:solidFill>
              </a:rPr>
              <a:t>Когнитивная теория (первая пол. </a:t>
            </a:r>
            <a:r>
              <a:rPr lang="en-US" dirty="0">
                <a:solidFill>
                  <a:schemeClr val="bg1"/>
                </a:solidFill>
              </a:rPr>
              <a:t>XX </a:t>
            </a:r>
            <a:r>
              <a:rPr lang="ru-RU" dirty="0">
                <a:solidFill>
                  <a:schemeClr val="bg1"/>
                </a:solidFill>
              </a:rPr>
              <a:t>века).</a:t>
            </a:r>
          </a:p>
          <a:p>
            <a:pPr lvl="0" eaLnBrk="0" hangingPunct="0"/>
            <a:r>
              <a:rPr lang="ru-RU" dirty="0">
                <a:solidFill>
                  <a:schemeClr val="bg1"/>
                </a:solidFill>
              </a:rPr>
              <a:t>Конструктивистская теория (первая пол. </a:t>
            </a:r>
            <a:r>
              <a:rPr lang="en-US" dirty="0">
                <a:solidFill>
                  <a:schemeClr val="bg1"/>
                </a:solidFill>
              </a:rPr>
              <a:t>XX </a:t>
            </a:r>
            <a:r>
              <a:rPr lang="ru-RU" dirty="0">
                <a:solidFill>
                  <a:schemeClr val="bg1"/>
                </a:solidFill>
              </a:rPr>
              <a:t>века).</a:t>
            </a:r>
          </a:p>
          <a:p>
            <a:pPr lvl="0" eaLnBrk="0" hangingPunct="0"/>
            <a:r>
              <a:rPr lang="ru-RU" dirty="0">
                <a:solidFill>
                  <a:srgbClr val="FFC000"/>
                </a:solidFill>
              </a:rPr>
              <a:t>Критическая теория.</a:t>
            </a:r>
          </a:p>
          <a:p>
            <a:pPr eaLnBrk="0" hangingPunct="0"/>
            <a:r>
              <a:rPr lang="ru-RU" dirty="0">
                <a:solidFill>
                  <a:srgbClr val="FFC000"/>
                </a:solidFill>
              </a:rPr>
              <a:t>Биологическая теория (вторая пол. </a:t>
            </a:r>
            <a:r>
              <a:rPr lang="en-US" dirty="0">
                <a:solidFill>
                  <a:srgbClr val="FFC000"/>
                </a:solidFill>
              </a:rPr>
              <a:t>XX </a:t>
            </a:r>
            <a:r>
              <a:rPr lang="ru-RU" dirty="0">
                <a:solidFill>
                  <a:srgbClr val="FFC000"/>
                </a:solidFill>
              </a:rPr>
              <a:t>века).</a:t>
            </a:r>
          </a:p>
          <a:p>
            <a:pPr lvl="0" eaLnBrk="0" hangingPunct="0"/>
            <a:r>
              <a:rPr lang="ru-RU" dirty="0">
                <a:solidFill>
                  <a:srgbClr val="FFC000"/>
                </a:solidFill>
              </a:rPr>
              <a:t>Социокультурная теория (вторая пол. </a:t>
            </a:r>
            <a:r>
              <a:rPr lang="en-US" dirty="0">
                <a:solidFill>
                  <a:srgbClr val="FFC000"/>
                </a:solidFill>
              </a:rPr>
              <a:t>XX </a:t>
            </a:r>
            <a:r>
              <a:rPr lang="ru-RU" dirty="0">
                <a:solidFill>
                  <a:srgbClr val="FFC000"/>
                </a:solidFill>
              </a:rPr>
              <a:t>века). </a:t>
            </a:r>
          </a:p>
          <a:p>
            <a:pPr lvl="0" eaLnBrk="0" hangingPunct="0"/>
            <a:r>
              <a:rPr lang="ru-RU" dirty="0">
                <a:solidFill>
                  <a:srgbClr val="FFC000"/>
                </a:solidFill>
              </a:rPr>
              <a:t>Информационная теория (вторая пол. </a:t>
            </a:r>
            <a:r>
              <a:rPr lang="en-US" dirty="0">
                <a:solidFill>
                  <a:srgbClr val="FFC000"/>
                </a:solidFill>
              </a:rPr>
              <a:t>XX </a:t>
            </a:r>
            <a:r>
              <a:rPr lang="ru-RU" dirty="0">
                <a:solidFill>
                  <a:srgbClr val="FFC000"/>
                </a:solidFill>
              </a:rPr>
              <a:t>века). </a:t>
            </a:r>
          </a:p>
          <a:p>
            <a:pPr marL="0" lvl="0" indent="0" eaLnBrk="0" hangingPunct="0">
              <a:buNone/>
            </a:pPr>
            <a:endParaRPr lang="ru-RU" sz="1300" dirty="0">
              <a:solidFill>
                <a:schemeClr val="bg1"/>
              </a:solidFill>
            </a:endParaRPr>
          </a:p>
          <a:p>
            <a:pPr marL="0" lvl="0" indent="0" eaLnBrk="0" hangingPunct="0">
              <a:buNone/>
            </a:pPr>
            <a:endParaRPr lang="ru-RU" sz="13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868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7DAAC6-DD24-1A19-D8F4-C6177EDDC65D}"/>
              </a:ext>
            </a:extLst>
          </p:cNvPr>
          <p:cNvSpPr/>
          <p:nvPr/>
        </p:nvSpPr>
        <p:spPr>
          <a:xfrm>
            <a:off x="0" y="-25099"/>
            <a:ext cx="12192000" cy="6934995"/>
          </a:xfrm>
          <a:prstGeom prst="rect">
            <a:avLst/>
          </a:prstGeom>
          <a:solidFill>
            <a:srgbClr val="B2B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733F2E-BFCC-53AA-97E2-42268645E1FA}"/>
              </a:ext>
            </a:extLst>
          </p:cNvPr>
          <p:cNvSpPr/>
          <p:nvPr/>
        </p:nvSpPr>
        <p:spPr>
          <a:xfrm>
            <a:off x="292100" y="2804715"/>
            <a:ext cx="2946400" cy="12485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98AE3F5-C5E4-85D2-5CE1-E409655082AC}"/>
              </a:ext>
            </a:extLst>
          </p:cNvPr>
          <p:cNvSpPr/>
          <p:nvPr/>
        </p:nvSpPr>
        <p:spPr>
          <a:xfrm>
            <a:off x="3530600" y="266696"/>
            <a:ext cx="2946400" cy="9866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7524506-59A2-71E5-23B6-8A56581BC6C5}"/>
              </a:ext>
            </a:extLst>
          </p:cNvPr>
          <p:cNvSpPr/>
          <p:nvPr/>
        </p:nvSpPr>
        <p:spPr>
          <a:xfrm>
            <a:off x="3530600" y="1555049"/>
            <a:ext cx="2946400" cy="10894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42C841B-C814-185F-2503-F92B7C63C478}"/>
              </a:ext>
            </a:extLst>
          </p:cNvPr>
          <p:cNvSpPr/>
          <p:nvPr/>
        </p:nvSpPr>
        <p:spPr>
          <a:xfrm>
            <a:off x="3530600" y="2897689"/>
            <a:ext cx="2946400" cy="10894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4A31B25-099D-80E0-5013-61C80039ECAF}"/>
              </a:ext>
            </a:extLst>
          </p:cNvPr>
          <p:cNvSpPr/>
          <p:nvPr/>
        </p:nvSpPr>
        <p:spPr>
          <a:xfrm>
            <a:off x="3530600" y="5649330"/>
            <a:ext cx="2946400" cy="10091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F0D4501-C1AD-6A40-DD4B-FD3C6D9FCF8C}"/>
              </a:ext>
            </a:extLst>
          </p:cNvPr>
          <p:cNvSpPr/>
          <p:nvPr/>
        </p:nvSpPr>
        <p:spPr>
          <a:xfrm>
            <a:off x="3530600" y="1966369"/>
            <a:ext cx="2946400" cy="59233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060586B-4B6C-9DBF-2658-03AD41B5B1D5}"/>
              </a:ext>
            </a:extLst>
          </p:cNvPr>
          <p:cNvSpPr/>
          <p:nvPr/>
        </p:nvSpPr>
        <p:spPr>
          <a:xfrm>
            <a:off x="3530600" y="4312094"/>
            <a:ext cx="2946400" cy="10091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FE76E7A-8D68-E7A5-AB20-C7B8C704B3FC}"/>
              </a:ext>
            </a:extLst>
          </p:cNvPr>
          <p:cNvSpPr/>
          <p:nvPr/>
        </p:nvSpPr>
        <p:spPr>
          <a:xfrm>
            <a:off x="3530600" y="6089355"/>
            <a:ext cx="2946400" cy="6554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3D2D959-F4A7-FAE7-37A8-A14C918FBBAB}"/>
              </a:ext>
            </a:extLst>
          </p:cNvPr>
          <p:cNvSpPr/>
          <p:nvPr/>
        </p:nvSpPr>
        <p:spPr>
          <a:xfrm flipV="1">
            <a:off x="3530600" y="4816680"/>
            <a:ext cx="2946400" cy="4571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3E6C876-8032-C32A-CCD7-00A4DD351521}"/>
              </a:ext>
            </a:extLst>
          </p:cNvPr>
          <p:cNvSpPr/>
          <p:nvPr/>
        </p:nvSpPr>
        <p:spPr>
          <a:xfrm>
            <a:off x="6934200" y="238125"/>
            <a:ext cx="4673600" cy="10894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412ADC5-E27E-DD95-7557-98E2A5A0076B}"/>
              </a:ext>
            </a:extLst>
          </p:cNvPr>
          <p:cNvSpPr/>
          <p:nvPr/>
        </p:nvSpPr>
        <p:spPr>
          <a:xfrm>
            <a:off x="6934200" y="1521577"/>
            <a:ext cx="4673600" cy="10894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43A14DE3-AC74-3DE6-7884-9EF7253CAFAA}"/>
              </a:ext>
            </a:extLst>
          </p:cNvPr>
          <p:cNvSpPr/>
          <p:nvPr/>
        </p:nvSpPr>
        <p:spPr>
          <a:xfrm>
            <a:off x="6921500" y="2857453"/>
            <a:ext cx="4673600" cy="10894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BD3D2BB-1B1F-9291-BBF8-2A3435B3BEEE}"/>
              </a:ext>
            </a:extLst>
          </p:cNvPr>
          <p:cNvSpPr/>
          <p:nvPr/>
        </p:nvSpPr>
        <p:spPr>
          <a:xfrm>
            <a:off x="6921500" y="4247003"/>
            <a:ext cx="4673600" cy="10894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C0547A9-0E0A-A079-436E-E927638D48AB}"/>
              </a:ext>
            </a:extLst>
          </p:cNvPr>
          <p:cNvSpPr/>
          <p:nvPr/>
        </p:nvSpPr>
        <p:spPr>
          <a:xfrm>
            <a:off x="6921500" y="5589128"/>
            <a:ext cx="4673600" cy="10894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260AF2-5E15-D81C-2487-5CDABBEF1794}"/>
              </a:ext>
            </a:extLst>
          </p:cNvPr>
          <p:cNvSpPr txBox="1"/>
          <p:nvPr/>
        </p:nvSpPr>
        <p:spPr>
          <a:xfrm>
            <a:off x="368300" y="3140553"/>
            <a:ext cx="264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НЕЙРОНАУКА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609F6E-4F97-0AE8-9E2F-7AE1B82A9ECF}"/>
              </a:ext>
            </a:extLst>
          </p:cNvPr>
          <p:cNvSpPr txBox="1"/>
          <p:nvPr/>
        </p:nvSpPr>
        <p:spPr>
          <a:xfrm>
            <a:off x="3683000" y="552002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Молекулярная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4756FA-55ED-FE1F-759E-49B95B9906E3}"/>
              </a:ext>
            </a:extLst>
          </p:cNvPr>
          <p:cNvSpPr txBox="1"/>
          <p:nvPr/>
        </p:nvSpPr>
        <p:spPr>
          <a:xfrm>
            <a:off x="3670300" y="1821904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Когнитивная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EC797D-C364-7555-5114-47090C7707D6}"/>
              </a:ext>
            </a:extLst>
          </p:cNvPr>
          <p:cNvSpPr txBox="1"/>
          <p:nvPr/>
        </p:nvSpPr>
        <p:spPr>
          <a:xfrm>
            <a:off x="3663950" y="3165672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Поведенческая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29DFCF-0A85-35ED-9ECD-DE0D4A28D5B9}"/>
              </a:ext>
            </a:extLst>
          </p:cNvPr>
          <p:cNvSpPr txBox="1"/>
          <p:nvPr/>
        </p:nvSpPr>
        <p:spPr>
          <a:xfrm>
            <a:off x="3708400" y="4560880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Медицинская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AC1361-7E4A-8F8B-2EBB-1E48DA3368D2}"/>
              </a:ext>
            </a:extLst>
          </p:cNvPr>
          <p:cNvSpPr txBox="1"/>
          <p:nvPr/>
        </p:nvSpPr>
        <p:spPr>
          <a:xfrm>
            <a:off x="3663950" y="5955412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Другое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1F8E18-5F94-5AD7-2264-43132FE9E2E1}"/>
              </a:ext>
            </a:extLst>
          </p:cNvPr>
          <p:cNvSpPr txBox="1"/>
          <p:nvPr/>
        </p:nvSpPr>
        <p:spPr>
          <a:xfrm>
            <a:off x="7029450" y="198020"/>
            <a:ext cx="4483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Нейрохимия</a:t>
            </a:r>
            <a:r>
              <a:rPr lang="ru-RU" sz="2400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клеточная и молекулярная неврология, нейробиология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B5D492-C1D6-6E97-10C4-ACBA7B9390E6}"/>
              </a:ext>
            </a:extLst>
          </p:cNvPr>
          <p:cNvSpPr txBox="1"/>
          <p:nvPr/>
        </p:nvSpPr>
        <p:spPr>
          <a:xfrm>
            <a:off x="7016750" y="1521577"/>
            <a:ext cx="4483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Нейропсихология, когнитивная наука, аффективная нейронаука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B1ABC2-6DEB-E308-B594-4DD69DA1958B}"/>
              </a:ext>
            </a:extLst>
          </p:cNvPr>
          <p:cNvSpPr txBox="1"/>
          <p:nvPr/>
        </p:nvSpPr>
        <p:spPr>
          <a:xfrm>
            <a:off x="6934200" y="2786780"/>
            <a:ext cx="4483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Биологическая психология, </a:t>
            </a:r>
            <a:r>
              <a:rPr lang="ru-RU" sz="2400" dirty="0" err="1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нейрогенетика</a:t>
            </a:r>
            <a:r>
              <a:rPr lang="ru-RU" sz="2400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эпигенетика, обучение и поведение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B59548-84D0-0162-C67C-66C1DF0920F8}"/>
              </a:ext>
            </a:extLst>
          </p:cNvPr>
          <p:cNvSpPr txBox="1"/>
          <p:nvPr/>
        </p:nvSpPr>
        <p:spPr>
          <a:xfrm>
            <a:off x="7029450" y="4193329"/>
            <a:ext cx="4483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Нейроиммунология</a:t>
            </a:r>
            <a:r>
              <a:rPr lang="ru-RU" sz="2400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400" dirty="0" err="1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невропаталогия</a:t>
            </a:r>
            <a:r>
              <a:rPr lang="ru-RU" sz="2400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400" dirty="0" err="1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нейрофармакология</a:t>
            </a:r>
            <a:endParaRPr lang="ru-RU" sz="2400" dirty="0">
              <a:solidFill>
                <a:srgbClr val="B2B27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FC4B08-918B-EC88-276C-85504D098498}"/>
              </a:ext>
            </a:extLst>
          </p:cNvPr>
          <p:cNvSpPr txBox="1"/>
          <p:nvPr/>
        </p:nvSpPr>
        <p:spPr>
          <a:xfrm>
            <a:off x="7124700" y="5539487"/>
            <a:ext cx="4483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Нейролингвистика, </a:t>
            </a:r>
            <a:r>
              <a:rPr lang="ru-RU" sz="2400" dirty="0" err="1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нейроантропология</a:t>
            </a:r>
            <a:r>
              <a:rPr lang="ru-RU" sz="2400" dirty="0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400" dirty="0" err="1">
                <a:solidFill>
                  <a:srgbClr val="B2B27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нейроинженерия</a:t>
            </a:r>
            <a:endParaRPr lang="ru-RU" sz="2400" dirty="0">
              <a:solidFill>
                <a:srgbClr val="B2B27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077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43B01D-730F-52B9-5947-CB0232209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44" y="14347"/>
            <a:ext cx="12653288" cy="68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50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1" y="338"/>
            <a:ext cx="12190799" cy="6857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140" y="338"/>
            <a:ext cx="10971720" cy="114288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ЭТНОПЕДАГОГИКА: НОВЫЕ РАЗДЕЛЫ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928" y="933366"/>
            <a:ext cx="11556147" cy="5776258"/>
          </a:xfrm>
        </p:spPr>
        <p:txBody>
          <a:bodyPr numCol="2">
            <a:noAutofit/>
          </a:bodyPr>
          <a:lstStyle/>
          <a:p>
            <a:pPr>
              <a:buFont typeface="+mj-lt"/>
              <a:buAutoNum type="arabicPeriod"/>
            </a:pPr>
            <a:r>
              <a:rPr lang="ru-RU" sz="1799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Антропология</a:t>
            </a:r>
          </a:p>
          <a:p>
            <a:pPr>
              <a:buFont typeface="+mj-lt"/>
              <a:buAutoNum type="arabicPeriod"/>
            </a:pPr>
            <a:r>
              <a:rPr lang="ru-RU" sz="1799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Археология</a:t>
            </a:r>
          </a:p>
          <a:p>
            <a:pPr>
              <a:buFont typeface="+mj-lt"/>
              <a:buAutoNum type="arabicPeriod"/>
            </a:pPr>
            <a:r>
              <a:rPr lang="ru-RU" sz="1799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Биопсихология – 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наука о взаимоотношениях между биологией и поведением. </a:t>
            </a:r>
            <a:r>
              <a:rPr lang="ru-RU" sz="1799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Биопсихологи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обычно изучают головной мозг и нервную систему в попытке установить их влияние на поведение человека на всех уровнях.</a:t>
            </a:r>
            <a:endParaRPr lang="ru-RU" sz="1799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eaLnBrk="0" hangingPunct="0">
              <a:buFont typeface="+mj-lt"/>
              <a:buAutoNum type="arabicPeriod"/>
            </a:pPr>
            <a:r>
              <a:rPr lang="ru-RU" sz="1799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Биостратиграфия – 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раздел стратиграфии, изучающий распределение остатков организмов в осадочных толщах. </a:t>
            </a:r>
            <a:endParaRPr lang="ru-RU" sz="1799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eaLnBrk="0" hangingPunct="0">
              <a:buFont typeface="+mj-lt"/>
              <a:buAutoNum type="arabicPeriod"/>
            </a:pPr>
            <a:r>
              <a:rPr lang="ru-RU" sz="1799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Палеоантропология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раздел антропологии, изучающий ископаемые остатки человека; палеонтология человека.</a:t>
            </a:r>
          </a:p>
          <a:p>
            <a:pPr lvl="0" eaLnBrk="0" hangingPunct="0">
              <a:buFont typeface="+mj-lt"/>
              <a:buAutoNum type="arabicPeriod"/>
            </a:pPr>
            <a:r>
              <a:rPr lang="ru-RU" sz="1799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Палеоботаника, 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или </a:t>
            </a:r>
            <a:r>
              <a:rPr lang="ru-RU" sz="1799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ботани́ческая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799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палеонтоло́гия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— наука об ископаемых растительных остатках.</a:t>
            </a:r>
          </a:p>
          <a:p>
            <a:pPr lvl="0" eaLnBrk="0" hangingPunct="0">
              <a:buFont typeface="+mj-lt"/>
              <a:buAutoNum type="arabicPeriod"/>
            </a:pPr>
            <a:r>
              <a:rPr lang="ru-RU" sz="1799" b="1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Палеопротеомика</a:t>
            </a:r>
            <a:r>
              <a:rPr lang="ru-RU" sz="1799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и</a:t>
            </a:r>
            <a:r>
              <a:rPr lang="ru-RU" sz="1701" dirty="0">
                <a:solidFill>
                  <a:srgbClr val="FFC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зучение остатков белковых молекул в зубном камне древних</a:t>
            </a:r>
            <a:r>
              <a:rPr lang="ru-RU" sz="306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eaLnBrk="0" hangingPunct="0">
              <a:buFont typeface="+mj-lt"/>
              <a:buAutoNum type="arabicPeriod"/>
            </a:pPr>
            <a:r>
              <a:rPr lang="ru-RU" sz="1799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Палеоэкология – 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раздел палеонтологии, изучающий условия и среду обитания.</a:t>
            </a:r>
            <a:endParaRPr lang="ru-RU" sz="1799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eaLnBrk="0" hangingPunct="0">
              <a:buFont typeface="+mj-lt"/>
              <a:buAutoNum type="arabicPeriod"/>
            </a:pPr>
            <a:r>
              <a:rPr lang="ru-RU" sz="1799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Популяционная генетика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Изучает, в частности миграцию человеческих рас и народностей по миру.</a:t>
            </a:r>
          </a:p>
          <a:p>
            <a:pPr lvl="0" eaLnBrk="0" hangingPunct="0">
              <a:buFont typeface="+mj-lt"/>
              <a:buAutoNum type="arabicPeriod"/>
            </a:pPr>
            <a:r>
              <a:rPr lang="ru-RU" sz="1799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Сравнительно-историческое языкознание</a:t>
            </a:r>
            <a:r>
              <a:rPr lang="ru-RU" sz="1799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Изучает общие корни человеческих языков.</a:t>
            </a:r>
          </a:p>
          <a:p>
            <a:pPr lvl="0" eaLnBrk="0" hangingPunct="0">
              <a:buFont typeface="+mj-lt"/>
              <a:buAutoNum type="arabicPeriod"/>
            </a:pPr>
            <a:r>
              <a:rPr lang="ru-RU" sz="1799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Приматология. </a:t>
            </a:r>
            <a:r>
              <a:rPr lang="ru-RU" sz="1799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Устройство общества у шимпанзе и </a:t>
            </a:r>
            <a:r>
              <a:rPr lang="ru-RU" sz="1799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бонобо</a:t>
            </a:r>
            <a:r>
              <a:rPr lang="ru-RU" sz="1799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Позволяет проследить истоки народных традиций и обычаев.</a:t>
            </a:r>
          </a:p>
          <a:p>
            <a:pPr>
              <a:buFont typeface="+mj-lt"/>
              <a:buAutoNum type="arabicPeriod"/>
            </a:pPr>
            <a:r>
              <a:rPr lang="ru-RU" sz="1799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Социальная антропология</a:t>
            </a:r>
          </a:p>
          <a:p>
            <a:pPr>
              <a:buFont typeface="+mj-lt"/>
              <a:buAutoNum type="arabicPeriod"/>
            </a:pPr>
            <a:r>
              <a:rPr lang="ru-RU" sz="1799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Эволюционная психология 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направление современной психологии, которое занимается изучением </a:t>
            </a:r>
            <a:r>
              <a:rPr lang="ru-RU" sz="1799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видоспецифических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психологических особенностей человека как представителя вида </a:t>
            </a:r>
            <a:r>
              <a:rPr lang="ru-RU" sz="1799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Homo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799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sapiens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(человек разумный)</a:t>
            </a:r>
          </a:p>
          <a:p>
            <a:pPr>
              <a:buFont typeface="+mj-lt"/>
              <a:buAutoNum type="arabicPeriod"/>
            </a:pPr>
            <a:r>
              <a:rPr lang="ru-RU" sz="1799" b="1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Этногенетика</a:t>
            </a:r>
            <a:r>
              <a:rPr lang="ru-RU" sz="1799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ru-RU" sz="1799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изучает особенности геномного полиморфизма и геномного разнообразия отдельных популяций, этносов и реконструкцию на этой основе их генетической истории. и др.</a:t>
            </a:r>
            <a:endParaRPr lang="ru-RU" sz="1799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43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223277-E6AA-4979-888B-03D6167CD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" y="-25515"/>
            <a:ext cx="12190799" cy="6883178"/>
          </a:xfrm>
          <a:solidFill>
            <a:schemeClr val="tx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1ECFC-21B0-4ABF-82C3-A0DDDD7BAFE2}"/>
              </a:ext>
            </a:extLst>
          </p:cNvPr>
          <p:cNvSpPr txBox="1"/>
          <p:nvPr/>
        </p:nvSpPr>
        <p:spPr>
          <a:xfrm>
            <a:off x="9652609" y="259106"/>
            <a:ext cx="3812501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99" dirty="0">
                <a:solidFill>
                  <a:schemeClr val="bg1"/>
                </a:solidFill>
              </a:rPr>
              <a:t>Лунина Н.В. </a:t>
            </a:r>
            <a:r>
              <a:rPr lang="en-US" sz="1799" dirty="0">
                <a:solidFill>
                  <a:schemeClr val="bg1"/>
                </a:solidFill>
              </a:rPr>
              <a:t>PRO</a:t>
            </a:r>
            <a:r>
              <a:rPr lang="ru-RU" sz="1799" dirty="0">
                <a:solidFill>
                  <a:schemeClr val="bg1"/>
                </a:solidFill>
              </a:rPr>
              <a:t>школа</a:t>
            </a:r>
          </a:p>
        </p:txBody>
      </p:sp>
    </p:spTree>
    <p:extLst>
      <p:ext uri="{BB962C8B-B14F-4D97-AF65-F5344CB8AC3E}">
        <p14:creationId xmlns:p14="http://schemas.microsoft.com/office/powerpoint/2010/main" val="45368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39CE64-903F-C9C6-225B-4EF2538B6BB6}"/>
              </a:ext>
            </a:extLst>
          </p:cNvPr>
          <p:cNvSpPr/>
          <p:nvPr/>
        </p:nvSpPr>
        <p:spPr>
          <a:xfrm>
            <a:off x="601" y="338"/>
            <a:ext cx="12190799" cy="685732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EB471A-4FF6-8390-398B-07E34D95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719" y="346669"/>
            <a:ext cx="10514565" cy="5830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399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Детство в целом стремительно меняется </a:t>
            </a:r>
          </a:p>
          <a:p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Дети растут в совершенно новых (неизвестных, как для родителей, так и для системы образования) реалиях, в невероятно сложном, постоянно меняющемся мире, наполненном неопределенностями, в котором требуется быстро и адекватно перерабатывать огромные объемы неоднозначной информации. </a:t>
            </a:r>
          </a:p>
          <a:p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 время ускоряющийся технологический прогресс меняет само понятие знаний, приводит к исчезновению и появлению новых профессий и умений.</a:t>
            </a:r>
          </a:p>
        </p:txBody>
      </p:sp>
    </p:spTree>
    <p:extLst>
      <p:ext uri="{BB962C8B-B14F-4D97-AF65-F5344CB8AC3E}">
        <p14:creationId xmlns:p14="http://schemas.microsoft.com/office/powerpoint/2010/main" val="1692467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44375" cy="6825615"/>
          </a:xfrm>
          <a:custGeom>
            <a:avLst/>
            <a:gdLst/>
            <a:ahLst/>
            <a:cxnLst/>
            <a:rect l="l" t="t" r="r" b="b"/>
            <a:pathLst>
              <a:path w="12144375" h="6825615">
                <a:moveTo>
                  <a:pt x="0" y="6825232"/>
                </a:moveTo>
                <a:lnTo>
                  <a:pt x="12143994" y="6825232"/>
                </a:lnTo>
                <a:lnTo>
                  <a:pt x="12143994" y="0"/>
                </a:lnTo>
                <a:lnTo>
                  <a:pt x="0" y="0"/>
                </a:lnTo>
                <a:lnTo>
                  <a:pt x="0" y="6825232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44375" cy="6825615"/>
          </a:xfrm>
          <a:custGeom>
            <a:avLst/>
            <a:gdLst/>
            <a:ahLst/>
            <a:cxnLst/>
            <a:rect l="l" t="t" r="r" b="b"/>
            <a:pathLst>
              <a:path w="12144375" h="6825615">
                <a:moveTo>
                  <a:pt x="0" y="6825232"/>
                </a:moveTo>
                <a:lnTo>
                  <a:pt x="12143994" y="6825232"/>
                </a:lnTo>
                <a:lnTo>
                  <a:pt x="12143994" y="0"/>
                </a:lnTo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8982" y="0"/>
            <a:ext cx="10322560" cy="6858000"/>
          </a:xfrm>
          <a:custGeom>
            <a:avLst/>
            <a:gdLst/>
            <a:ahLst/>
            <a:cxnLst/>
            <a:rect l="l" t="t" r="r" b="b"/>
            <a:pathLst>
              <a:path w="10322560" h="6858000">
                <a:moveTo>
                  <a:pt x="9008734" y="0"/>
                </a:moveTo>
                <a:lnTo>
                  <a:pt x="1313317" y="0"/>
                </a:lnTo>
                <a:lnTo>
                  <a:pt x="1242340" y="76691"/>
                </a:lnTo>
                <a:lnTo>
                  <a:pt x="995769" y="387717"/>
                </a:lnTo>
                <a:lnTo>
                  <a:pt x="773232" y="717484"/>
                </a:lnTo>
                <a:lnTo>
                  <a:pt x="576058" y="1064662"/>
                </a:lnTo>
                <a:lnTo>
                  <a:pt x="405574" y="1427922"/>
                </a:lnTo>
                <a:lnTo>
                  <a:pt x="263109" y="1805933"/>
                </a:lnTo>
                <a:lnTo>
                  <a:pt x="149991" y="2197367"/>
                </a:lnTo>
                <a:lnTo>
                  <a:pt x="67548" y="2600893"/>
                </a:lnTo>
                <a:lnTo>
                  <a:pt x="17108" y="3015183"/>
                </a:lnTo>
                <a:lnTo>
                  <a:pt x="0" y="3438905"/>
                </a:lnTo>
                <a:lnTo>
                  <a:pt x="17108" y="3862627"/>
                </a:lnTo>
                <a:lnTo>
                  <a:pt x="67548" y="4276915"/>
                </a:lnTo>
                <a:lnTo>
                  <a:pt x="149991" y="4680440"/>
                </a:lnTo>
                <a:lnTo>
                  <a:pt x="263109" y="5071873"/>
                </a:lnTo>
                <a:lnTo>
                  <a:pt x="405574" y="5449884"/>
                </a:lnTo>
                <a:lnTo>
                  <a:pt x="576058" y="5813143"/>
                </a:lnTo>
                <a:lnTo>
                  <a:pt x="773232" y="6160321"/>
                </a:lnTo>
                <a:lnTo>
                  <a:pt x="995769" y="6490088"/>
                </a:lnTo>
                <a:lnTo>
                  <a:pt x="1242340" y="6801115"/>
                </a:lnTo>
                <a:lnTo>
                  <a:pt x="1294983" y="6857996"/>
                </a:lnTo>
                <a:lnTo>
                  <a:pt x="9027068" y="6857996"/>
                </a:lnTo>
                <a:lnTo>
                  <a:pt x="9079711" y="6801115"/>
                </a:lnTo>
                <a:lnTo>
                  <a:pt x="9326282" y="6490088"/>
                </a:lnTo>
                <a:lnTo>
                  <a:pt x="9548819" y="6160321"/>
                </a:lnTo>
                <a:lnTo>
                  <a:pt x="9745993" y="5813143"/>
                </a:lnTo>
                <a:lnTo>
                  <a:pt x="9916477" y="5449884"/>
                </a:lnTo>
                <a:lnTo>
                  <a:pt x="10058942" y="5071873"/>
                </a:lnTo>
                <a:lnTo>
                  <a:pt x="10172060" y="4680440"/>
                </a:lnTo>
                <a:lnTo>
                  <a:pt x="10254503" y="4276915"/>
                </a:lnTo>
                <a:lnTo>
                  <a:pt x="10304943" y="3862627"/>
                </a:lnTo>
                <a:lnTo>
                  <a:pt x="10322052" y="3438905"/>
                </a:lnTo>
                <a:lnTo>
                  <a:pt x="10304943" y="3015183"/>
                </a:lnTo>
                <a:lnTo>
                  <a:pt x="10254503" y="2600893"/>
                </a:lnTo>
                <a:lnTo>
                  <a:pt x="10172060" y="2197367"/>
                </a:lnTo>
                <a:lnTo>
                  <a:pt x="10058942" y="1805933"/>
                </a:lnTo>
                <a:lnTo>
                  <a:pt x="9916477" y="1427922"/>
                </a:lnTo>
                <a:lnTo>
                  <a:pt x="9745993" y="1064662"/>
                </a:lnTo>
                <a:lnTo>
                  <a:pt x="9548819" y="717484"/>
                </a:lnTo>
                <a:lnTo>
                  <a:pt x="9326282" y="387717"/>
                </a:lnTo>
                <a:lnTo>
                  <a:pt x="9079711" y="76691"/>
                </a:lnTo>
                <a:lnTo>
                  <a:pt x="9008734" y="0"/>
                </a:lnTo>
                <a:close/>
              </a:path>
            </a:pathLst>
          </a:custGeom>
          <a:solidFill>
            <a:srgbClr val="244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8982" y="0"/>
            <a:ext cx="1313815" cy="3439160"/>
          </a:xfrm>
          <a:custGeom>
            <a:avLst/>
            <a:gdLst/>
            <a:ahLst/>
            <a:cxnLst/>
            <a:rect l="l" t="t" r="r" b="b"/>
            <a:pathLst>
              <a:path w="1313814" h="3439160">
                <a:moveTo>
                  <a:pt x="0" y="3438905"/>
                </a:moveTo>
                <a:lnTo>
                  <a:pt x="17108" y="3015183"/>
                </a:lnTo>
                <a:lnTo>
                  <a:pt x="67548" y="2600893"/>
                </a:lnTo>
                <a:lnTo>
                  <a:pt x="149991" y="2197367"/>
                </a:lnTo>
                <a:lnTo>
                  <a:pt x="263109" y="1805933"/>
                </a:lnTo>
                <a:lnTo>
                  <a:pt x="405574" y="1427922"/>
                </a:lnTo>
                <a:lnTo>
                  <a:pt x="576058" y="1064662"/>
                </a:lnTo>
                <a:lnTo>
                  <a:pt x="773232" y="717484"/>
                </a:lnTo>
                <a:lnTo>
                  <a:pt x="995769" y="387717"/>
                </a:lnTo>
                <a:lnTo>
                  <a:pt x="1242340" y="76691"/>
                </a:lnTo>
                <a:lnTo>
                  <a:pt x="1313317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07716" y="0"/>
            <a:ext cx="1313815" cy="6858000"/>
          </a:xfrm>
          <a:custGeom>
            <a:avLst/>
            <a:gdLst/>
            <a:ahLst/>
            <a:cxnLst/>
            <a:rect l="l" t="t" r="r" b="b"/>
            <a:pathLst>
              <a:path w="1313815" h="6858000">
                <a:moveTo>
                  <a:pt x="0" y="0"/>
                </a:moveTo>
                <a:lnTo>
                  <a:pt x="70977" y="76691"/>
                </a:lnTo>
                <a:lnTo>
                  <a:pt x="317548" y="387717"/>
                </a:lnTo>
                <a:lnTo>
                  <a:pt x="540084" y="717484"/>
                </a:lnTo>
                <a:lnTo>
                  <a:pt x="737259" y="1064662"/>
                </a:lnTo>
                <a:lnTo>
                  <a:pt x="907742" y="1427922"/>
                </a:lnTo>
                <a:lnTo>
                  <a:pt x="1050208" y="1805933"/>
                </a:lnTo>
                <a:lnTo>
                  <a:pt x="1163326" y="2197367"/>
                </a:lnTo>
                <a:lnTo>
                  <a:pt x="1245769" y="2600893"/>
                </a:lnTo>
                <a:lnTo>
                  <a:pt x="1296209" y="3015183"/>
                </a:lnTo>
                <a:lnTo>
                  <a:pt x="1313317" y="3438905"/>
                </a:lnTo>
                <a:lnTo>
                  <a:pt x="1296209" y="3862627"/>
                </a:lnTo>
                <a:lnTo>
                  <a:pt x="1245769" y="4276915"/>
                </a:lnTo>
                <a:lnTo>
                  <a:pt x="1163326" y="4680440"/>
                </a:lnTo>
                <a:lnTo>
                  <a:pt x="1050208" y="5071873"/>
                </a:lnTo>
                <a:lnTo>
                  <a:pt x="907742" y="5449884"/>
                </a:lnTo>
                <a:lnTo>
                  <a:pt x="737259" y="5813143"/>
                </a:lnTo>
                <a:lnTo>
                  <a:pt x="540084" y="6160321"/>
                </a:lnTo>
                <a:lnTo>
                  <a:pt x="317548" y="6490088"/>
                </a:lnTo>
                <a:lnTo>
                  <a:pt x="70977" y="6801115"/>
                </a:lnTo>
                <a:lnTo>
                  <a:pt x="18333" y="6857996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8982" y="3438905"/>
            <a:ext cx="1295400" cy="3419475"/>
          </a:xfrm>
          <a:custGeom>
            <a:avLst/>
            <a:gdLst/>
            <a:ahLst/>
            <a:cxnLst/>
            <a:rect l="l" t="t" r="r" b="b"/>
            <a:pathLst>
              <a:path w="1295400" h="3419475">
                <a:moveTo>
                  <a:pt x="1294983" y="3419090"/>
                </a:moveTo>
                <a:lnTo>
                  <a:pt x="1242340" y="3362209"/>
                </a:lnTo>
                <a:lnTo>
                  <a:pt x="995769" y="3051182"/>
                </a:lnTo>
                <a:lnTo>
                  <a:pt x="773232" y="2721415"/>
                </a:lnTo>
                <a:lnTo>
                  <a:pt x="576058" y="2374237"/>
                </a:lnTo>
                <a:lnTo>
                  <a:pt x="405574" y="2010978"/>
                </a:lnTo>
                <a:lnTo>
                  <a:pt x="263109" y="1632967"/>
                </a:lnTo>
                <a:lnTo>
                  <a:pt x="149991" y="1241534"/>
                </a:lnTo>
                <a:lnTo>
                  <a:pt x="67548" y="838009"/>
                </a:lnTo>
                <a:lnTo>
                  <a:pt x="17108" y="423721"/>
                </a:lnTo>
                <a:lnTo>
                  <a:pt x="0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94732" y="62484"/>
            <a:ext cx="2312669" cy="787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4307" rIns="0" bIns="0" rtlCol="0">
            <a:spAutoFit/>
          </a:bodyPr>
          <a:lstStyle/>
          <a:p>
            <a:pPr marL="3592195">
              <a:lnSpc>
                <a:spcPct val="100000"/>
              </a:lnSpc>
            </a:pPr>
            <a:r>
              <a:rPr sz="2800" spc="-15" dirty="0">
                <a:solidFill>
                  <a:srgbClr val="DDD9C3"/>
                </a:solidFill>
              </a:rPr>
              <a:t>1.</a:t>
            </a:r>
            <a:r>
              <a:rPr sz="2800" spc="5" dirty="0">
                <a:solidFill>
                  <a:srgbClr val="DDD9C3"/>
                </a:solidFill>
              </a:rPr>
              <a:t> </a:t>
            </a:r>
            <a:r>
              <a:rPr sz="2800" spc="-15" dirty="0">
                <a:solidFill>
                  <a:srgbClr val="DDD9C3"/>
                </a:solidFill>
              </a:rPr>
              <a:t>Раз</a:t>
            </a:r>
            <a:r>
              <a:rPr sz="2800" spc="-30" dirty="0">
                <a:solidFill>
                  <a:srgbClr val="DDD9C3"/>
                </a:solidFill>
              </a:rPr>
              <a:t>в</a:t>
            </a:r>
            <a:r>
              <a:rPr sz="2800" spc="-15" dirty="0">
                <a:solidFill>
                  <a:srgbClr val="DDD9C3"/>
                </a:solidFill>
              </a:rPr>
              <a:t>итие</a:t>
            </a:r>
            <a:endParaRPr sz="2800" dirty="0"/>
          </a:p>
        </p:txBody>
      </p:sp>
      <p:sp>
        <p:nvSpPr>
          <p:cNvPr id="11" name="object 11"/>
          <p:cNvSpPr/>
          <p:nvPr/>
        </p:nvSpPr>
        <p:spPr>
          <a:xfrm>
            <a:off x="4860035" y="489204"/>
            <a:ext cx="2779014" cy="7871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12" name="object 12"/>
          <p:cNvSpPr/>
          <p:nvPr/>
        </p:nvSpPr>
        <p:spPr>
          <a:xfrm>
            <a:off x="5382767" y="915924"/>
            <a:ext cx="1651254" cy="7871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249542" y="880108"/>
            <a:ext cx="2256790" cy="782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b="1" spc="-95" dirty="0">
                <a:solidFill>
                  <a:srgbClr val="DDD9C3"/>
                </a:solidFill>
                <a:latin typeface="Calibri"/>
                <a:cs typeface="Calibri"/>
              </a:rPr>
              <a:t>о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дарённости</a:t>
            </a:r>
            <a:r>
              <a:rPr sz="2800" b="1" spc="15" dirty="0">
                <a:solidFill>
                  <a:srgbClr val="DDD9C3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/</a:t>
            </a:r>
            <a:endParaRPr sz="2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таланта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35323" y="5070347"/>
            <a:ext cx="4734306" cy="7871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02964" y="5497067"/>
            <a:ext cx="4399026" cy="7871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1332" y="5923788"/>
            <a:ext cx="2993898" cy="7871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44239" y="5240020"/>
            <a:ext cx="4204970" cy="1234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9705" marR="5080" indent="-167640">
              <a:lnSpc>
                <a:spcPct val="100000"/>
              </a:lnSpc>
            </a:pP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3.</a:t>
            </a:r>
            <a:r>
              <a:rPr sz="2800" b="1" spc="5" dirty="0">
                <a:solidFill>
                  <a:srgbClr val="DDD9C3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Сист</a:t>
            </a:r>
            <a:r>
              <a:rPr sz="2800" b="1" spc="-50" dirty="0">
                <a:solidFill>
                  <a:srgbClr val="DDD9C3"/>
                </a:solidFill>
                <a:latin typeface="Calibri"/>
                <a:cs typeface="Calibri"/>
              </a:rPr>
              <a:t>е</a:t>
            </a:r>
            <a:r>
              <a:rPr sz="2800" b="1" spc="-20" dirty="0">
                <a:solidFill>
                  <a:srgbClr val="DDD9C3"/>
                </a:solidFill>
                <a:latin typeface="Calibri"/>
                <a:cs typeface="Calibri"/>
              </a:rPr>
              <a:t>ма</a:t>
            </a:r>
            <a:r>
              <a:rPr sz="2800" b="1" spc="30" dirty="0">
                <a:solidFill>
                  <a:srgbClr val="DDD9C3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DDD9C3"/>
                </a:solidFill>
                <a:latin typeface="Calibri"/>
                <a:cs typeface="Calibri"/>
              </a:rPr>
              <a:t>фо</a:t>
            </a:r>
            <a:r>
              <a:rPr sz="2800" b="1" spc="-25" dirty="0">
                <a:solidFill>
                  <a:srgbClr val="DDD9C3"/>
                </a:solidFill>
                <a:latin typeface="Calibri"/>
                <a:cs typeface="Calibri"/>
              </a:rPr>
              <a:t>р</a:t>
            </a:r>
            <a:r>
              <a:rPr sz="2800" b="1" spc="-20" dirty="0">
                <a:solidFill>
                  <a:srgbClr val="DDD9C3"/>
                </a:solidFill>
                <a:latin typeface="Calibri"/>
                <a:cs typeface="Calibri"/>
              </a:rPr>
              <a:t>миро</a:t>
            </a:r>
            <a:r>
              <a:rPr sz="2800" b="1" spc="-25" dirty="0">
                <a:solidFill>
                  <a:srgbClr val="DDD9C3"/>
                </a:solidFill>
                <a:latin typeface="Calibri"/>
                <a:cs typeface="Calibri"/>
              </a:rPr>
              <a:t>в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ания, пе</a:t>
            </a:r>
            <a:r>
              <a:rPr sz="2800" b="1" spc="-25" dirty="0">
                <a:solidFill>
                  <a:srgbClr val="DDD9C3"/>
                </a:solidFill>
                <a:latin typeface="Calibri"/>
                <a:cs typeface="Calibri"/>
              </a:rPr>
              <a:t>р</a:t>
            </a:r>
            <a:r>
              <a:rPr sz="2800" b="1" spc="-55" dirty="0">
                <a:solidFill>
                  <a:srgbClr val="DDD9C3"/>
                </a:solidFill>
                <a:latin typeface="Calibri"/>
                <a:cs typeface="Calibri"/>
              </a:rPr>
              <a:t>е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дачи</a:t>
            </a:r>
            <a:r>
              <a:rPr sz="2800" b="1" spc="25" dirty="0">
                <a:solidFill>
                  <a:srgbClr val="DDD9C3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DDD9C3"/>
                </a:solidFill>
                <a:latin typeface="Calibri"/>
                <a:cs typeface="Calibri"/>
              </a:rPr>
              <a:t>и</a:t>
            </a:r>
            <a:r>
              <a:rPr sz="2800" b="1" spc="-5" dirty="0">
                <a:solidFill>
                  <a:srgbClr val="DDD9C3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закре</a:t>
            </a:r>
            <a:r>
              <a:rPr sz="2800" b="1" spc="-30" dirty="0">
                <a:solidFill>
                  <a:srgbClr val="DDD9C3"/>
                </a:solidFill>
                <a:latin typeface="Calibri"/>
                <a:cs typeface="Calibri"/>
              </a:rPr>
              <a:t>п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лен</a:t>
            </a:r>
            <a:r>
              <a:rPr sz="2800" b="1" spc="-10" dirty="0">
                <a:solidFill>
                  <a:srgbClr val="DDD9C3"/>
                </a:solidFill>
                <a:latin typeface="Calibri"/>
                <a:cs typeface="Calibri"/>
              </a:rPr>
              <a:t>и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я</a:t>
            </a:r>
            <a:endParaRPr sz="2800">
              <a:latin typeface="Calibri"/>
              <a:cs typeface="Calibri"/>
            </a:endParaRPr>
          </a:p>
          <a:p>
            <a:pPr marL="838200">
              <a:lnSpc>
                <a:spcPct val="100000"/>
              </a:lnSpc>
            </a:pP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неявных</a:t>
            </a:r>
            <a:r>
              <a:rPr sz="2800" b="1" spc="15" dirty="0">
                <a:solidFill>
                  <a:srgbClr val="DDD9C3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знаний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27135" y="2036064"/>
            <a:ext cx="2550414" cy="7871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87511" y="2462783"/>
            <a:ext cx="2628138" cy="7871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54795" y="2889504"/>
            <a:ext cx="1812798" cy="7871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497569" y="2203830"/>
            <a:ext cx="2106930" cy="1234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2.</a:t>
            </a:r>
            <a:r>
              <a:rPr sz="2800" b="1" spc="5" dirty="0">
                <a:solidFill>
                  <a:srgbClr val="DDD9C3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DDD9C3"/>
                </a:solidFill>
                <a:latin typeface="Calibri"/>
                <a:cs typeface="Calibri"/>
              </a:rPr>
              <a:t>Приори</a:t>
            </a:r>
            <a:r>
              <a:rPr sz="2800" b="1" spc="-30" dirty="0">
                <a:solidFill>
                  <a:srgbClr val="DDD9C3"/>
                </a:solidFill>
                <a:latin typeface="Calibri"/>
                <a:cs typeface="Calibri"/>
              </a:rPr>
              <a:t>те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т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b="1" spc="-40" dirty="0">
                <a:solidFill>
                  <a:srgbClr val="DDD9C3"/>
                </a:solidFill>
                <a:latin typeface="Calibri"/>
                <a:cs typeface="Calibri"/>
              </a:rPr>
              <a:t>д</a:t>
            </a:r>
            <a:r>
              <a:rPr sz="2800" b="1" spc="-20" dirty="0">
                <a:solidFill>
                  <a:srgbClr val="DDD9C3"/>
                </a:solidFill>
                <a:latin typeface="Calibri"/>
                <a:cs typeface="Calibri"/>
              </a:rPr>
              <a:t>ош</a:t>
            </a:r>
            <a:r>
              <a:rPr sz="2800" b="1" spc="-75" dirty="0">
                <a:solidFill>
                  <a:srgbClr val="DDD9C3"/>
                </a:solidFill>
                <a:latin typeface="Calibri"/>
                <a:cs typeface="Calibri"/>
              </a:rPr>
              <a:t>к</a:t>
            </a:r>
            <a:r>
              <a:rPr sz="2800" b="1" spc="-70" dirty="0">
                <a:solidFill>
                  <a:srgbClr val="DDD9C3"/>
                </a:solidFill>
                <a:latin typeface="Calibri"/>
                <a:cs typeface="Calibri"/>
              </a:rPr>
              <a:t>о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льно</a:t>
            </a:r>
            <a:r>
              <a:rPr sz="2800" b="1" spc="-40" dirty="0">
                <a:solidFill>
                  <a:srgbClr val="DDD9C3"/>
                </a:solidFill>
                <a:latin typeface="Calibri"/>
                <a:cs typeface="Calibri"/>
              </a:rPr>
              <a:t>г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о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во</a:t>
            </a:r>
            <a:r>
              <a:rPr sz="2800" b="1" spc="-30" dirty="0">
                <a:solidFill>
                  <a:srgbClr val="DDD9C3"/>
                </a:solidFill>
                <a:latin typeface="Calibri"/>
                <a:cs typeface="Calibri"/>
              </a:rPr>
              <a:t>з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раста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27041" y="1805177"/>
            <a:ext cx="3235960" cy="3203575"/>
          </a:xfrm>
          <a:custGeom>
            <a:avLst/>
            <a:gdLst/>
            <a:ahLst/>
            <a:cxnLst/>
            <a:rect l="l" t="t" r="r" b="b"/>
            <a:pathLst>
              <a:path w="3235959" h="3203575">
                <a:moveTo>
                  <a:pt x="1617726" y="0"/>
                </a:moveTo>
                <a:lnTo>
                  <a:pt x="1485047" y="5310"/>
                </a:lnTo>
                <a:lnTo>
                  <a:pt x="1355322" y="20965"/>
                </a:lnTo>
                <a:lnTo>
                  <a:pt x="1228967" y="46553"/>
                </a:lnTo>
                <a:lnTo>
                  <a:pt x="1106399" y="81662"/>
                </a:lnTo>
                <a:lnTo>
                  <a:pt x="988034" y="125878"/>
                </a:lnTo>
                <a:lnTo>
                  <a:pt x="874287" y="178791"/>
                </a:lnTo>
                <a:lnTo>
                  <a:pt x="765577" y="239987"/>
                </a:lnTo>
                <a:lnTo>
                  <a:pt x="662318" y="309055"/>
                </a:lnTo>
                <a:lnTo>
                  <a:pt x="564927" y="385581"/>
                </a:lnTo>
                <a:lnTo>
                  <a:pt x="473821" y="469153"/>
                </a:lnTo>
                <a:lnTo>
                  <a:pt x="389415" y="559360"/>
                </a:lnTo>
                <a:lnTo>
                  <a:pt x="312127" y="655789"/>
                </a:lnTo>
                <a:lnTo>
                  <a:pt x="242372" y="758027"/>
                </a:lnTo>
                <a:lnTo>
                  <a:pt x="180567" y="865662"/>
                </a:lnTo>
                <a:lnTo>
                  <a:pt x="127128" y="978282"/>
                </a:lnTo>
                <a:lnTo>
                  <a:pt x="82472" y="1095475"/>
                </a:lnTo>
                <a:lnTo>
                  <a:pt x="47015" y="1216828"/>
                </a:lnTo>
                <a:lnTo>
                  <a:pt x="21173" y="1341928"/>
                </a:lnTo>
                <a:lnTo>
                  <a:pt x="5362" y="1470364"/>
                </a:lnTo>
                <a:lnTo>
                  <a:pt x="0" y="1601724"/>
                </a:lnTo>
                <a:lnTo>
                  <a:pt x="5362" y="1733083"/>
                </a:lnTo>
                <a:lnTo>
                  <a:pt x="21173" y="1861519"/>
                </a:lnTo>
                <a:lnTo>
                  <a:pt x="47015" y="1986619"/>
                </a:lnTo>
                <a:lnTo>
                  <a:pt x="82472" y="2107972"/>
                </a:lnTo>
                <a:lnTo>
                  <a:pt x="127128" y="2225165"/>
                </a:lnTo>
                <a:lnTo>
                  <a:pt x="180567" y="2337785"/>
                </a:lnTo>
                <a:lnTo>
                  <a:pt x="242372" y="2445420"/>
                </a:lnTo>
                <a:lnTo>
                  <a:pt x="312127" y="2547658"/>
                </a:lnTo>
                <a:lnTo>
                  <a:pt x="389415" y="2644087"/>
                </a:lnTo>
                <a:lnTo>
                  <a:pt x="473821" y="2734294"/>
                </a:lnTo>
                <a:lnTo>
                  <a:pt x="564927" y="2817866"/>
                </a:lnTo>
                <a:lnTo>
                  <a:pt x="662318" y="2894392"/>
                </a:lnTo>
                <a:lnTo>
                  <a:pt x="765577" y="2963460"/>
                </a:lnTo>
                <a:lnTo>
                  <a:pt x="874287" y="3024656"/>
                </a:lnTo>
                <a:lnTo>
                  <a:pt x="988034" y="3077569"/>
                </a:lnTo>
                <a:lnTo>
                  <a:pt x="1106399" y="3121785"/>
                </a:lnTo>
                <a:lnTo>
                  <a:pt x="1228967" y="3156894"/>
                </a:lnTo>
                <a:lnTo>
                  <a:pt x="1355322" y="3182482"/>
                </a:lnTo>
                <a:lnTo>
                  <a:pt x="1485047" y="3198137"/>
                </a:lnTo>
                <a:lnTo>
                  <a:pt x="1617726" y="3203448"/>
                </a:lnTo>
                <a:lnTo>
                  <a:pt x="1750404" y="3198137"/>
                </a:lnTo>
                <a:lnTo>
                  <a:pt x="1880129" y="3182482"/>
                </a:lnTo>
                <a:lnTo>
                  <a:pt x="2006484" y="3156894"/>
                </a:lnTo>
                <a:lnTo>
                  <a:pt x="2129052" y="3121785"/>
                </a:lnTo>
                <a:lnTo>
                  <a:pt x="2247417" y="3077569"/>
                </a:lnTo>
                <a:lnTo>
                  <a:pt x="2361164" y="3024656"/>
                </a:lnTo>
                <a:lnTo>
                  <a:pt x="2469874" y="2963460"/>
                </a:lnTo>
                <a:lnTo>
                  <a:pt x="2573133" y="2894392"/>
                </a:lnTo>
                <a:lnTo>
                  <a:pt x="2670524" y="2817866"/>
                </a:lnTo>
                <a:lnTo>
                  <a:pt x="2761630" y="2734294"/>
                </a:lnTo>
                <a:lnTo>
                  <a:pt x="2846036" y="2644087"/>
                </a:lnTo>
                <a:lnTo>
                  <a:pt x="2923324" y="2547658"/>
                </a:lnTo>
                <a:lnTo>
                  <a:pt x="2993079" y="2445420"/>
                </a:lnTo>
                <a:lnTo>
                  <a:pt x="3054884" y="2337785"/>
                </a:lnTo>
                <a:lnTo>
                  <a:pt x="3108323" y="2225165"/>
                </a:lnTo>
                <a:lnTo>
                  <a:pt x="3152979" y="2107972"/>
                </a:lnTo>
                <a:lnTo>
                  <a:pt x="3188436" y="1986619"/>
                </a:lnTo>
                <a:lnTo>
                  <a:pt x="3214278" y="1861519"/>
                </a:lnTo>
                <a:lnTo>
                  <a:pt x="3230089" y="1733083"/>
                </a:lnTo>
                <a:lnTo>
                  <a:pt x="3235452" y="1601724"/>
                </a:lnTo>
                <a:lnTo>
                  <a:pt x="3230089" y="1470364"/>
                </a:lnTo>
                <a:lnTo>
                  <a:pt x="3214278" y="1341928"/>
                </a:lnTo>
                <a:lnTo>
                  <a:pt x="3188436" y="1216828"/>
                </a:lnTo>
                <a:lnTo>
                  <a:pt x="3152979" y="1095475"/>
                </a:lnTo>
                <a:lnTo>
                  <a:pt x="3108323" y="978282"/>
                </a:lnTo>
                <a:lnTo>
                  <a:pt x="3054884" y="865662"/>
                </a:lnTo>
                <a:lnTo>
                  <a:pt x="2993079" y="758027"/>
                </a:lnTo>
                <a:lnTo>
                  <a:pt x="2923324" y="655789"/>
                </a:lnTo>
                <a:lnTo>
                  <a:pt x="2846036" y="559360"/>
                </a:lnTo>
                <a:lnTo>
                  <a:pt x="2761630" y="469153"/>
                </a:lnTo>
                <a:lnTo>
                  <a:pt x="2670524" y="385581"/>
                </a:lnTo>
                <a:lnTo>
                  <a:pt x="2573133" y="309055"/>
                </a:lnTo>
                <a:lnTo>
                  <a:pt x="2469874" y="239987"/>
                </a:lnTo>
                <a:lnTo>
                  <a:pt x="2361164" y="178791"/>
                </a:lnTo>
                <a:lnTo>
                  <a:pt x="2247417" y="125878"/>
                </a:lnTo>
                <a:lnTo>
                  <a:pt x="2129052" y="81662"/>
                </a:lnTo>
                <a:lnTo>
                  <a:pt x="2006484" y="46553"/>
                </a:lnTo>
                <a:lnTo>
                  <a:pt x="1880129" y="20965"/>
                </a:lnTo>
                <a:lnTo>
                  <a:pt x="1750404" y="5310"/>
                </a:lnTo>
                <a:lnTo>
                  <a:pt x="1617726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27041" y="1805177"/>
            <a:ext cx="3235960" cy="3203575"/>
          </a:xfrm>
          <a:custGeom>
            <a:avLst/>
            <a:gdLst/>
            <a:ahLst/>
            <a:cxnLst/>
            <a:rect l="l" t="t" r="r" b="b"/>
            <a:pathLst>
              <a:path w="3235959" h="3203575">
                <a:moveTo>
                  <a:pt x="0" y="1601724"/>
                </a:moveTo>
                <a:lnTo>
                  <a:pt x="5362" y="1470364"/>
                </a:lnTo>
                <a:lnTo>
                  <a:pt x="21173" y="1341928"/>
                </a:lnTo>
                <a:lnTo>
                  <a:pt x="47015" y="1216828"/>
                </a:lnTo>
                <a:lnTo>
                  <a:pt x="82472" y="1095475"/>
                </a:lnTo>
                <a:lnTo>
                  <a:pt x="127128" y="978282"/>
                </a:lnTo>
                <a:lnTo>
                  <a:pt x="180567" y="865662"/>
                </a:lnTo>
                <a:lnTo>
                  <a:pt x="242372" y="758027"/>
                </a:lnTo>
                <a:lnTo>
                  <a:pt x="312127" y="655789"/>
                </a:lnTo>
                <a:lnTo>
                  <a:pt x="389415" y="559360"/>
                </a:lnTo>
                <a:lnTo>
                  <a:pt x="473821" y="469153"/>
                </a:lnTo>
                <a:lnTo>
                  <a:pt x="564927" y="385581"/>
                </a:lnTo>
                <a:lnTo>
                  <a:pt x="662318" y="309055"/>
                </a:lnTo>
                <a:lnTo>
                  <a:pt x="765577" y="239987"/>
                </a:lnTo>
                <a:lnTo>
                  <a:pt x="874287" y="178791"/>
                </a:lnTo>
                <a:lnTo>
                  <a:pt x="988034" y="125878"/>
                </a:lnTo>
                <a:lnTo>
                  <a:pt x="1106399" y="81662"/>
                </a:lnTo>
                <a:lnTo>
                  <a:pt x="1228967" y="46553"/>
                </a:lnTo>
                <a:lnTo>
                  <a:pt x="1355322" y="20965"/>
                </a:lnTo>
                <a:lnTo>
                  <a:pt x="1485047" y="5310"/>
                </a:lnTo>
                <a:lnTo>
                  <a:pt x="1617726" y="0"/>
                </a:lnTo>
                <a:lnTo>
                  <a:pt x="1750404" y="5310"/>
                </a:lnTo>
                <a:lnTo>
                  <a:pt x="1880129" y="20965"/>
                </a:lnTo>
                <a:lnTo>
                  <a:pt x="2006484" y="46553"/>
                </a:lnTo>
                <a:lnTo>
                  <a:pt x="2129052" y="81662"/>
                </a:lnTo>
                <a:lnTo>
                  <a:pt x="2247417" y="125878"/>
                </a:lnTo>
                <a:lnTo>
                  <a:pt x="2361164" y="178791"/>
                </a:lnTo>
                <a:lnTo>
                  <a:pt x="2469874" y="239987"/>
                </a:lnTo>
                <a:lnTo>
                  <a:pt x="2573133" y="309055"/>
                </a:lnTo>
                <a:lnTo>
                  <a:pt x="2670524" y="385581"/>
                </a:lnTo>
                <a:lnTo>
                  <a:pt x="2761630" y="469153"/>
                </a:lnTo>
                <a:lnTo>
                  <a:pt x="2846036" y="559360"/>
                </a:lnTo>
                <a:lnTo>
                  <a:pt x="2923324" y="655789"/>
                </a:lnTo>
                <a:lnTo>
                  <a:pt x="2993079" y="758027"/>
                </a:lnTo>
                <a:lnTo>
                  <a:pt x="3054884" y="865662"/>
                </a:lnTo>
                <a:lnTo>
                  <a:pt x="3108323" y="978282"/>
                </a:lnTo>
                <a:lnTo>
                  <a:pt x="3152979" y="1095475"/>
                </a:lnTo>
                <a:lnTo>
                  <a:pt x="3188436" y="1216828"/>
                </a:lnTo>
                <a:lnTo>
                  <a:pt x="3214278" y="1341928"/>
                </a:lnTo>
                <a:lnTo>
                  <a:pt x="3230089" y="1470364"/>
                </a:lnTo>
                <a:lnTo>
                  <a:pt x="3235452" y="1601724"/>
                </a:lnTo>
                <a:lnTo>
                  <a:pt x="3230089" y="1733083"/>
                </a:lnTo>
                <a:lnTo>
                  <a:pt x="3214278" y="1861519"/>
                </a:lnTo>
                <a:lnTo>
                  <a:pt x="3188436" y="1986619"/>
                </a:lnTo>
                <a:lnTo>
                  <a:pt x="3152979" y="2107972"/>
                </a:lnTo>
                <a:lnTo>
                  <a:pt x="3108323" y="2225165"/>
                </a:lnTo>
                <a:lnTo>
                  <a:pt x="3054884" y="2337785"/>
                </a:lnTo>
                <a:lnTo>
                  <a:pt x="2993079" y="2445420"/>
                </a:lnTo>
                <a:lnTo>
                  <a:pt x="2923324" y="2547658"/>
                </a:lnTo>
                <a:lnTo>
                  <a:pt x="2846036" y="2644087"/>
                </a:lnTo>
                <a:lnTo>
                  <a:pt x="2761630" y="2734294"/>
                </a:lnTo>
                <a:lnTo>
                  <a:pt x="2670524" y="2817866"/>
                </a:lnTo>
                <a:lnTo>
                  <a:pt x="2573133" y="2894392"/>
                </a:lnTo>
                <a:lnTo>
                  <a:pt x="2469874" y="2963460"/>
                </a:lnTo>
                <a:lnTo>
                  <a:pt x="2361164" y="3024656"/>
                </a:lnTo>
                <a:lnTo>
                  <a:pt x="2247417" y="3077569"/>
                </a:lnTo>
                <a:lnTo>
                  <a:pt x="2129052" y="3121785"/>
                </a:lnTo>
                <a:lnTo>
                  <a:pt x="2006484" y="3156894"/>
                </a:lnTo>
                <a:lnTo>
                  <a:pt x="1880129" y="3182482"/>
                </a:lnTo>
                <a:lnTo>
                  <a:pt x="1750404" y="3198137"/>
                </a:lnTo>
                <a:lnTo>
                  <a:pt x="1617726" y="3203448"/>
                </a:lnTo>
                <a:lnTo>
                  <a:pt x="1485047" y="3198137"/>
                </a:lnTo>
                <a:lnTo>
                  <a:pt x="1355322" y="3182482"/>
                </a:lnTo>
                <a:lnTo>
                  <a:pt x="1228967" y="3156894"/>
                </a:lnTo>
                <a:lnTo>
                  <a:pt x="1106399" y="3121785"/>
                </a:lnTo>
                <a:lnTo>
                  <a:pt x="988034" y="3077569"/>
                </a:lnTo>
                <a:lnTo>
                  <a:pt x="874287" y="3024656"/>
                </a:lnTo>
                <a:lnTo>
                  <a:pt x="765577" y="2963460"/>
                </a:lnTo>
                <a:lnTo>
                  <a:pt x="662318" y="2894392"/>
                </a:lnTo>
                <a:lnTo>
                  <a:pt x="564927" y="2817866"/>
                </a:lnTo>
                <a:lnTo>
                  <a:pt x="473821" y="2734294"/>
                </a:lnTo>
                <a:lnTo>
                  <a:pt x="389415" y="2644087"/>
                </a:lnTo>
                <a:lnTo>
                  <a:pt x="312127" y="2547658"/>
                </a:lnTo>
                <a:lnTo>
                  <a:pt x="242372" y="2445420"/>
                </a:lnTo>
                <a:lnTo>
                  <a:pt x="180567" y="2337785"/>
                </a:lnTo>
                <a:lnTo>
                  <a:pt x="127128" y="2225165"/>
                </a:lnTo>
                <a:lnTo>
                  <a:pt x="82472" y="2107972"/>
                </a:lnTo>
                <a:lnTo>
                  <a:pt x="47015" y="1986619"/>
                </a:lnTo>
                <a:lnTo>
                  <a:pt x="21173" y="1861519"/>
                </a:lnTo>
                <a:lnTo>
                  <a:pt x="5362" y="1733083"/>
                </a:lnTo>
                <a:lnTo>
                  <a:pt x="0" y="160172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760467" y="2501925"/>
            <a:ext cx="2735580" cy="163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270" algn="ctr">
              <a:lnSpc>
                <a:spcPct val="101000"/>
              </a:lnSpc>
            </a:pPr>
            <a:r>
              <a:rPr sz="3700" b="1" dirty="0">
                <a:solidFill>
                  <a:srgbClr val="FFFFFF"/>
                </a:solidFill>
                <a:latin typeface="Calibri"/>
                <a:cs typeface="Calibri"/>
              </a:rPr>
              <a:t>При</a:t>
            </a:r>
            <a:r>
              <a:rPr sz="3700" b="1" spc="-1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700" b="1" dirty="0">
                <a:solidFill>
                  <a:srgbClr val="FFFFFF"/>
                </a:solidFill>
                <a:latin typeface="Calibri"/>
                <a:cs typeface="Calibri"/>
              </a:rPr>
              <a:t>ри</a:t>
            </a:r>
            <a:r>
              <a:rPr sz="3700" b="1" spc="-3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3700" b="1" dirty="0">
                <a:solidFill>
                  <a:srgbClr val="FFFFFF"/>
                </a:solidFill>
                <a:latin typeface="Calibri"/>
                <a:cs typeface="Calibri"/>
              </a:rPr>
              <a:t>еты в образова</a:t>
            </a:r>
            <a:r>
              <a:rPr sz="3700" b="1" spc="1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3700" b="1" dirty="0">
                <a:solidFill>
                  <a:srgbClr val="FFFFFF"/>
                </a:solidFill>
                <a:latin typeface="Calibri"/>
                <a:cs typeface="Calibri"/>
              </a:rPr>
              <a:t>ии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73480" y="2019300"/>
            <a:ext cx="3300222" cy="7871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9011" y="2510027"/>
            <a:ext cx="3164586" cy="7871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41348" y="3000755"/>
            <a:ext cx="2362962" cy="7871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43811" y="3491484"/>
            <a:ext cx="2472690" cy="78714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83030" y="2187701"/>
            <a:ext cx="2773045" cy="1853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105" marR="5080" indent="-66040">
              <a:lnSpc>
                <a:spcPct val="114999"/>
              </a:lnSpc>
            </a:pP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4.</a:t>
            </a:r>
            <a:r>
              <a:rPr sz="2800" b="1" spc="5" dirty="0">
                <a:solidFill>
                  <a:srgbClr val="DDD9C3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DDD9C3"/>
                </a:solidFill>
                <a:latin typeface="Calibri"/>
                <a:cs typeface="Calibri"/>
              </a:rPr>
              <a:t>Формиро</a:t>
            </a:r>
            <a:r>
              <a:rPr sz="2800" b="1" spc="-30" dirty="0">
                <a:solidFill>
                  <a:srgbClr val="DDD9C3"/>
                </a:solidFill>
                <a:latin typeface="Calibri"/>
                <a:cs typeface="Calibri"/>
              </a:rPr>
              <a:t>в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ание</a:t>
            </a:r>
            <a:r>
              <a:rPr sz="2800" b="1" spc="-10" dirty="0">
                <a:solidFill>
                  <a:srgbClr val="DDD9C3"/>
                </a:solidFill>
                <a:latin typeface="Calibri"/>
                <a:cs typeface="Calibri"/>
              </a:rPr>
              <a:t> </a:t>
            </a:r>
            <a:r>
              <a:rPr sz="2800" b="1" spc="-30" dirty="0">
                <a:solidFill>
                  <a:srgbClr val="DDD9C3"/>
                </a:solidFill>
                <a:latin typeface="Calibri"/>
                <a:cs typeface="Calibri"/>
              </a:rPr>
              <a:t>т</a:t>
            </a:r>
            <a:r>
              <a:rPr sz="2800" b="1" spc="-45" dirty="0">
                <a:solidFill>
                  <a:srgbClr val="DDD9C3"/>
                </a:solidFill>
                <a:latin typeface="Calibri"/>
                <a:cs typeface="Calibri"/>
              </a:rPr>
              <a:t>е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хн</a:t>
            </a:r>
            <a:r>
              <a:rPr sz="2800" b="1" spc="-70" dirty="0">
                <a:solidFill>
                  <a:srgbClr val="DDD9C3"/>
                </a:solidFill>
                <a:latin typeface="Calibri"/>
                <a:cs typeface="Calibri"/>
              </a:rPr>
              <a:t>о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логи</a:t>
            </a:r>
            <a:r>
              <a:rPr sz="2800" b="1" spc="-10" dirty="0">
                <a:solidFill>
                  <a:srgbClr val="DDD9C3"/>
                </a:solidFill>
                <a:latin typeface="Calibri"/>
                <a:cs typeface="Calibri"/>
              </a:rPr>
              <a:t>ч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ес</a:t>
            </a:r>
            <a:r>
              <a:rPr sz="2800" b="1" spc="-65" dirty="0">
                <a:solidFill>
                  <a:srgbClr val="DDD9C3"/>
                </a:solidFill>
                <a:latin typeface="Calibri"/>
                <a:cs typeface="Calibri"/>
              </a:rPr>
              <a:t>к</a:t>
            </a:r>
            <a:r>
              <a:rPr sz="2800" b="1" spc="-20" dirty="0">
                <a:solidFill>
                  <a:srgbClr val="DDD9C3"/>
                </a:solidFill>
                <a:latin typeface="Calibri"/>
                <a:cs typeface="Calibri"/>
              </a:rPr>
              <a:t>ой</a:t>
            </a:r>
            <a:endParaRPr sz="28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505"/>
              </a:spcBef>
            </a:pP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пл</a:t>
            </a:r>
            <a:r>
              <a:rPr sz="2800" b="1" spc="-35" dirty="0">
                <a:solidFill>
                  <a:srgbClr val="DDD9C3"/>
                </a:solidFill>
                <a:latin typeface="Calibri"/>
                <a:cs typeface="Calibri"/>
              </a:rPr>
              <a:t>а</a:t>
            </a:r>
            <a:r>
              <a:rPr sz="2800" b="1" spc="-40" dirty="0">
                <a:solidFill>
                  <a:srgbClr val="DDD9C3"/>
                </a:solidFill>
                <a:latin typeface="Calibri"/>
                <a:cs typeface="Calibri"/>
              </a:rPr>
              <a:t>т</a:t>
            </a:r>
            <a:r>
              <a:rPr sz="2800" b="1" spc="-20" dirty="0">
                <a:solidFill>
                  <a:srgbClr val="DDD9C3"/>
                </a:solidFill>
                <a:latin typeface="Calibri"/>
                <a:cs typeface="Calibri"/>
              </a:rPr>
              <a:t>ф</a:t>
            </a:r>
            <a:r>
              <a:rPr sz="2800" b="1" spc="-30" dirty="0">
                <a:solidFill>
                  <a:srgbClr val="DDD9C3"/>
                </a:solidFill>
                <a:latin typeface="Calibri"/>
                <a:cs typeface="Calibri"/>
              </a:rPr>
              <a:t>о</a:t>
            </a:r>
            <a:r>
              <a:rPr sz="2800" b="1" spc="-20" dirty="0">
                <a:solidFill>
                  <a:srgbClr val="DDD9C3"/>
                </a:solidFill>
                <a:latin typeface="Calibri"/>
                <a:cs typeface="Calibri"/>
              </a:rPr>
              <a:t>рмы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обра</a:t>
            </a:r>
            <a:r>
              <a:rPr sz="2800" b="1" spc="-30" dirty="0">
                <a:solidFill>
                  <a:srgbClr val="DDD9C3"/>
                </a:solidFill>
                <a:latin typeface="Calibri"/>
                <a:cs typeface="Calibri"/>
              </a:rPr>
              <a:t>з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ов</a:t>
            </a:r>
            <a:r>
              <a:rPr sz="2800" b="1" spc="-25" dirty="0">
                <a:solidFill>
                  <a:srgbClr val="DDD9C3"/>
                </a:solidFill>
                <a:latin typeface="Calibri"/>
                <a:cs typeface="Calibri"/>
              </a:rPr>
              <a:t>а</a:t>
            </a:r>
            <a:r>
              <a:rPr sz="2800" b="1" spc="-15" dirty="0">
                <a:solidFill>
                  <a:srgbClr val="DDD9C3"/>
                </a:solidFill>
                <a:latin typeface="Calibri"/>
                <a:cs typeface="Calibri"/>
              </a:rPr>
              <a:t>ния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204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374D4D-8EB9-4570-88DD-BFEC2CCC0D4F}"/>
              </a:ext>
            </a:extLst>
          </p:cNvPr>
          <p:cNvSpPr/>
          <p:nvPr/>
        </p:nvSpPr>
        <p:spPr>
          <a:xfrm>
            <a:off x="1881" y="-1"/>
            <a:ext cx="12179337" cy="68580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870CAF-3F8B-4759-B833-216761511003}"/>
              </a:ext>
            </a:extLst>
          </p:cNvPr>
          <p:cNvSpPr/>
          <p:nvPr/>
        </p:nvSpPr>
        <p:spPr>
          <a:xfrm>
            <a:off x="1881" y="-1"/>
            <a:ext cx="12188236" cy="68580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65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3. РАЗРЫВЫ В НАУКЕ И ОБРАЗОВАНИИ</a:t>
            </a:r>
            <a:endParaRPr lang="ru-RU" sz="5865" dirty="0"/>
          </a:p>
        </p:txBody>
      </p:sp>
    </p:spTree>
    <p:extLst>
      <p:ext uri="{BB962C8B-B14F-4D97-AF65-F5344CB8AC3E}">
        <p14:creationId xmlns:p14="http://schemas.microsoft.com/office/powerpoint/2010/main" val="3481787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-16042"/>
            <a:ext cx="12139930" cy="6811645"/>
          </a:xfrm>
          <a:custGeom>
            <a:avLst/>
            <a:gdLst/>
            <a:ahLst/>
            <a:cxnLst/>
            <a:rect l="l" t="t" r="r" b="b"/>
            <a:pathLst>
              <a:path w="12139930" h="6811645">
                <a:moveTo>
                  <a:pt x="0" y="6811518"/>
                </a:moveTo>
                <a:lnTo>
                  <a:pt x="12139422" y="6811518"/>
                </a:lnTo>
                <a:lnTo>
                  <a:pt x="12139422" y="0"/>
                </a:lnTo>
                <a:lnTo>
                  <a:pt x="0" y="0"/>
                </a:lnTo>
                <a:lnTo>
                  <a:pt x="0" y="6811518"/>
                </a:lnTo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39930" cy="6811645"/>
          </a:xfrm>
          <a:custGeom>
            <a:avLst/>
            <a:gdLst/>
            <a:ahLst/>
            <a:cxnLst/>
            <a:rect l="l" t="t" r="r" b="b"/>
            <a:pathLst>
              <a:path w="12139930" h="6811645">
                <a:moveTo>
                  <a:pt x="0" y="6811518"/>
                </a:moveTo>
                <a:lnTo>
                  <a:pt x="12139422" y="6811518"/>
                </a:lnTo>
                <a:lnTo>
                  <a:pt x="12139422" y="0"/>
                </a:lnTo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01953" y="131571"/>
            <a:ext cx="6336665" cy="5693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476250" indent="-342900">
              <a:lnSpc>
                <a:spcPct val="100000"/>
              </a:lnSpc>
              <a:buClr>
                <a:srgbClr val="DDD9C3"/>
              </a:buClr>
              <a:buFont typeface="Arial"/>
              <a:buChar char="•"/>
              <a:tabLst>
                <a:tab pos="356235" algn="l"/>
                <a:tab pos="5075555" algn="l"/>
              </a:tabLst>
            </a:pP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18 мая 2018 года в ра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м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ках международной</a:t>
            </a:r>
            <a:r>
              <a:rPr sz="2400" b="1" spc="-1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конф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е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р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е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нции	ec</a:t>
            </a:r>
            <a:r>
              <a:rPr sz="2400" b="1" spc="-10" dirty="0">
                <a:solidFill>
                  <a:srgbClr val="DDD9C3"/>
                </a:solidFill>
                <a:latin typeface="Exo 2"/>
                <a:cs typeface="Exo 2"/>
              </a:rPr>
              <a:t>c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e- 2018 сос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т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оялся</a:t>
            </a:r>
            <a:r>
              <a:rPr sz="2400" b="1" spc="-2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круглый</a:t>
            </a:r>
            <a:r>
              <a:rPr sz="2400" b="1" spc="-20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ст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о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л</a:t>
            </a:r>
            <a:endParaRPr sz="2400" dirty="0">
              <a:latin typeface="Exo 2"/>
              <a:cs typeface="Exo 2"/>
            </a:endParaRPr>
          </a:p>
          <a:p>
            <a:pPr marL="355600" marR="345440">
              <a:lnSpc>
                <a:spcPct val="100000"/>
              </a:lnSpc>
            </a:pP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«Инвестиц</a:t>
            </a:r>
            <a:r>
              <a:rPr sz="2400" b="1" spc="-10" dirty="0">
                <a:solidFill>
                  <a:srgbClr val="DDD9C3"/>
                </a:solidFill>
                <a:latin typeface="Exo 2"/>
                <a:cs typeface="Exo 2"/>
              </a:rPr>
              <a:t>и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и</a:t>
            </a:r>
            <a:r>
              <a:rPr sz="2400" b="1" spc="-3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и э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ф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ф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е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ктивность дошкольного об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р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а</a:t>
            </a:r>
            <a:r>
              <a:rPr sz="2400" b="1" spc="-10" dirty="0">
                <a:solidFill>
                  <a:srgbClr val="DDD9C3"/>
                </a:solidFill>
                <a:latin typeface="Exo 2"/>
                <a:cs typeface="Exo 2"/>
              </a:rPr>
              <a:t>з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ования</a:t>
            </a:r>
            <a:r>
              <a:rPr sz="2400" b="1" spc="-1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и 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р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аннего де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т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ского</a:t>
            </a:r>
            <a:r>
              <a:rPr sz="2400" b="1" spc="-30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развития»,</a:t>
            </a:r>
            <a:r>
              <a:rPr sz="2400" b="1" spc="-2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организованный Все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м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ирным</a:t>
            </a:r>
            <a:r>
              <a:rPr sz="2400" b="1" spc="-10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банком.</a:t>
            </a:r>
            <a:endParaRPr sz="2400" dirty="0">
              <a:latin typeface="Exo 2"/>
              <a:cs typeface="Exo 2"/>
            </a:endParaRPr>
          </a:p>
          <a:p>
            <a:pPr marL="355600" marR="252729" indent="-342900">
              <a:lnSpc>
                <a:spcPct val="100000"/>
              </a:lnSpc>
              <a:spcBef>
                <a:spcPts val="575"/>
              </a:spcBef>
              <a:buClr>
                <a:srgbClr val="DDD9C3"/>
              </a:buClr>
              <a:buFont typeface="Arial"/>
              <a:buChar char="•"/>
              <a:tabLst>
                <a:tab pos="356235" algn="l"/>
              </a:tabLst>
            </a:pP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Т.</a:t>
            </a:r>
            <a:r>
              <a:rPr sz="2400" b="1" spc="-10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Г.</a:t>
            </a:r>
            <a:r>
              <a:rPr sz="2400" b="1" spc="-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Шмис</a:t>
            </a:r>
            <a:r>
              <a:rPr sz="2400" b="1" spc="-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пр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е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дс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т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авил</a:t>
            </a:r>
            <a:r>
              <a:rPr sz="2400" b="1" spc="-2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тол</a:t>
            </a:r>
            <a:r>
              <a:rPr sz="2400" b="1" spc="-10" dirty="0">
                <a:solidFill>
                  <a:srgbClr val="DDD9C3"/>
                </a:solidFill>
                <a:latin typeface="Exo 2"/>
                <a:cs typeface="Exo 2"/>
              </a:rPr>
              <a:t>ь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ко</a:t>
            </a:r>
            <a:r>
              <a:rPr sz="2400" b="1" spc="-1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что выш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е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дший доклад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Вс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е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мирного</a:t>
            </a:r>
            <a:r>
              <a:rPr sz="2400" b="1" spc="-30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банка, посвященный</a:t>
            </a:r>
            <a:r>
              <a:rPr sz="2400" b="1" spc="-20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обучению</a:t>
            </a:r>
            <a:r>
              <a:rPr sz="2400" b="1" spc="-10" dirty="0">
                <a:solidFill>
                  <a:srgbClr val="DDD9C3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в ра</a:t>
            </a:r>
            <a:r>
              <a:rPr sz="2400" b="1" spc="-15" dirty="0">
                <a:solidFill>
                  <a:srgbClr val="DDD9C3"/>
                </a:solidFill>
                <a:latin typeface="Exo 2"/>
                <a:cs typeface="Exo 2"/>
              </a:rPr>
              <a:t>з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ных ст</a:t>
            </a:r>
            <a:r>
              <a:rPr sz="2400" b="1" spc="5" dirty="0">
                <a:solidFill>
                  <a:srgbClr val="DDD9C3"/>
                </a:solidFill>
                <a:latin typeface="Exo 2"/>
                <a:cs typeface="Exo 2"/>
              </a:rPr>
              <a:t>р</a:t>
            </a:r>
            <a:r>
              <a:rPr sz="2400" b="1" dirty="0">
                <a:solidFill>
                  <a:srgbClr val="DDD9C3"/>
                </a:solidFill>
                <a:latin typeface="Exo 2"/>
                <a:cs typeface="Exo 2"/>
              </a:rPr>
              <a:t>анах.</a:t>
            </a:r>
            <a:endParaRPr sz="2400" dirty="0">
              <a:latin typeface="Exo 2"/>
              <a:cs typeface="Exo 2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Clr>
                <a:srgbClr val="DDD9C3"/>
              </a:buClr>
              <a:buFont typeface="Arial"/>
              <a:buChar char="•"/>
              <a:tabLst>
                <a:tab pos="356235" algn="l"/>
              </a:tabLst>
            </a:pP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«Э</a:t>
            </a:r>
            <a:r>
              <a:rPr sz="2400" b="1" spc="5" dirty="0">
                <a:solidFill>
                  <a:srgbClr val="FFC000"/>
                </a:solidFill>
                <a:latin typeface="Exo 2"/>
                <a:cs typeface="Exo 2"/>
              </a:rPr>
              <a:t>т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им</a:t>
            </a:r>
            <a:r>
              <a:rPr sz="2400" b="1" spc="-25" dirty="0">
                <a:solidFill>
                  <a:srgbClr val="FFC000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докладом</a:t>
            </a:r>
            <a:r>
              <a:rPr sz="2400" b="1" spc="-15" dirty="0">
                <a:solidFill>
                  <a:srgbClr val="FFC000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Вс</a:t>
            </a:r>
            <a:r>
              <a:rPr sz="2400" b="1" spc="5" dirty="0">
                <a:solidFill>
                  <a:srgbClr val="FFC000"/>
                </a:solidFill>
                <a:latin typeface="Exo 2"/>
                <a:cs typeface="Exo 2"/>
              </a:rPr>
              <a:t>е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мирн</a:t>
            </a:r>
            <a:r>
              <a:rPr sz="2400" b="1" spc="5" dirty="0">
                <a:solidFill>
                  <a:srgbClr val="FFC000"/>
                </a:solidFill>
                <a:latin typeface="Exo 2"/>
                <a:cs typeface="Exo 2"/>
              </a:rPr>
              <a:t>ы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й</a:t>
            </a:r>
            <a:r>
              <a:rPr sz="2400" b="1" spc="-20" dirty="0">
                <a:solidFill>
                  <a:srgbClr val="FFC000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банк объявля</a:t>
            </a:r>
            <a:r>
              <a:rPr sz="2400" b="1" spc="5" dirty="0">
                <a:solidFill>
                  <a:srgbClr val="FFC000"/>
                </a:solidFill>
                <a:latin typeface="Exo 2"/>
                <a:cs typeface="Exo 2"/>
              </a:rPr>
              <a:t>е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т</a:t>
            </a:r>
            <a:r>
              <a:rPr sz="2400" b="1" spc="-40" dirty="0">
                <a:solidFill>
                  <a:srgbClr val="FFC000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кри</a:t>
            </a:r>
            <a:r>
              <a:rPr sz="2400" b="1" spc="-10" dirty="0">
                <a:solidFill>
                  <a:srgbClr val="FFC000"/>
                </a:solidFill>
                <a:latin typeface="Exo 2"/>
                <a:cs typeface="Exo 2"/>
              </a:rPr>
              <a:t>з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ис системы обра</a:t>
            </a:r>
            <a:r>
              <a:rPr sz="2400" b="1" spc="-10" dirty="0">
                <a:solidFill>
                  <a:srgbClr val="FFC000"/>
                </a:solidFill>
                <a:latin typeface="Exo 2"/>
                <a:cs typeface="Exo 2"/>
              </a:rPr>
              <a:t>з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ования</a:t>
            </a:r>
            <a:r>
              <a:rPr sz="2400" b="1" spc="-15" dirty="0">
                <a:solidFill>
                  <a:srgbClr val="FFC000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в мире:</a:t>
            </a:r>
            <a:r>
              <a:rPr sz="2400" b="1" spc="-15" dirty="0">
                <a:solidFill>
                  <a:srgbClr val="FFC000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систе</a:t>
            </a:r>
            <a:r>
              <a:rPr sz="2400" b="1" spc="5" dirty="0">
                <a:solidFill>
                  <a:srgbClr val="FFC000"/>
                </a:solidFill>
                <a:latin typeface="Exo 2"/>
                <a:cs typeface="Exo 2"/>
              </a:rPr>
              <a:t>м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а</a:t>
            </a:r>
            <a:r>
              <a:rPr sz="2400" b="1" spc="-25" dirty="0">
                <a:solidFill>
                  <a:srgbClr val="FFC000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есть, дети есть, а об</a:t>
            </a:r>
            <a:r>
              <a:rPr sz="2400" b="1" spc="5" dirty="0">
                <a:solidFill>
                  <a:srgbClr val="FFC000"/>
                </a:solidFill>
                <a:latin typeface="Exo 2"/>
                <a:cs typeface="Exo 2"/>
              </a:rPr>
              <a:t>р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а</a:t>
            </a:r>
            <a:r>
              <a:rPr sz="2400" b="1" spc="-10" dirty="0">
                <a:solidFill>
                  <a:srgbClr val="FFC000"/>
                </a:solidFill>
                <a:latin typeface="Exo 2"/>
                <a:cs typeface="Exo 2"/>
              </a:rPr>
              <a:t>з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ования</a:t>
            </a:r>
            <a:r>
              <a:rPr sz="2400" b="1" spc="5" dirty="0">
                <a:solidFill>
                  <a:srgbClr val="FFC000"/>
                </a:solidFill>
                <a:latin typeface="Exo 2"/>
                <a:cs typeface="Exo 2"/>
              </a:rPr>
              <a:t> 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– нет</a:t>
            </a:r>
            <a:r>
              <a:rPr sz="2400" b="1" spc="5" dirty="0">
                <a:solidFill>
                  <a:srgbClr val="FFC000"/>
                </a:solidFill>
                <a:latin typeface="Exo 2"/>
                <a:cs typeface="Exo 2"/>
              </a:rPr>
              <a:t>»</a:t>
            </a:r>
            <a:r>
              <a:rPr sz="2400" b="1" dirty="0">
                <a:solidFill>
                  <a:srgbClr val="FFC000"/>
                </a:solidFill>
                <a:latin typeface="Exo 2"/>
                <a:cs typeface="Exo 2"/>
              </a:rPr>
              <a:t>.</a:t>
            </a:r>
            <a:endParaRPr sz="2400" dirty="0">
              <a:solidFill>
                <a:srgbClr val="FFC000"/>
              </a:solidFill>
              <a:latin typeface="Exo 2"/>
              <a:cs typeface="Exo 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35340" y="21334"/>
            <a:ext cx="3726179" cy="6815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813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1325563"/>
          </a:xfrm>
        </p:spPr>
        <p:txBody>
          <a:bodyPr/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Изменения в системе науки и образования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2022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году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88654"/>
            <a:ext cx="10515600" cy="5024581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Шаг 1.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Трансформационный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форум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проводился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ЮНЕСКО 28-30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июня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2022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года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был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посвящен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трансформации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системы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образования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состояние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которого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уже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давно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не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устраивает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мировое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сообщество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: «</a:t>
            </a:r>
            <a:r>
              <a:rPr lang="fr-FR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Microsoft Sans Serif" panose="020B0604020202020204" pitchFamily="34" charset="0"/>
              </a:rPr>
              <a:t>Образование во всем мире находится на перепутье. Во многих странах тихий, но усугубляющийся кризис обучения имеет катастрофические последствия для людей, планеты, процветания и мира. Во всех странах недавние и возникающие социальные, культурные, политические и технологические сдвиги заставляют нас переосмысливать цель, содержание и предоставление </a:t>
            </a: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Microsoft Sans Serif" panose="020B0604020202020204" pitchFamily="34" charset="0"/>
              </a:rPr>
              <a:t>образования».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Segoe UI" panose="020B0502040204020203" pitchFamily="34" charset="0"/>
                <a:ea typeface="Microsoft Sans Serif" panose="020B0604020202020204" pitchFamily="34" charset="0"/>
              </a:rPr>
              <a:t>Шаг 2. </a:t>
            </a: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С 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16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по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19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сентября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2022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года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, --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состоялся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саммит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ООН «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Преобразование</a:t>
            </a: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образования</a:t>
            </a: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».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Segoe UI" panose="020B0502040204020203" pitchFamily="34" charset="0"/>
              </a:rPr>
              <a:t>Шаг 3. </a:t>
            </a:r>
            <a:r>
              <a:rPr lang="ru-RU" sz="200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Конгресс </a:t>
            </a:r>
            <a:r>
              <a:rPr lang="ru-RU" sz="3600" b="1" i="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«</a:t>
            </a:r>
            <a:r>
              <a:rPr lang="ru-RU" sz="36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</a:rPr>
              <a:t>Первые 1000 дней, с которых все начинается</a:t>
            </a:r>
            <a:r>
              <a:rPr lang="ru-RU" sz="3600" b="1" i="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»</a:t>
            </a:r>
            <a:r>
              <a:rPr lang="en-US" sz="3600" b="1" i="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Segoe UI" panose="020B0502040204020203" pitchFamily="34" charset="0"/>
                <a:ea typeface="Microsoft Sans Serif" panose="020B0604020202020204" pitchFamily="34" charset="0"/>
              </a:rPr>
              <a:t>прошел 29 сентября 2022 г. в Марселе, Франция</a:t>
            </a:r>
            <a:endParaRPr lang="ru-RU" sz="20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Segoe UI" panose="020B0502040204020203" pitchFamily="34" charset="0"/>
              </a:rPr>
              <a:t>Шаг 4. </a:t>
            </a:r>
            <a:r>
              <a:rPr lang="ru-RU" sz="2000" b="0" i="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С 13 по 16 ноября 2022 года в городе Ташкенте</a:t>
            </a:r>
            <a:r>
              <a:rPr lang="en-US" sz="2000" b="0" i="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ru-RU" sz="2000" b="0" i="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(Узбекистан) состоялась  Конференция </a:t>
            </a:r>
            <a:r>
              <a:rPr lang="en-US" sz="2000" b="0" i="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ECCE</a:t>
            </a:r>
            <a:r>
              <a:rPr lang="ru-RU" sz="2000" b="0" i="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. </a:t>
            </a:r>
            <a:endParaRPr lang="ru-RU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409" y="134938"/>
            <a:ext cx="1109518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Ташкентская декларация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ЮНЕСКО в области дошкольного образования до 2030 года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25764" y="1597891"/>
            <a:ext cx="10728036" cy="1847708"/>
            <a:chOff x="625764" y="1597891"/>
            <a:chExt cx="10728036" cy="1847708"/>
          </a:xfrm>
        </p:grpSpPr>
        <p:sp>
          <p:nvSpPr>
            <p:cNvPr id="7" name="TextBox 6"/>
            <p:cNvSpPr txBox="1"/>
            <p:nvPr/>
          </p:nvSpPr>
          <p:spPr>
            <a:xfrm>
              <a:off x="625764" y="2225964"/>
              <a:ext cx="48236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</a:rPr>
                <a:t>ТРИ ОСНОВНЫЕ ЗАДАЧИ КОНФЕРЕНЦИИ:</a:t>
              </a:r>
              <a:r>
                <a:rPr lang="ru-RU" sz="1800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</a:rPr>
                <a:t>  </a:t>
              </a:r>
            </a:p>
            <a:p>
              <a:endParaRPr lang="ru-RU" dirty="0"/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5400000">
              <a:off x="3269673" y="2351091"/>
              <a:ext cx="1754909" cy="434108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33818" y="1597891"/>
              <a:ext cx="63199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800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</a:rPr>
                <a:t>Определить политику в сфере воспитания и образования детей младшего возраста.</a:t>
              </a:r>
              <a:endParaRPr lang="ru-RU" sz="1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800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</a:rPr>
                <a:t>Внедрить эффективные системы взаимодействия.</a:t>
              </a:r>
              <a:endParaRPr lang="ru-RU" sz="1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800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</a:rPr>
                <a:t>Увеличивать и улучшать инвестиции в дошкольное образование.</a:t>
              </a:r>
              <a:endParaRPr lang="ru-RU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25764" y="3212609"/>
            <a:ext cx="10728036" cy="1773633"/>
            <a:chOff x="625764" y="1671966"/>
            <a:chExt cx="10728036" cy="1773633"/>
          </a:xfrm>
        </p:grpSpPr>
        <p:sp>
          <p:nvSpPr>
            <p:cNvPr id="12" name="TextBox 11"/>
            <p:cNvSpPr txBox="1"/>
            <p:nvPr/>
          </p:nvSpPr>
          <p:spPr>
            <a:xfrm>
              <a:off x="625764" y="2225964"/>
              <a:ext cx="48236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</a:rPr>
                <a:t>ЧЕТЫРЕ ОСНОВНЫЕ ТЕМЫ КОНФЕРЕНЦИИ В РАМКАХ </a:t>
              </a:r>
              <a:endParaRPr lang="en-US" sz="18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Microsoft Sans Serif" panose="020B0604020202020204" pitchFamily="34" charset="0"/>
              </a:endParaRPr>
            </a:p>
            <a:p>
              <a:r>
                <a:rPr lang="ru-RU" sz="1800" b="1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</a:rPr>
                <a:t>ЦУР 4:</a:t>
              </a:r>
              <a:r>
                <a:rPr lang="ru-RU" sz="1800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</a:rPr>
                <a:t>  </a:t>
              </a:r>
            </a:p>
            <a:p>
              <a:endParaRPr lang="ru-RU" dirty="0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5400000">
              <a:off x="3269673" y="2351091"/>
              <a:ext cx="1754909" cy="434108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33818" y="1671966"/>
              <a:ext cx="63199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 algn="just">
                <a:buSzPts val="1200"/>
                <a:buFont typeface="Wingdings" panose="05000000000000000000" pitchFamily="2" charset="2"/>
                <a:buChar char="q"/>
              </a:pPr>
              <a:r>
                <a:rPr lang="ru-RU" sz="1800" b="0" i="0" dirty="0">
                  <a:effectLst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Инклюзивность, качество и благополучие; </a:t>
              </a:r>
              <a:endParaRPr lang="ru-RU" sz="1800" b="1" i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endParaRPr>
            </a:p>
            <a:p>
              <a:pPr marL="285750" lvl="0" indent="-285750" algn="just">
                <a:buSzPts val="1200"/>
                <a:buFont typeface="Wingdings" panose="05000000000000000000" pitchFamily="2" charset="2"/>
                <a:buChar char="q"/>
              </a:pPr>
              <a:r>
                <a:rPr lang="ru-RU" sz="1800" b="0" i="0" dirty="0">
                  <a:effectLst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Персонал ECCE и воспитатели; </a:t>
              </a:r>
              <a:endParaRPr lang="ru-RU" sz="1800" b="1" i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endParaRPr>
            </a:p>
            <a:p>
              <a:pPr marL="285750" lvl="0" indent="-285750" algn="just">
                <a:buSzPts val="1200"/>
                <a:buFont typeface="Wingdings" panose="05000000000000000000" pitchFamily="2" charset="2"/>
                <a:buChar char="q"/>
              </a:pPr>
              <a:r>
                <a:rPr lang="ru-RU" sz="1800" b="0" i="0" dirty="0">
                  <a:effectLst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Политика, управление и финансы; </a:t>
              </a:r>
              <a:endParaRPr lang="ru-RU" sz="1800" b="1" i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  <a:cs typeface="Segoe UI" panose="020B0502040204020203" pitchFamily="34" charset="0"/>
                </a:rPr>
                <a:t>П</a:t>
              </a:r>
              <a:r>
                <a:rPr lang="ru-RU" sz="1800" dirty="0" err="1">
                  <a:effectLst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рограммные</a:t>
              </a:r>
              <a:r>
                <a:rPr lang="ru-RU" sz="1800" dirty="0">
                  <a:effectLst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 инновации</a:t>
              </a:r>
              <a:r>
                <a:rPr lang="ru-RU" sz="1800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  <a:cs typeface="Segoe UI" panose="020B0502040204020203" pitchFamily="34" charset="0"/>
                </a:rPr>
                <a:t> </a:t>
              </a:r>
              <a:endParaRPr lang="ru-RU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5282" y="4574146"/>
            <a:ext cx="11261436" cy="2058819"/>
            <a:chOff x="625764" y="1570397"/>
            <a:chExt cx="10728036" cy="2058819"/>
          </a:xfrm>
        </p:grpSpPr>
        <p:sp>
          <p:nvSpPr>
            <p:cNvPr id="16" name="TextBox 15"/>
            <p:cNvSpPr txBox="1"/>
            <p:nvPr/>
          </p:nvSpPr>
          <p:spPr>
            <a:xfrm>
              <a:off x="625764" y="2124687"/>
              <a:ext cx="4823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</a:rPr>
                <a:t>НАПРАВЛЕНИЯ </a:t>
              </a:r>
            </a:p>
            <a:p>
              <a:r>
                <a:rPr lang="ru-RU" sz="1800" b="1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ea typeface="Microsoft Sans Serif" panose="020B0604020202020204" pitchFamily="34" charset="0"/>
                </a:rPr>
                <a:t>ПРЕОБРАЗОВАНИЯ:</a:t>
              </a:r>
              <a:endParaRPr lang="ru-RU" dirty="0"/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 rot="5400000">
              <a:off x="3269673" y="2230798"/>
              <a:ext cx="1754909" cy="434108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33818" y="1597891"/>
              <a:ext cx="631998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q"/>
              </a:pPr>
              <a:r>
                <a:rPr lang="ru-RU" b="1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Повышение качества и актуальности учебных программ и педагогики;</a:t>
              </a:r>
            </a:p>
            <a:p>
              <a:pPr marL="285750" indent="-285750" algn="l">
                <a:buFont typeface="Wingdings" panose="05000000000000000000" pitchFamily="2" charset="2"/>
                <a:buChar char="q"/>
              </a:pPr>
              <a:r>
                <a:rPr lang="ru-RU" b="1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Обеспечение равных и инклюзивных образовательных услуг для всех детей;</a:t>
              </a:r>
            </a:p>
            <a:p>
              <a:pPr marL="285750" indent="-285750" algn="l">
                <a:buFont typeface="Wingdings" panose="05000000000000000000" pitchFamily="2" charset="2"/>
                <a:buChar char="q"/>
              </a:pPr>
              <a:r>
                <a:rPr lang="ru-RU" b="1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Защита и гарантии прав на доступ к образованию в чрезвычайных ситуациях</a:t>
              </a:r>
            </a:p>
            <a:p>
              <a:pPr marL="285750" indent="-285750">
                <a:spcAft>
                  <a:spcPts val="800"/>
                </a:spcAft>
                <a:buFont typeface="Wingdings" panose="05000000000000000000" pitchFamily="2" charset="2"/>
                <a:buChar char="q"/>
              </a:pPr>
              <a:r>
                <a:rPr lang="ru-RU" b="1" dirty="0"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Экологизация детства</a:t>
              </a:r>
              <a:endParaRPr lang="ru-RU" sz="18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60" y="-34213"/>
            <a:ext cx="12192000" cy="6914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TextBox 2"/>
          <p:cNvSpPr txBox="1"/>
          <p:nvPr/>
        </p:nvSpPr>
        <p:spPr>
          <a:xfrm>
            <a:off x="23650" y="1406723"/>
            <a:ext cx="5655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0272" algn="ctr"/>
            <a:r>
              <a:rPr lang="ru-RU" sz="3200" b="1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Российская Федерация</a:t>
            </a:r>
            <a:endParaRPr lang="ru-RU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886C0-C99B-25DE-21B8-23FE36B6F828}"/>
              </a:ext>
            </a:extLst>
          </p:cNvPr>
          <p:cNvSpPr txBox="1"/>
          <p:nvPr/>
        </p:nvSpPr>
        <p:spPr>
          <a:xfrm>
            <a:off x="335360" y="3474393"/>
            <a:ext cx="11521280" cy="3374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33" b="1" i="1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Инфраструктура: </a:t>
            </a:r>
            <a:r>
              <a:rPr lang="ru-RU" sz="2133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Что касается основных тезисов, то конечно здесь уже обсуждалась инфраструктура. Обеспечить в России стопроцентное доступное дошкольное образование детей с 3 до 7 лет. Мы эту задачу в этом году реализовали. </a:t>
            </a:r>
          </a:p>
          <a:p>
            <a:pPr algn="just"/>
            <a:r>
              <a:rPr lang="ru-RU" sz="2133" b="1" i="1" dirty="0">
                <a:solidFill>
                  <a:srgbClr val="FFC000"/>
                </a:solidFill>
                <a:highlight>
                  <a:srgbClr val="000000"/>
                </a:highlight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Инклюзивное образование: </a:t>
            </a:r>
            <a:r>
              <a:rPr lang="ru-RU" sz="2133" dirty="0">
                <a:solidFill>
                  <a:srgbClr val="FFC000"/>
                </a:solidFill>
                <a:highlight>
                  <a:srgbClr val="000000"/>
                </a:highlight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Обязательно развитие программ инклюзивного образования, аналогично программе ИКОМ. Отличный опыт. </a:t>
            </a:r>
          </a:p>
          <a:p>
            <a:pPr algn="just"/>
            <a:r>
              <a:rPr lang="ru-RU" sz="2133" b="1" i="1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Установление контроля министерств над дошкольным образованием:</a:t>
            </a:r>
            <a:r>
              <a:rPr lang="ru-RU" sz="2133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Второй момент, это вопрос, связанный с совершенствованием содержания дошкольного образования. Здесь мы считаем должен быть контроль со стороны министерств, программ, установление на уровне министерства тех требований, которые предъявляются в дошкольном образовании в вопросах инклюзии. 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95044C-D6C0-AB47-50DE-0CDBA1553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76" y="0"/>
            <a:ext cx="62707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48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49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TextBox 1"/>
          <p:cNvSpPr txBox="1"/>
          <p:nvPr/>
        </p:nvSpPr>
        <p:spPr>
          <a:xfrm>
            <a:off x="104383" y="164637"/>
            <a:ext cx="12001333" cy="673915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indent="499521" algn="just"/>
            <a:r>
              <a:rPr lang="ru-RU" sz="2133" b="1" i="1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Приобщение детей к ценностям: </a:t>
            </a:r>
            <a:r>
              <a:rPr lang="ru-RU" sz="2133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Особенно подчеркну, что основа мировоззрения и традиционные ценности, которых дети будут придерживаться на протяжении всей жизни закладываться будут в раннем возрасте. Поэтому мы стараемся приобщить детей к таким ценностям, как крепкая семья, уважение к старшим, бережное отношение к природе (сегодня неоднократно звучали вопросы экологической повестки. А они начинаются в том числе и с дошкольного образования. Поэтому важно эти вопросы учитывать в программах дошкольного образования), обучение детей доброте, справедливости, уважение к окружающим. </a:t>
            </a:r>
          </a:p>
          <a:p>
            <a:pPr indent="499521" algn="just"/>
            <a:r>
              <a:rPr lang="ru-RU" sz="2133" b="1" i="1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Работа с родителями: </a:t>
            </a:r>
            <a:r>
              <a:rPr lang="ru-RU" sz="2133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Важна работа с родителями. Важно помощь оказывать молодым родителям. У нас действует 13 000 таких центров.</a:t>
            </a:r>
          </a:p>
          <a:p>
            <a:pPr indent="499521" algn="just"/>
            <a:r>
              <a:rPr lang="ru-RU" sz="2133" b="1" i="1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Информационная безопасность: </a:t>
            </a:r>
            <a:r>
              <a:rPr lang="ru-RU" sz="2133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Ещё важна безопасная информационная среда для ребёнка: определенная ограниченность гаджетов, вредоносная информация.</a:t>
            </a:r>
          </a:p>
          <a:p>
            <a:pPr indent="499521" algn="just"/>
            <a:r>
              <a:rPr lang="ru-RU" sz="2133" b="1" i="1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Ранняя помощь: </a:t>
            </a:r>
            <a:r>
              <a:rPr lang="ru-RU" sz="2133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Отдельный вопрос касается детей, имеющих нарушения в развитии. Более 6000 межведомственных центров ранней помощи, -- это может быть международная повестка, это -- общая большая глобальная задача.</a:t>
            </a:r>
          </a:p>
          <a:p>
            <a:pPr indent="499521" algn="just"/>
            <a:r>
              <a:rPr lang="ru-RU" sz="2133" b="1" i="1" dirty="0" err="1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Этнопедагогика</a:t>
            </a:r>
            <a:r>
              <a:rPr lang="ru-RU" sz="2133" b="1" i="1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, как основа дошкольного образования: </a:t>
            </a:r>
            <a:r>
              <a:rPr lang="ru-RU" sz="2133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И вопрос </a:t>
            </a:r>
            <a:r>
              <a:rPr lang="ru-RU" sz="2133" dirty="0" err="1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этнопедагогики</a:t>
            </a:r>
            <a:r>
              <a:rPr lang="ru-RU" sz="2133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. Будем опираться на фольклор, уникальные обычаи, традиции многих народов, которые лежат в основе культуры разных стран. Это должно лежать в основе дошкольного образования. Мы готовы работать вместе</a:t>
            </a:r>
            <a:r>
              <a:rPr lang="ru-RU" sz="2400" dirty="0">
                <a:latin typeface="Segoe UI" panose="020B0502040204020203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ru-RU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600272" algn="just"/>
            <a:r>
              <a:rPr lang="ru-RU" sz="2400" b="1" dirty="0">
                <a:latin typeface="Segoe UI" panose="020B0502040204020203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03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197DA4D-A2C0-93AD-8C82-2019E24A5F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0320"/>
          <a:ext cx="12192000" cy="6837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478">
                  <a:extLst>
                    <a:ext uri="{9D8B030D-6E8A-4147-A177-3AD203B41FA5}">
                      <a16:colId xmlns:a16="http://schemas.microsoft.com/office/drawing/2014/main" val="3204296248"/>
                    </a:ext>
                  </a:extLst>
                </a:gridCol>
                <a:gridCol w="9276522">
                  <a:extLst>
                    <a:ext uri="{9D8B030D-6E8A-4147-A177-3AD203B41FA5}">
                      <a16:colId xmlns:a16="http://schemas.microsoft.com/office/drawing/2014/main" val="3702423758"/>
                    </a:ext>
                  </a:extLst>
                </a:gridCol>
              </a:tblGrid>
              <a:tr h="40713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СТРАНА</a:t>
                      </a: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ПРИОРИТЕТЫ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876405"/>
                  </a:ext>
                </a:extLst>
              </a:tr>
              <a:tr h="40713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Азербайджан</a:t>
                      </a: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Равные возможности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714134"/>
                  </a:ext>
                </a:extLst>
              </a:tr>
              <a:tr h="100390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Бангладеш</a:t>
                      </a: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Права ребенка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1001 день жизни ребёнка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Безопасность в конфликтах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9092400"/>
                  </a:ext>
                </a:extLst>
              </a:tr>
              <a:tr h="1003901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Бельгия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Права ребёнка 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Экологизация ВОДМ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1001 день жизни ребёнка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6988907"/>
                  </a:ext>
                </a:extLst>
              </a:tr>
              <a:tr h="1338534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Бразилия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Законодательство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Экологизация ВОДМ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Инклюзия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Инфраструктура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4091227"/>
                  </a:ext>
                </a:extLst>
              </a:tr>
              <a:tr h="2677069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Венесуэла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Права ребёнка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Образование начинается еще в утробе матери.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Обеспечить матерям все инструменты, которые нужны им для развития детей.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Развитие системы питания в дошкольных учреждениях.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Координация между различными секторами и эта координация между секторами позволяет отвечать на все нужды и запросы детей.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Стараемся обеспечить последовательность, непрерывность образования.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8446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290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197DA4D-A2C0-93AD-8C82-2019E24A5F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0320"/>
          <a:ext cx="12192000" cy="687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478">
                  <a:extLst>
                    <a:ext uri="{9D8B030D-6E8A-4147-A177-3AD203B41FA5}">
                      <a16:colId xmlns:a16="http://schemas.microsoft.com/office/drawing/2014/main" val="3204296248"/>
                    </a:ext>
                  </a:extLst>
                </a:gridCol>
                <a:gridCol w="9276522">
                  <a:extLst>
                    <a:ext uri="{9D8B030D-6E8A-4147-A177-3AD203B41FA5}">
                      <a16:colId xmlns:a16="http://schemas.microsoft.com/office/drawing/2014/main" val="3702423758"/>
                    </a:ext>
                  </a:extLst>
                </a:gridCol>
              </a:tblGrid>
              <a:tr h="43666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СТРАНА</a:t>
                      </a: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ПРИОРИТЕТЫ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876405"/>
                  </a:ext>
                </a:extLst>
              </a:tr>
              <a:tr h="71892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Габон</a:t>
                      </a:r>
                      <a:endParaRPr lang="ru-RU" sz="24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Поддержка женщин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Образовательныые программы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714134"/>
                  </a:ext>
                </a:extLst>
              </a:tr>
              <a:tr h="143785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Германия</a:t>
                      </a:r>
                      <a:endParaRPr lang="ru-RU" sz="24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Законодательство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Кадры.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Экологизация ВОДМ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Качество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9092400"/>
                  </a:ext>
                </a:extLst>
              </a:tr>
              <a:tr h="908352"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Индия</a:t>
                      </a:r>
                      <a:endParaRPr lang="ru-RU" sz="24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6988907"/>
                  </a:ext>
                </a:extLst>
              </a:tr>
              <a:tr h="913609"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Исландия</a:t>
                      </a:r>
                      <a:endParaRPr lang="ru-RU" sz="24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Законодательство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Права ребенка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4091227"/>
                  </a:ext>
                </a:extLst>
              </a:tr>
              <a:tr h="2422271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Йемен</a:t>
                      </a:r>
                      <a:endParaRPr lang="ru-RU" sz="24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Комплексная политика образования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Кадрыы</a:t>
                      </a:r>
                      <a:endParaRPr lang="ru-RU" sz="24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Инфраструктура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8446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326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197DA4D-A2C0-93AD-8C82-2019E24A5F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0320"/>
          <a:ext cx="12192000" cy="8994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478">
                  <a:extLst>
                    <a:ext uri="{9D8B030D-6E8A-4147-A177-3AD203B41FA5}">
                      <a16:colId xmlns:a16="http://schemas.microsoft.com/office/drawing/2014/main" val="3204296248"/>
                    </a:ext>
                  </a:extLst>
                </a:gridCol>
                <a:gridCol w="9276522">
                  <a:extLst>
                    <a:ext uri="{9D8B030D-6E8A-4147-A177-3AD203B41FA5}">
                      <a16:colId xmlns:a16="http://schemas.microsoft.com/office/drawing/2014/main" val="3702423758"/>
                    </a:ext>
                  </a:extLst>
                </a:gridCol>
              </a:tblGrid>
              <a:tr h="40713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СТРАНА</a:t>
                      </a: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ПРИОРИТЕТЫ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876405"/>
                  </a:ext>
                </a:extLst>
              </a:tr>
              <a:tr h="40713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Казахстан</a:t>
                      </a: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Доступность образования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Охват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Кадры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714134"/>
                  </a:ext>
                </a:extLst>
              </a:tr>
              <a:tr h="1003901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Катар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Сетевое взаимодействие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Законодательство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Кадры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защита 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охрана, в том числе условий труда, 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противопожарная безопасность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Государство отвечает за педагогов, педагоги отвечают за реализацию политики государства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9092400"/>
                  </a:ext>
                </a:extLst>
              </a:tr>
              <a:tr h="1003901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КНР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Политика образования в отношении ВОДМ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Охват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Финансирование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Подготовка кадров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6988907"/>
                  </a:ext>
                </a:extLst>
              </a:tr>
              <a:tr h="1338534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КНДР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Развитие детства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Технологии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Инклюзия</a:t>
                      </a:r>
                    </a:p>
                    <a:p>
                      <a:pPr marL="342900" marR="13716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Экологизация образования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4091227"/>
                  </a:ext>
                </a:extLst>
              </a:tr>
              <a:tr h="2677069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ЛНДР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13716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Кадры</a:t>
                      </a:r>
                    </a:p>
                    <a:p>
                      <a:pPr marL="342900" marR="13716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гендерное равенство </a:t>
                      </a:r>
                    </a:p>
                    <a:p>
                      <a:pPr marL="342900" marR="13716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максимально широкий доступ к качественному дошкольному образованию.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8446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83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44375" cy="6825615"/>
          </a:xfrm>
          <a:custGeom>
            <a:avLst/>
            <a:gdLst/>
            <a:ahLst/>
            <a:cxnLst/>
            <a:rect l="l" t="t" r="r" b="b"/>
            <a:pathLst>
              <a:path w="12144375" h="6825615">
                <a:moveTo>
                  <a:pt x="0" y="6825232"/>
                </a:moveTo>
                <a:lnTo>
                  <a:pt x="12143994" y="6825232"/>
                </a:lnTo>
                <a:lnTo>
                  <a:pt x="12143994" y="0"/>
                </a:lnTo>
                <a:lnTo>
                  <a:pt x="0" y="0"/>
                </a:lnTo>
                <a:lnTo>
                  <a:pt x="0" y="682523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44375" cy="6825615"/>
          </a:xfrm>
          <a:custGeom>
            <a:avLst/>
            <a:gdLst/>
            <a:ahLst/>
            <a:cxnLst/>
            <a:rect l="l" t="t" r="r" b="b"/>
            <a:pathLst>
              <a:path w="12144375" h="6825615">
                <a:moveTo>
                  <a:pt x="0" y="6825232"/>
                </a:moveTo>
                <a:lnTo>
                  <a:pt x="12143994" y="6825232"/>
                </a:lnTo>
                <a:lnTo>
                  <a:pt x="12143994" y="0"/>
                </a:lnTo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8977" y="-1890"/>
            <a:ext cx="10322560" cy="6858000"/>
          </a:xfrm>
          <a:custGeom>
            <a:avLst/>
            <a:gdLst/>
            <a:ahLst/>
            <a:cxnLst/>
            <a:rect l="l" t="t" r="r" b="b"/>
            <a:pathLst>
              <a:path w="10322560" h="6858000">
                <a:moveTo>
                  <a:pt x="9008734" y="0"/>
                </a:moveTo>
                <a:lnTo>
                  <a:pt x="1313317" y="0"/>
                </a:lnTo>
                <a:lnTo>
                  <a:pt x="1242340" y="76691"/>
                </a:lnTo>
                <a:lnTo>
                  <a:pt x="995769" y="387717"/>
                </a:lnTo>
                <a:lnTo>
                  <a:pt x="773232" y="717484"/>
                </a:lnTo>
                <a:lnTo>
                  <a:pt x="576058" y="1064662"/>
                </a:lnTo>
                <a:lnTo>
                  <a:pt x="405574" y="1427922"/>
                </a:lnTo>
                <a:lnTo>
                  <a:pt x="263109" y="1805933"/>
                </a:lnTo>
                <a:lnTo>
                  <a:pt x="149991" y="2197367"/>
                </a:lnTo>
                <a:lnTo>
                  <a:pt x="67548" y="2600893"/>
                </a:lnTo>
                <a:lnTo>
                  <a:pt x="17108" y="3015183"/>
                </a:lnTo>
                <a:lnTo>
                  <a:pt x="0" y="3438905"/>
                </a:lnTo>
                <a:lnTo>
                  <a:pt x="17108" y="3862627"/>
                </a:lnTo>
                <a:lnTo>
                  <a:pt x="67548" y="4276915"/>
                </a:lnTo>
                <a:lnTo>
                  <a:pt x="149991" y="4680440"/>
                </a:lnTo>
                <a:lnTo>
                  <a:pt x="263109" y="5071873"/>
                </a:lnTo>
                <a:lnTo>
                  <a:pt x="405574" y="5449884"/>
                </a:lnTo>
                <a:lnTo>
                  <a:pt x="576058" y="5813143"/>
                </a:lnTo>
                <a:lnTo>
                  <a:pt x="773232" y="6160321"/>
                </a:lnTo>
                <a:lnTo>
                  <a:pt x="995769" y="6490088"/>
                </a:lnTo>
                <a:lnTo>
                  <a:pt x="1242340" y="6801115"/>
                </a:lnTo>
                <a:lnTo>
                  <a:pt x="1294983" y="6857996"/>
                </a:lnTo>
                <a:lnTo>
                  <a:pt x="9027068" y="6857996"/>
                </a:lnTo>
                <a:lnTo>
                  <a:pt x="9079711" y="6801115"/>
                </a:lnTo>
                <a:lnTo>
                  <a:pt x="9326282" y="6490088"/>
                </a:lnTo>
                <a:lnTo>
                  <a:pt x="9548819" y="6160321"/>
                </a:lnTo>
                <a:lnTo>
                  <a:pt x="9745993" y="5813143"/>
                </a:lnTo>
                <a:lnTo>
                  <a:pt x="9916477" y="5449884"/>
                </a:lnTo>
                <a:lnTo>
                  <a:pt x="10058942" y="5071873"/>
                </a:lnTo>
                <a:lnTo>
                  <a:pt x="10172060" y="4680440"/>
                </a:lnTo>
                <a:lnTo>
                  <a:pt x="10254503" y="4276915"/>
                </a:lnTo>
                <a:lnTo>
                  <a:pt x="10304943" y="3862627"/>
                </a:lnTo>
                <a:lnTo>
                  <a:pt x="10322052" y="3438905"/>
                </a:lnTo>
                <a:lnTo>
                  <a:pt x="10304943" y="3015183"/>
                </a:lnTo>
                <a:lnTo>
                  <a:pt x="10254503" y="2600893"/>
                </a:lnTo>
                <a:lnTo>
                  <a:pt x="10172060" y="2197367"/>
                </a:lnTo>
                <a:lnTo>
                  <a:pt x="10058942" y="1805933"/>
                </a:lnTo>
                <a:lnTo>
                  <a:pt x="9916477" y="1427922"/>
                </a:lnTo>
                <a:lnTo>
                  <a:pt x="9745993" y="1064662"/>
                </a:lnTo>
                <a:lnTo>
                  <a:pt x="9548819" y="717484"/>
                </a:lnTo>
                <a:lnTo>
                  <a:pt x="9326282" y="387717"/>
                </a:lnTo>
                <a:lnTo>
                  <a:pt x="9079711" y="76691"/>
                </a:lnTo>
                <a:lnTo>
                  <a:pt x="900873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8982" y="0"/>
            <a:ext cx="1313815" cy="3439160"/>
          </a:xfrm>
          <a:custGeom>
            <a:avLst/>
            <a:gdLst/>
            <a:ahLst/>
            <a:cxnLst/>
            <a:rect l="l" t="t" r="r" b="b"/>
            <a:pathLst>
              <a:path w="1313814" h="3439160">
                <a:moveTo>
                  <a:pt x="0" y="3438905"/>
                </a:moveTo>
                <a:lnTo>
                  <a:pt x="17108" y="3015183"/>
                </a:lnTo>
                <a:lnTo>
                  <a:pt x="67548" y="2600893"/>
                </a:lnTo>
                <a:lnTo>
                  <a:pt x="149991" y="2197367"/>
                </a:lnTo>
                <a:lnTo>
                  <a:pt x="263109" y="1805933"/>
                </a:lnTo>
                <a:lnTo>
                  <a:pt x="405574" y="1427922"/>
                </a:lnTo>
                <a:lnTo>
                  <a:pt x="576058" y="1064662"/>
                </a:lnTo>
                <a:lnTo>
                  <a:pt x="773232" y="717484"/>
                </a:lnTo>
                <a:lnTo>
                  <a:pt x="995769" y="387717"/>
                </a:lnTo>
                <a:lnTo>
                  <a:pt x="1242340" y="76691"/>
                </a:lnTo>
                <a:lnTo>
                  <a:pt x="1313317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07716" y="0"/>
            <a:ext cx="1313815" cy="6858000"/>
          </a:xfrm>
          <a:custGeom>
            <a:avLst/>
            <a:gdLst/>
            <a:ahLst/>
            <a:cxnLst/>
            <a:rect l="l" t="t" r="r" b="b"/>
            <a:pathLst>
              <a:path w="1313815" h="6858000">
                <a:moveTo>
                  <a:pt x="0" y="0"/>
                </a:moveTo>
                <a:lnTo>
                  <a:pt x="70977" y="76691"/>
                </a:lnTo>
                <a:lnTo>
                  <a:pt x="317548" y="387717"/>
                </a:lnTo>
                <a:lnTo>
                  <a:pt x="540084" y="717484"/>
                </a:lnTo>
                <a:lnTo>
                  <a:pt x="737259" y="1064662"/>
                </a:lnTo>
                <a:lnTo>
                  <a:pt x="907742" y="1427922"/>
                </a:lnTo>
                <a:lnTo>
                  <a:pt x="1050208" y="1805933"/>
                </a:lnTo>
                <a:lnTo>
                  <a:pt x="1163326" y="2197367"/>
                </a:lnTo>
                <a:lnTo>
                  <a:pt x="1245769" y="2600893"/>
                </a:lnTo>
                <a:lnTo>
                  <a:pt x="1296209" y="3015183"/>
                </a:lnTo>
                <a:lnTo>
                  <a:pt x="1313317" y="3438905"/>
                </a:lnTo>
                <a:lnTo>
                  <a:pt x="1296209" y="3862627"/>
                </a:lnTo>
                <a:lnTo>
                  <a:pt x="1245769" y="4276915"/>
                </a:lnTo>
                <a:lnTo>
                  <a:pt x="1163326" y="4680440"/>
                </a:lnTo>
                <a:lnTo>
                  <a:pt x="1050208" y="5071873"/>
                </a:lnTo>
                <a:lnTo>
                  <a:pt x="907742" y="5449884"/>
                </a:lnTo>
                <a:lnTo>
                  <a:pt x="737259" y="5813143"/>
                </a:lnTo>
                <a:lnTo>
                  <a:pt x="540084" y="6160321"/>
                </a:lnTo>
                <a:lnTo>
                  <a:pt x="317548" y="6490088"/>
                </a:lnTo>
                <a:lnTo>
                  <a:pt x="70977" y="6801115"/>
                </a:lnTo>
                <a:lnTo>
                  <a:pt x="18333" y="6857996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8982" y="3438905"/>
            <a:ext cx="1295400" cy="3419475"/>
          </a:xfrm>
          <a:custGeom>
            <a:avLst/>
            <a:gdLst/>
            <a:ahLst/>
            <a:cxnLst/>
            <a:rect l="l" t="t" r="r" b="b"/>
            <a:pathLst>
              <a:path w="1295400" h="3419475">
                <a:moveTo>
                  <a:pt x="1294983" y="3419090"/>
                </a:moveTo>
                <a:lnTo>
                  <a:pt x="1242340" y="3362209"/>
                </a:lnTo>
                <a:lnTo>
                  <a:pt x="995769" y="3051182"/>
                </a:lnTo>
                <a:lnTo>
                  <a:pt x="773232" y="2721415"/>
                </a:lnTo>
                <a:lnTo>
                  <a:pt x="576058" y="2374237"/>
                </a:lnTo>
                <a:lnTo>
                  <a:pt x="405574" y="2010978"/>
                </a:lnTo>
                <a:lnTo>
                  <a:pt x="263109" y="1632967"/>
                </a:lnTo>
                <a:lnTo>
                  <a:pt x="149991" y="1241534"/>
                </a:lnTo>
                <a:lnTo>
                  <a:pt x="67548" y="838009"/>
                </a:lnTo>
                <a:lnTo>
                  <a:pt x="17108" y="423721"/>
                </a:lnTo>
                <a:lnTo>
                  <a:pt x="0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79958" y="550024"/>
            <a:ext cx="2620645" cy="2046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600"/>
              </a:lnSpc>
            </a:pPr>
            <a:r>
              <a:rPr lang="ru-RU" sz="265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Слабое осознание происходящих процессов обществом</a:t>
            </a:r>
            <a:endParaRPr sz="265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60570" y="40833"/>
            <a:ext cx="3070859" cy="1222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600"/>
              </a:lnSpc>
            </a:pPr>
            <a:r>
              <a:rPr lang="ru-RU" sz="265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Разрыв между образовательными укладами</a:t>
            </a:r>
            <a:endParaRPr sz="265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40402" y="1960626"/>
            <a:ext cx="2811780" cy="2828925"/>
          </a:xfrm>
          <a:custGeom>
            <a:avLst/>
            <a:gdLst/>
            <a:ahLst/>
            <a:cxnLst/>
            <a:rect l="l" t="t" r="r" b="b"/>
            <a:pathLst>
              <a:path w="2811779" h="2828925">
                <a:moveTo>
                  <a:pt x="1405889" y="0"/>
                </a:moveTo>
                <a:lnTo>
                  <a:pt x="1290581" y="4688"/>
                </a:lnTo>
                <a:lnTo>
                  <a:pt x="1177840" y="18511"/>
                </a:lnTo>
                <a:lnTo>
                  <a:pt x="1068029" y="41104"/>
                </a:lnTo>
                <a:lnTo>
                  <a:pt x="961509" y="72103"/>
                </a:lnTo>
                <a:lnTo>
                  <a:pt x="858643" y="111144"/>
                </a:lnTo>
                <a:lnTo>
                  <a:pt x="759790" y="157864"/>
                </a:lnTo>
                <a:lnTo>
                  <a:pt x="665315" y="211897"/>
                </a:lnTo>
                <a:lnTo>
                  <a:pt x="575578" y="272881"/>
                </a:lnTo>
                <a:lnTo>
                  <a:pt x="490941" y="340450"/>
                </a:lnTo>
                <a:lnTo>
                  <a:pt x="411765" y="414242"/>
                </a:lnTo>
                <a:lnTo>
                  <a:pt x="338414" y="493891"/>
                </a:lnTo>
                <a:lnTo>
                  <a:pt x="271247" y="579034"/>
                </a:lnTo>
                <a:lnTo>
                  <a:pt x="210628" y="669307"/>
                </a:lnTo>
                <a:lnTo>
                  <a:pt x="156917" y="764346"/>
                </a:lnTo>
                <a:lnTo>
                  <a:pt x="110478" y="863786"/>
                </a:lnTo>
                <a:lnTo>
                  <a:pt x="71670" y="967264"/>
                </a:lnTo>
                <a:lnTo>
                  <a:pt x="40857" y="1074416"/>
                </a:lnTo>
                <a:lnTo>
                  <a:pt x="18400" y="1184877"/>
                </a:lnTo>
                <a:lnTo>
                  <a:pt x="4660" y="1298283"/>
                </a:lnTo>
                <a:lnTo>
                  <a:pt x="0" y="1414272"/>
                </a:lnTo>
                <a:lnTo>
                  <a:pt x="4660" y="1530260"/>
                </a:lnTo>
                <a:lnTo>
                  <a:pt x="18400" y="1643666"/>
                </a:lnTo>
                <a:lnTo>
                  <a:pt x="40857" y="1754127"/>
                </a:lnTo>
                <a:lnTo>
                  <a:pt x="71670" y="1861279"/>
                </a:lnTo>
                <a:lnTo>
                  <a:pt x="110478" y="1964757"/>
                </a:lnTo>
                <a:lnTo>
                  <a:pt x="156917" y="2064197"/>
                </a:lnTo>
                <a:lnTo>
                  <a:pt x="210628" y="2159236"/>
                </a:lnTo>
                <a:lnTo>
                  <a:pt x="271247" y="2249509"/>
                </a:lnTo>
                <a:lnTo>
                  <a:pt x="338414" y="2334652"/>
                </a:lnTo>
                <a:lnTo>
                  <a:pt x="411765" y="2414301"/>
                </a:lnTo>
                <a:lnTo>
                  <a:pt x="490941" y="2488093"/>
                </a:lnTo>
                <a:lnTo>
                  <a:pt x="575578" y="2555662"/>
                </a:lnTo>
                <a:lnTo>
                  <a:pt x="665315" y="2616646"/>
                </a:lnTo>
                <a:lnTo>
                  <a:pt x="759790" y="2670679"/>
                </a:lnTo>
                <a:lnTo>
                  <a:pt x="858643" y="2717399"/>
                </a:lnTo>
                <a:lnTo>
                  <a:pt x="961509" y="2756440"/>
                </a:lnTo>
                <a:lnTo>
                  <a:pt x="1068029" y="2787439"/>
                </a:lnTo>
                <a:lnTo>
                  <a:pt x="1177840" y="2810032"/>
                </a:lnTo>
                <a:lnTo>
                  <a:pt x="1290581" y="2823855"/>
                </a:lnTo>
                <a:lnTo>
                  <a:pt x="1405889" y="2828544"/>
                </a:lnTo>
                <a:lnTo>
                  <a:pt x="1521198" y="2823855"/>
                </a:lnTo>
                <a:lnTo>
                  <a:pt x="1633939" y="2810032"/>
                </a:lnTo>
                <a:lnTo>
                  <a:pt x="1743750" y="2787439"/>
                </a:lnTo>
                <a:lnTo>
                  <a:pt x="1850270" y="2756440"/>
                </a:lnTo>
                <a:lnTo>
                  <a:pt x="1953136" y="2717399"/>
                </a:lnTo>
                <a:lnTo>
                  <a:pt x="2051989" y="2670679"/>
                </a:lnTo>
                <a:lnTo>
                  <a:pt x="2146464" y="2616646"/>
                </a:lnTo>
                <a:lnTo>
                  <a:pt x="2236201" y="2555662"/>
                </a:lnTo>
                <a:lnTo>
                  <a:pt x="2320838" y="2488093"/>
                </a:lnTo>
                <a:lnTo>
                  <a:pt x="2400014" y="2414301"/>
                </a:lnTo>
                <a:lnTo>
                  <a:pt x="2473365" y="2334652"/>
                </a:lnTo>
                <a:lnTo>
                  <a:pt x="2540532" y="2249509"/>
                </a:lnTo>
                <a:lnTo>
                  <a:pt x="2601151" y="2159236"/>
                </a:lnTo>
                <a:lnTo>
                  <a:pt x="2654862" y="2064197"/>
                </a:lnTo>
                <a:lnTo>
                  <a:pt x="2701301" y="1964757"/>
                </a:lnTo>
                <a:lnTo>
                  <a:pt x="2740109" y="1861279"/>
                </a:lnTo>
                <a:lnTo>
                  <a:pt x="2770922" y="1754127"/>
                </a:lnTo>
                <a:lnTo>
                  <a:pt x="2793379" y="1643666"/>
                </a:lnTo>
                <a:lnTo>
                  <a:pt x="2807119" y="1530260"/>
                </a:lnTo>
                <a:lnTo>
                  <a:pt x="2811779" y="1414272"/>
                </a:lnTo>
                <a:lnTo>
                  <a:pt x="2807119" y="1298283"/>
                </a:lnTo>
                <a:lnTo>
                  <a:pt x="2793379" y="1184877"/>
                </a:lnTo>
                <a:lnTo>
                  <a:pt x="2770922" y="1074416"/>
                </a:lnTo>
                <a:lnTo>
                  <a:pt x="2740109" y="967264"/>
                </a:lnTo>
                <a:lnTo>
                  <a:pt x="2701301" y="863786"/>
                </a:lnTo>
                <a:lnTo>
                  <a:pt x="2654862" y="764346"/>
                </a:lnTo>
                <a:lnTo>
                  <a:pt x="2601151" y="669307"/>
                </a:lnTo>
                <a:lnTo>
                  <a:pt x="2540532" y="579034"/>
                </a:lnTo>
                <a:lnTo>
                  <a:pt x="2473365" y="493891"/>
                </a:lnTo>
                <a:lnTo>
                  <a:pt x="2400014" y="414242"/>
                </a:lnTo>
                <a:lnTo>
                  <a:pt x="2320838" y="340450"/>
                </a:lnTo>
                <a:lnTo>
                  <a:pt x="2236201" y="272881"/>
                </a:lnTo>
                <a:lnTo>
                  <a:pt x="2146464" y="211897"/>
                </a:lnTo>
                <a:lnTo>
                  <a:pt x="2051989" y="157864"/>
                </a:lnTo>
                <a:lnTo>
                  <a:pt x="1953136" y="111144"/>
                </a:lnTo>
                <a:lnTo>
                  <a:pt x="1850270" y="72103"/>
                </a:lnTo>
                <a:lnTo>
                  <a:pt x="1743750" y="41104"/>
                </a:lnTo>
                <a:lnTo>
                  <a:pt x="1633939" y="18511"/>
                </a:lnTo>
                <a:lnTo>
                  <a:pt x="1521198" y="4688"/>
                </a:lnTo>
                <a:lnTo>
                  <a:pt x="1405889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40402" y="1960626"/>
            <a:ext cx="2811780" cy="2828925"/>
          </a:xfrm>
          <a:custGeom>
            <a:avLst/>
            <a:gdLst/>
            <a:ahLst/>
            <a:cxnLst/>
            <a:rect l="l" t="t" r="r" b="b"/>
            <a:pathLst>
              <a:path w="2811779" h="2828925">
                <a:moveTo>
                  <a:pt x="0" y="1414272"/>
                </a:moveTo>
                <a:lnTo>
                  <a:pt x="4660" y="1298283"/>
                </a:lnTo>
                <a:lnTo>
                  <a:pt x="18400" y="1184877"/>
                </a:lnTo>
                <a:lnTo>
                  <a:pt x="40857" y="1074416"/>
                </a:lnTo>
                <a:lnTo>
                  <a:pt x="71670" y="967264"/>
                </a:lnTo>
                <a:lnTo>
                  <a:pt x="110478" y="863786"/>
                </a:lnTo>
                <a:lnTo>
                  <a:pt x="156917" y="764346"/>
                </a:lnTo>
                <a:lnTo>
                  <a:pt x="210628" y="669307"/>
                </a:lnTo>
                <a:lnTo>
                  <a:pt x="271247" y="579034"/>
                </a:lnTo>
                <a:lnTo>
                  <a:pt x="338414" y="493891"/>
                </a:lnTo>
                <a:lnTo>
                  <a:pt x="411765" y="414242"/>
                </a:lnTo>
                <a:lnTo>
                  <a:pt x="490941" y="340450"/>
                </a:lnTo>
                <a:lnTo>
                  <a:pt x="575578" y="272881"/>
                </a:lnTo>
                <a:lnTo>
                  <a:pt x="665315" y="211897"/>
                </a:lnTo>
                <a:lnTo>
                  <a:pt x="759790" y="157864"/>
                </a:lnTo>
                <a:lnTo>
                  <a:pt x="858643" y="111144"/>
                </a:lnTo>
                <a:lnTo>
                  <a:pt x="961509" y="72103"/>
                </a:lnTo>
                <a:lnTo>
                  <a:pt x="1068029" y="41104"/>
                </a:lnTo>
                <a:lnTo>
                  <a:pt x="1177840" y="18511"/>
                </a:lnTo>
                <a:lnTo>
                  <a:pt x="1290581" y="4688"/>
                </a:lnTo>
                <a:lnTo>
                  <a:pt x="1405889" y="0"/>
                </a:lnTo>
                <a:lnTo>
                  <a:pt x="1521198" y="4688"/>
                </a:lnTo>
                <a:lnTo>
                  <a:pt x="1633939" y="18511"/>
                </a:lnTo>
                <a:lnTo>
                  <a:pt x="1743750" y="41104"/>
                </a:lnTo>
                <a:lnTo>
                  <a:pt x="1850270" y="72103"/>
                </a:lnTo>
                <a:lnTo>
                  <a:pt x="1953136" y="111144"/>
                </a:lnTo>
                <a:lnTo>
                  <a:pt x="2051989" y="157864"/>
                </a:lnTo>
                <a:lnTo>
                  <a:pt x="2146464" y="211897"/>
                </a:lnTo>
                <a:lnTo>
                  <a:pt x="2236201" y="272881"/>
                </a:lnTo>
                <a:lnTo>
                  <a:pt x="2320838" y="340450"/>
                </a:lnTo>
                <a:lnTo>
                  <a:pt x="2400014" y="414242"/>
                </a:lnTo>
                <a:lnTo>
                  <a:pt x="2473365" y="493891"/>
                </a:lnTo>
                <a:lnTo>
                  <a:pt x="2540532" y="579034"/>
                </a:lnTo>
                <a:lnTo>
                  <a:pt x="2601151" y="669307"/>
                </a:lnTo>
                <a:lnTo>
                  <a:pt x="2654862" y="764346"/>
                </a:lnTo>
                <a:lnTo>
                  <a:pt x="2701301" y="863786"/>
                </a:lnTo>
                <a:lnTo>
                  <a:pt x="2740109" y="967264"/>
                </a:lnTo>
                <a:lnTo>
                  <a:pt x="2770922" y="1074416"/>
                </a:lnTo>
                <a:lnTo>
                  <a:pt x="2793379" y="1184877"/>
                </a:lnTo>
                <a:lnTo>
                  <a:pt x="2807119" y="1298283"/>
                </a:lnTo>
                <a:lnTo>
                  <a:pt x="2811779" y="1414272"/>
                </a:lnTo>
                <a:lnTo>
                  <a:pt x="2807119" y="1530260"/>
                </a:lnTo>
                <a:lnTo>
                  <a:pt x="2793379" y="1643666"/>
                </a:lnTo>
                <a:lnTo>
                  <a:pt x="2770922" y="1754127"/>
                </a:lnTo>
                <a:lnTo>
                  <a:pt x="2740109" y="1861279"/>
                </a:lnTo>
                <a:lnTo>
                  <a:pt x="2701301" y="1964757"/>
                </a:lnTo>
                <a:lnTo>
                  <a:pt x="2654862" y="2064197"/>
                </a:lnTo>
                <a:lnTo>
                  <a:pt x="2601151" y="2159236"/>
                </a:lnTo>
                <a:lnTo>
                  <a:pt x="2540532" y="2249509"/>
                </a:lnTo>
                <a:lnTo>
                  <a:pt x="2473365" y="2334652"/>
                </a:lnTo>
                <a:lnTo>
                  <a:pt x="2400014" y="2414301"/>
                </a:lnTo>
                <a:lnTo>
                  <a:pt x="2320838" y="2488093"/>
                </a:lnTo>
                <a:lnTo>
                  <a:pt x="2236201" y="2555662"/>
                </a:lnTo>
                <a:lnTo>
                  <a:pt x="2146464" y="2616646"/>
                </a:lnTo>
                <a:lnTo>
                  <a:pt x="2051989" y="2670679"/>
                </a:lnTo>
                <a:lnTo>
                  <a:pt x="1953136" y="2717399"/>
                </a:lnTo>
                <a:lnTo>
                  <a:pt x="1850270" y="2756440"/>
                </a:lnTo>
                <a:lnTo>
                  <a:pt x="1743750" y="2787439"/>
                </a:lnTo>
                <a:lnTo>
                  <a:pt x="1633939" y="2810032"/>
                </a:lnTo>
                <a:lnTo>
                  <a:pt x="1521198" y="2823855"/>
                </a:lnTo>
                <a:lnTo>
                  <a:pt x="1405889" y="2828544"/>
                </a:lnTo>
                <a:lnTo>
                  <a:pt x="1290581" y="2823855"/>
                </a:lnTo>
                <a:lnTo>
                  <a:pt x="1177840" y="2810032"/>
                </a:lnTo>
                <a:lnTo>
                  <a:pt x="1068029" y="2787439"/>
                </a:lnTo>
                <a:lnTo>
                  <a:pt x="961509" y="2756440"/>
                </a:lnTo>
                <a:lnTo>
                  <a:pt x="858643" y="2717399"/>
                </a:lnTo>
                <a:lnTo>
                  <a:pt x="759790" y="2670679"/>
                </a:lnTo>
                <a:lnTo>
                  <a:pt x="665315" y="2616646"/>
                </a:lnTo>
                <a:lnTo>
                  <a:pt x="575578" y="2555662"/>
                </a:lnTo>
                <a:lnTo>
                  <a:pt x="490941" y="2488093"/>
                </a:lnTo>
                <a:lnTo>
                  <a:pt x="411765" y="2414301"/>
                </a:lnTo>
                <a:lnTo>
                  <a:pt x="338414" y="2334652"/>
                </a:lnTo>
                <a:lnTo>
                  <a:pt x="271247" y="2249509"/>
                </a:lnTo>
                <a:lnTo>
                  <a:pt x="210628" y="2159236"/>
                </a:lnTo>
                <a:lnTo>
                  <a:pt x="156917" y="2064197"/>
                </a:lnTo>
                <a:lnTo>
                  <a:pt x="110478" y="1964757"/>
                </a:lnTo>
                <a:lnTo>
                  <a:pt x="71670" y="1861279"/>
                </a:lnTo>
                <a:lnTo>
                  <a:pt x="40857" y="1754127"/>
                </a:lnTo>
                <a:lnTo>
                  <a:pt x="18400" y="1643666"/>
                </a:lnTo>
                <a:lnTo>
                  <a:pt x="4660" y="1530260"/>
                </a:lnTo>
                <a:lnTo>
                  <a:pt x="0" y="141427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63593" y="2390384"/>
            <a:ext cx="3367799" cy="1973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0690" marR="433070" algn="ctr">
              <a:lnSpc>
                <a:spcPct val="100899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Глобальные проблемы</a:t>
            </a:r>
          </a:p>
          <a:p>
            <a:pPr marL="440690" marR="433070" algn="ctr">
              <a:lnSpc>
                <a:spcPct val="100899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раннего</a:t>
            </a:r>
          </a:p>
          <a:p>
            <a:pPr marL="440690" marR="433070" algn="ctr">
              <a:lnSpc>
                <a:spcPct val="100899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детства</a:t>
            </a:r>
            <a:endParaRPr sz="3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64290" y="784365"/>
            <a:ext cx="2640330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dirty="0">
                <a:solidFill>
                  <a:srgbClr val="002060"/>
                </a:solidFill>
                <a:latin typeface="Calibri"/>
                <a:cs typeface="Calibri"/>
              </a:rPr>
              <a:t>Циф</a:t>
            </a:r>
            <a:r>
              <a:rPr sz="2650" spc="5" dirty="0">
                <a:solidFill>
                  <a:srgbClr val="002060"/>
                </a:solidFill>
                <a:latin typeface="Calibri"/>
                <a:cs typeface="Calibri"/>
              </a:rPr>
              <a:t>р</a:t>
            </a:r>
            <a:r>
              <a:rPr sz="2650" dirty="0">
                <a:solidFill>
                  <a:srgbClr val="002060"/>
                </a:solidFill>
                <a:latin typeface="Calibri"/>
                <a:cs typeface="Calibri"/>
              </a:rPr>
              <a:t>овой разрыв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518202" y="1400752"/>
            <a:ext cx="2616835" cy="917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225" marR="5080" indent="-771525">
              <a:lnSpc>
                <a:spcPct val="115799"/>
              </a:lnSpc>
            </a:pPr>
            <a:r>
              <a:rPr sz="2650" spc="-24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650" dirty="0">
                <a:solidFill>
                  <a:srgbClr val="002060"/>
                </a:solidFill>
                <a:latin typeface="Calibri"/>
                <a:cs typeface="Calibri"/>
              </a:rPr>
              <a:t>ерри</a:t>
            </a:r>
            <a:r>
              <a:rPr sz="2650" spc="-2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650" dirty="0">
                <a:solidFill>
                  <a:srgbClr val="002060"/>
                </a:solidFill>
                <a:latin typeface="Calibri"/>
                <a:cs typeface="Calibri"/>
              </a:rPr>
              <a:t>ориальный разр</a:t>
            </a:r>
            <a:r>
              <a:rPr sz="2650" spc="5" dirty="0">
                <a:solidFill>
                  <a:srgbClr val="002060"/>
                </a:solidFill>
                <a:latin typeface="Calibri"/>
                <a:cs typeface="Calibri"/>
              </a:rPr>
              <a:t>ы</a:t>
            </a:r>
            <a:r>
              <a:rPr sz="2650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61E219B-6C1C-42E1-B06A-FCA035418B3D}"/>
              </a:ext>
            </a:extLst>
          </p:cNvPr>
          <p:cNvSpPr txBox="1"/>
          <p:nvPr/>
        </p:nvSpPr>
        <p:spPr>
          <a:xfrm>
            <a:off x="8214541" y="2928806"/>
            <a:ext cx="3203828" cy="2039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65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Между государственными обязательствами и возможностью их выполнять</a:t>
            </a:r>
            <a:endParaRPr sz="265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AB7FE1-B50B-4180-8963-1312DD836B31}"/>
              </a:ext>
            </a:extLst>
          </p:cNvPr>
          <p:cNvSpPr txBox="1"/>
          <p:nvPr/>
        </p:nvSpPr>
        <p:spPr>
          <a:xfrm>
            <a:off x="7453095" y="5209701"/>
            <a:ext cx="2811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Разрыв между образованием и наукой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DBA0DD-A3AF-49A7-AE47-D7A2A4138668}"/>
              </a:ext>
            </a:extLst>
          </p:cNvPr>
          <p:cNvSpPr txBox="1"/>
          <p:nvPr/>
        </p:nvSpPr>
        <p:spPr>
          <a:xfrm>
            <a:off x="4135037" y="4982259"/>
            <a:ext cx="3185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Разрыв между коммерческой  и общественной наукой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AC7B52-5883-40D4-9914-5B96F786D9E2}"/>
              </a:ext>
            </a:extLst>
          </p:cNvPr>
          <p:cNvSpPr txBox="1"/>
          <p:nvPr/>
        </p:nvSpPr>
        <p:spPr>
          <a:xfrm>
            <a:off x="1105156" y="2359532"/>
            <a:ext cx="36260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Разрыв между обеспеченными и необеспеченными семьями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2C0841-5767-4672-8403-AAEF4514AAB7}"/>
              </a:ext>
            </a:extLst>
          </p:cNvPr>
          <p:cNvSpPr txBox="1"/>
          <p:nvPr/>
        </p:nvSpPr>
        <p:spPr>
          <a:xfrm>
            <a:off x="1518202" y="4346846"/>
            <a:ext cx="36260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Разрыв между этикой и технологиями</a:t>
            </a:r>
          </a:p>
        </p:txBody>
      </p:sp>
    </p:spTree>
    <p:extLst>
      <p:ext uri="{BB962C8B-B14F-4D97-AF65-F5344CB8AC3E}">
        <p14:creationId xmlns:p14="http://schemas.microsoft.com/office/powerpoint/2010/main" val="3987100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197DA4D-A2C0-93AD-8C82-2019E24A5F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0320"/>
          <a:ext cx="12192000" cy="10139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478">
                  <a:extLst>
                    <a:ext uri="{9D8B030D-6E8A-4147-A177-3AD203B41FA5}">
                      <a16:colId xmlns:a16="http://schemas.microsoft.com/office/drawing/2014/main" val="3204296248"/>
                    </a:ext>
                  </a:extLst>
                </a:gridCol>
                <a:gridCol w="9276522">
                  <a:extLst>
                    <a:ext uri="{9D8B030D-6E8A-4147-A177-3AD203B41FA5}">
                      <a16:colId xmlns:a16="http://schemas.microsoft.com/office/drawing/2014/main" val="3702423758"/>
                    </a:ext>
                  </a:extLst>
                </a:gridCol>
              </a:tblGrid>
              <a:tr h="40713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СТРАНА</a:t>
                      </a: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ПРИОРИТЕТЫ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876405"/>
                  </a:ext>
                </a:extLst>
              </a:tr>
              <a:tr h="407138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Мавритания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Инфраструктура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Кадры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Управление и мониторинг системы дошкольного образования, управление национальной системой образования.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Образование для родителей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Поддержка особо уязвимых домохозяйств.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Государственно-частное партнерство, чтобы обеспечить местами в школах 15 000 детей с особенностями развития.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Партнерства на уровне сообществ, чтобы изучать Коран и других наук на уровне общества 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Сокращение расходов, в том числе за счет проведения инспекции и повышения качества.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Обеспечение питанием и укрепление здоровья детям младшего возраста.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714134"/>
                  </a:ext>
                </a:extLst>
              </a:tr>
              <a:tr h="1003901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Мадагаскар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Сетевое взаимодействие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Кадры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9092400"/>
                  </a:ext>
                </a:extLst>
              </a:tr>
              <a:tr h="1003901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Малави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6988907"/>
                  </a:ext>
                </a:extLst>
              </a:tr>
              <a:tr h="780380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Малайзия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Инфраструктура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База данных новаторов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4091227"/>
                  </a:ext>
                </a:extLst>
              </a:tr>
              <a:tr h="2677069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Мали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образовании детей младшего возраста защиты и поддержки в рамках Национальной программы и обучения детей младшего возраста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программы наращивания знаний и компетенций для педагогов, директоров и других работников образования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Инклюзия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8446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5445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197DA4D-A2C0-93AD-8C82-2019E24A5F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0320"/>
          <a:ext cx="12192000" cy="9338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478">
                  <a:extLst>
                    <a:ext uri="{9D8B030D-6E8A-4147-A177-3AD203B41FA5}">
                      <a16:colId xmlns:a16="http://schemas.microsoft.com/office/drawing/2014/main" val="3204296248"/>
                    </a:ext>
                  </a:extLst>
                </a:gridCol>
                <a:gridCol w="9276522">
                  <a:extLst>
                    <a:ext uri="{9D8B030D-6E8A-4147-A177-3AD203B41FA5}">
                      <a16:colId xmlns:a16="http://schemas.microsoft.com/office/drawing/2014/main" val="3702423758"/>
                    </a:ext>
                  </a:extLst>
                </a:gridCol>
              </a:tblGrid>
              <a:tr h="35349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СТРАНА</a:t>
                      </a: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ПРИОРИТЕТЫ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876405"/>
                  </a:ext>
                </a:extLst>
              </a:tr>
              <a:tr h="1427728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Норвегия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Образовательная политика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Инфраструктура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Кадры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Права детей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Экологизация образования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714134"/>
                  </a:ext>
                </a:extLst>
              </a:tr>
              <a:tr h="1427728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ОАЭ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ВОДМ является нашим важнейшим приоритетом в рамках глобальной повестки дня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Сотрудничество с международными организациям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Устойчивая экономика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Экологизация образования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9092400"/>
                  </a:ext>
                </a:extLst>
              </a:tr>
              <a:tr h="449250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Палестина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6988907"/>
                  </a:ext>
                </a:extLst>
              </a:tr>
              <a:tr h="2569911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РФ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Инфраструктура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Инклюзивное образование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Установление контроля министерств над содержанием дошкольного образования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Приобщение детей к ценностям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Работа с родителями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Информационная безопасность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Ранняя помощь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Этнопедагогика, как основа дошкольного образования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4091227"/>
                  </a:ext>
                </a:extLst>
              </a:tr>
              <a:tr h="58325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Румыния</a:t>
                      </a: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Охват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Инфраструктура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8446462"/>
                  </a:ext>
                </a:extLst>
              </a:tr>
              <a:tr h="1054651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Сальвадор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Образовательная политика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Поддержка материнства</a:t>
                      </a:r>
                    </a:p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Питание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5258377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Сейшельские острова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Рамочная программа Сейшел по предоставлению услуг в области ВОДМ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3267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285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197DA4D-A2C0-93AD-8C82-2019E24A5F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0320"/>
          <a:ext cx="12192000" cy="17175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478">
                  <a:extLst>
                    <a:ext uri="{9D8B030D-6E8A-4147-A177-3AD203B41FA5}">
                      <a16:colId xmlns:a16="http://schemas.microsoft.com/office/drawing/2014/main" val="3204296248"/>
                    </a:ext>
                  </a:extLst>
                </a:gridCol>
                <a:gridCol w="9276522">
                  <a:extLst>
                    <a:ext uri="{9D8B030D-6E8A-4147-A177-3AD203B41FA5}">
                      <a16:colId xmlns:a16="http://schemas.microsoft.com/office/drawing/2014/main" val="3702423758"/>
                    </a:ext>
                  </a:extLst>
                </a:gridCol>
              </a:tblGrid>
              <a:tr h="35349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СТРАНА</a:t>
                      </a: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ПРИОРИТЕТЫ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876405"/>
                  </a:ext>
                </a:extLst>
              </a:tr>
              <a:tr h="142772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Сирийская арабская Республика</a:t>
                      </a: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Во-первых, повышение осведомлённости о значимости развития и ухода за детьми младшего возраста.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Во-вторых, поддержка со стороны правительства для обеспечения услуг для детей младшего возраста.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В-третьих, гармонизация системы законов и нормативных актов в отношении раннего развития.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В-четвертых, координация усилий всех учреждений и отраслей, поддержки детей.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Наконец, выделение необходимых ресурсов на программы раннего развития детей.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Мы предлагаем проекты международного сотрудничества в области поддержки детей раннего возраста, в частности защиты детей раннего возраста в уязвимых, отдаленных районах. Это требует программ международного и регионального сотрудничества.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714134"/>
                  </a:ext>
                </a:extLst>
              </a:tr>
              <a:tr h="388184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Словения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Образование детям, находящимся в больницах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9092400"/>
                  </a:ext>
                </a:extLst>
              </a:tr>
              <a:tr h="449250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Сьерра-Леоне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Именно раннее образование и воспитание детей младшего возраста является базовым. 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Необходимо добиться того, чтобы каждый ребёнок с раннего возраста имел доступ к образованию, получая, таким образом, возможности для своего развития.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6988907"/>
                  </a:ext>
                </a:extLst>
              </a:tr>
              <a:tr h="2569911">
                <a:tc>
                  <a:txBody>
                    <a:bodyPr/>
                    <a:lstStyle/>
                    <a:p>
                      <a:pPr marR="132080" algn="ctr"/>
                      <a:r>
                        <a:rPr lang="ru-RU" sz="2000" b="1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Таджикистан</a:t>
                      </a: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13208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Политика образования</a:t>
                      </a:r>
                    </a:p>
                    <a:p>
                      <a:pPr marL="342900" marR="13208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Обеспечивать условия для расширения охвата детей дошкольным образованием с учетом физических, этнических, культурных и интеллектуальных особенностей;</a:t>
                      </a:r>
                    </a:p>
                    <a:p>
                      <a:pPr marL="342900" marR="13208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Создание благоприятной доступной и безопасной образовательной среды для предоставления качественных услуг;</a:t>
                      </a:r>
                    </a:p>
                    <a:p>
                      <a:pPr marL="342900" marR="13208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Наращивать потенциал и укреплять национальную систему подготовки и повышения квалификации работников в сфере дошкольного образования;</a:t>
                      </a:r>
                    </a:p>
                    <a:p>
                      <a:pPr marL="342900" marR="13208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Уделять должное внимание обеспечению возможности для развития навыков и компетенций по родительскому уходу за детьми младшего возраста на дому. посредством внедрения комплексного пакета социальных услуг, механизмов и мероприятий;</a:t>
                      </a:r>
                    </a:p>
                    <a:p>
                      <a:pPr marL="342900" marR="13208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Продолжить совершенствовать законодательную и нормативную базу в области дошкольного образования для создания благоприятных условий по привлечению и наращиванию инвестиций, технических ресурсов и международного опыта в развитии дошкольного образования, а также обеспечить эффективное и целесообразное освоение государственных, частных и донорских финансовых средств для обеспечения устойчивого и динамичного развития в сфере дошкольного образования;</a:t>
                      </a:r>
                    </a:p>
                    <a:p>
                      <a:pPr marL="342900" marR="13208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Segoe UI" panose="020B0502040204020203" pitchFamily="34" charset="0"/>
                          <a:ea typeface="SimSun" panose="02010600030101010101" pitchFamily="2" charset="-122"/>
                          <a:cs typeface="Segoe UI" panose="020B0502040204020203" pitchFamily="34" charset="0"/>
                        </a:rPr>
                        <a:t>Создавать условия для внедрения, обеспечения и продвижения национальных, малозатратных альтернативных решений предоставлений услуг дошкольного образования посредством изучения международного подхода, а также принимая технологии и  расширение цифрового образования, в рамках национальной концепции развития цифрового образования в Республике Таджикистан до 2042 года.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4091227"/>
                  </a:ext>
                </a:extLst>
              </a:tr>
              <a:tr h="583254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8446462"/>
                  </a:ext>
                </a:extLst>
              </a:tr>
              <a:tr h="1054651">
                <a:tc>
                  <a:txBody>
                    <a:bodyPr/>
                    <a:lstStyle/>
                    <a:p>
                      <a:pPr algn="ctr"/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5258377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ru-RU" sz="200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2733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ru-RU" sz="2000" dirty="0">
                        <a:effectLst/>
                        <a:latin typeface="Segoe UI" panose="020B0502040204020203" pitchFamily="34" charset="0"/>
                        <a:ea typeface="SimSun" panose="02010600030101010101" pitchFamily="2" charset="-122"/>
                        <a:cs typeface="Segoe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3267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054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505D5A-E828-F64F-10EF-FB99DCF63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73E73-9C9F-66F2-0F73-9F585A94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60" y="274350"/>
            <a:ext cx="11372846" cy="101341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Инновации для продвижения преобразований</a:t>
            </a:r>
            <a:r>
              <a:rPr lang="en-US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8B01E60-4754-01A5-0902-14C1F159C1F5}"/>
              </a:ext>
            </a:extLst>
          </p:cNvPr>
          <p:cNvSpPr/>
          <p:nvPr/>
        </p:nvSpPr>
        <p:spPr>
          <a:xfrm>
            <a:off x="1095153" y="3619738"/>
            <a:ext cx="669852" cy="691117"/>
          </a:xfrm>
          <a:prstGeom prst="ellipse">
            <a:avLst/>
          </a:prstGeom>
          <a:solidFill>
            <a:srgbClr val="FB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2446C2A-DDE7-3AFB-8441-87895F3796A7}"/>
              </a:ext>
            </a:extLst>
          </p:cNvPr>
          <p:cNvSpPr/>
          <p:nvPr/>
        </p:nvSpPr>
        <p:spPr>
          <a:xfrm>
            <a:off x="1095153" y="1690688"/>
            <a:ext cx="669852" cy="691117"/>
          </a:xfrm>
          <a:prstGeom prst="ellipse">
            <a:avLst/>
          </a:prstGeom>
          <a:solidFill>
            <a:srgbClr val="FB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7190AC0-AE6E-A53B-FC43-81B1C1AAF86A}"/>
              </a:ext>
            </a:extLst>
          </p:cNvPr>
          <p:cNvSpPr/>
          <p:nvPr/>
        </p:nvSpPr>
        <p:spPr>
          <a:xfrm>
            <a:off x="1095153" y="5544824"/>
            <a:ext cx="669852" cy="691117"/>
          </a:xfrm>
          <a:prstGeom prst="ellipse">
            <a:avLst/>
          </a:prstGeom>
          <a:solidFill>
            <a:srgbClr val="FB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CF71D06-B0A7-CEEE-F74D-ED63232115C1}"/>
              </a:ext>
            </a:extLst>
          </p:cNvPr>
          <p:cNvSpPr/>
          <p:nvPr/>
        </p:nvSpPr>
        <p:spPr>
          <a:xfrm>
            <a:off x="1095153" y="2581080"/>
            <a:ext cx="669852" cy="691117"/>
          </a:xfrm>
          <a:prstGeom prst="ellipse">
            <a:avLst/>
          </a:prstGeom>
          <a:solidFill>
            <a:srgbClr val="FB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F23155C-4AC8-CED2-58AF-6E1218D83E2A}"/>
              </a:ext>
            </a:extLst>
          </p:cNvPr>
          <p:cNvSpPr/>
          <p:nvPr/>
        </p:nvSpPr>
        <p:spPr>
          <a:xfrm>
            <a:off x="1095153" y="4582281"/>
            <a:ext cx="669852" cy="691117"/>
          </a:xfrm>
          <a:prstGeom prst="ellipse">
            <a:avLst/>
          </a:prstGeom>
          <a:solidFill>
            <a:srgbClr val="FB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6A09D-42FF-6F7B-00C6-C119C3EDC839}"/>
              </a:ext>
            </a:extLst>
          </p:cNvPr>
          <p:cNvSpPr txBox="1"/>
          <p:nvPr/>
        </p:nvSpPr>
        <p:spPr>
          <a:xfrm>
            <a:off x="1169581" y="1713080"/>
            <a:ext cx="25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8A163-823F-F9DC-A287-32E391945E0D}"/>
              </a:ext>
            </a:extLst>
          </p:cNvPr>
          <p:cNvSpPr txBox="1"/>
          <p:nvPr/>
        </p:nvSpPr>
        <p:spPr>
          <a:xfrm>
            <a:off x="1169581" y="2581080"/>
            <a:ext cx="25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2AE337-6B65-CA83-3126-D7CC4B091C35}"/>
              </a:ext>
            </a:extLst>
          </p:cNvPr>
          <p:cNvSpPr txBox="1"/>
          <p:nvPr/>
        </p:nvSpPr>
        <p:spPr>
          <a:xfrm>
            <a:off x="2419791" y="1559191"/>
            <a:ext cx="9675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ВОДМ необходимо расширить, включив в него пренатальное развитие</a:t>
            </a:r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812045-7CE7-C3B1-FF74-D16409B57C46}"/>
              </a:ext>
            </a:extLst>
          </p:cNvPr>
          <p:cNvSpPr txBox="1"/>
          <p:nvPr/>
        </p:nvSpPr>
        <p:spPr>
          <a:xfrm>
            <a:off x="2419791" y="2488746"/>
            <a:ext cx="9365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Развитие и архитектура мозга — это взаимодействие биологии (генов), окружающей среды и опыта</a:t>
            </a:r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E96C4-403D-41C5-AF83-54929FBE8546}"/>
              </a:ext>
            </a:extLst>
          </p:cNvPr>
          <p:cNvSpPr txBox="1"/>
          <p:nvPr/>
        </p:nvSpPr>
        <p:spPr>
          <a:xfrm>
            <a:off x="2409157" y="3395381"/>
            <a:ext cx="9005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Стресс серьезно влияет на обучаемость мозга в детстве — его следует избегать любой ценой</a:t>
            </a:r>
            <a:endParaRPr lang="ru-RU" sz="2400" dirty="0">
              <a:solidFill>
                <a:srgbClr val="EBEBEB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DDF1B0-CB9F-1573-0A9C-ED7C3BE05232}"/>
              </a:ext>
            </a:extLst>
          </p:cNvPr>
          <p:cNvSpPr txBox="1"/>
          <p:nvPr/>
        </p:nvSpPr>
        <p:spPr>
          <a:xfrm>
            <a:off x="2409157" y="4285437"/>
            <a:ext cx="9675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Социальное и эмоциональное развитие имеет решающее значение для развития мозга и должно быть приоритетным в ВОДМ</a:t>
            </a:r>
            <a:endParaRPr lang="ru-RU" sz="2400" dirty="0">
              <a:solidFill>
                <a:srgbClr val="EBEBEB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BEC860-8036-F78F-8D90-015CC9F345DB}"/>
              </a:ext>
            </a:extLst>
          </p:cNvPr>
          <p:cNvSpPr txBox="1"/>
          <p:nvPr/>
        </p:nvSpPr>
        <p:spPr>
          <a:xfrm>
            <a:off x="2419790" y="5544824"/>
            <a:ext cx="95055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Вербальная активность в раннем возрасте имеет огромное значение для когнитивных навыков </a:t>
            </a:r>
            <a:r>
              <a:rPr lang="en-US" sz="2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ECCE</a:t>
            </a:r>
            <a:endParaRPr lang="ru-RU" sz="2400" dirty="0">
              <a:solidFill>
                <a:srgbClr val="EBEBEB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002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899611" y="5307423"/>
            <a:ext cx="3855216" cy="94384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Прямоугольник 1"/>
          <p:cNvSpPr/>
          <p:nvPr/>
        </p:nvSpPr>
        <p:spPr>
          <a:xfrm>
            <a:off x="-36804" y="63133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" name="Прямоугольник 3"/>
          <p:cNvSpPr/>
          <p:nvPr/>
        </p:nvSpPr>
        <p:spPr>
          <a:xfrm>
            <a:off x="-5003371" y="5925277"/>
            <a:ext cx="11049944" cy="345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0272" algn="just">
              <a:lnSpc>
                <a:spcPct val="115000"/>
              </a:lnSpc>
            </a:pPr>
            <a:r>
              <a:rPr lang="ru-RU" sz="3200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•.</a:t>
            </a:r>
            <a:endParaRPr lang="ru-RU" sz="3200" dirty="0">
              <a:solidFill>
                <a:srgbClr val="002060"/>
              </a:solidFill>
              <a:latin typeface="Exo 2 Medium" panose="000006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600272" algn="just">
              <a:lnSpc>
                <a:spcPct val="115000"/>
              </a:lnSpc>
            </a:pPr>
            <a:r>
              <a:rPr lang="ru-RU" sz="3200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Exo 2 Medium" panose="000006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600272" algn="just">
              <a:lnSpc>
                <a:spcPct val="115000"/>
              </a:lnSpc>
            </a:pPr>
            <a:r>
              <a:rPr lang="ru-RU" sz="3200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endParaRPr lang="ru-RU" sz="3200" dirty="0">
              <a:solidFill>
                <a:srgbClr val="002060"/>
              </a:solidFill>
              <a:latin typeface="Exo 2 Medium" panose="000006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600272" algn="just">
              <a:lnSpc>
                <a:spcPct val="115000"/>
              </a:lnSpc>
            </a:pPr>
            <a:r>
              <a:rPr lang="ru-RU" sz="3200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•.</a:t>
            </a:r>
            <a:endParaRPr lang="ru-RU" sz="3200" dirty="0">
              <a:solidFill>
                <a:srgbClr val="002060"/>
              </a:solidFill>
              <a:latin typeface="Exo 2 Medium" panose="000006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600272" algn="just">
              <a:lnSpc>
                <a:spcPct val="115000"/>
              </a:lnSpc>
            </a:pPr>
            <a:r>
              <a:rPr lang="ru-RU" sz="3200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•.</a:t>
            </a:r>
          </a:p>
          <a:p>
            <a:pPr indent="600272" algn="just">
              <a:lnSpc>
                <a:spcPct val="115000"/>
              </a:lnSpc>
            </a:pPr>
            <a:r>
              <a:rPr lang="ru-RU" sz="3200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endParaRPr lang="ru-RU" sz="2133" dirty="0">
              <a:solidFill>
                <a:srgbClr val="002060"/>
              </a:solidFill>
              <a:latin typeface="Exo 2 Medium" panose="000006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059665" y="-1674174"/>
            <a:ext cx="10321877" cy="10332613"/>
          </a:xfrm>
          <a:prstGeom prst="ellipse">
            <a:avLst/>
          </a:prstGeom>
          <a:solidFill>
            <a:srgbClr val="E2AD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TextBox 7"/>
          <p:cNvSpPr txBox="1"/>
          <p:nvPr/>
        </p:nvSpPr>
        <p:spPr>
          <a:xfrm>
            <a:off x="2735628" y="185945"/>
            <a:ext cx="672074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b="1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Между потребностями развития науки и падением ее авторитета</a:t>
            </a:r>
            <a:endParaRPr lang="ru-RU" sz="2667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7327" y="3096488"/>
            <a:ext cx="3591712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rgbClr val="002060"/>
                </a:solidFill>
                <a:latin typeface="Exo 2" panose="00000800000000000000" pitchFamily="2" charset="-52"/>
              </a:rPr>
              <a:t>Между коммерческой организацией науки и потребностями конкурентного развития государств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3925" y="4957862"/>
            <a:ext cx="380598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67" b="1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Между информацией и знаниями</a:t>
            </a:r>
            <a:endParaRPr lang="ru-RU" sz="2667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0872" y="1223980"/>
            <a:ext cx="4326292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667" b="1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Между интересами коммерческой и общественной науки</a:t>
            </a:r>
            <a:endParaRPr lang="ru-RU" sz="2667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97090" y="1354651"/>
            <a:ext cx="3832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Между неявными знаниями и официальной наукой</a:t>
            </a:r>
            <a:endParaRPr lang="ru-RU" sz="2400" b="1" dirty="0">
              <a:solidFill>
                <a:srgbClr val="002060"/>
              </a:solidFill>
              <a:latin typeface="Exo 2 Medium" panose="000006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669536" y="2014099"/>
            <a:ext cx="2812065" cy="282718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" name="TextBox 11"/>
          <p:cNvSpPr txBox="1"/>
          <p:nvPr/>
        </p:nvSpPr>
        <p:spPr>
          <a:xfrm>
            <a:off x="4814647" y="2710874"/>
            <a:ext cx="259306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733" b="1" dirty="0">
                <a:solidFill>
                  <a:schemeClr val="bg1"/>
                </a:solidFill>
                <a:latin typeface="Exo 2 Extra Bold" panose="00000900000000000000" pitchFamily="2" charset="-52"/>
              </a:rPr>
              <a:t>Суть</a:t>
            </a:r>
          </a:p>
          <a:p>
            <a:pPr algn="ctr"/>
            <a:r>
              <a:rPr lang="ru-RU" sz="3733" b="1" dirty="0">
                <a:solidFill>
                  <a:schemeClr val="bg1"/>
                </a:solidFill>
                <a:latin typeface="Exo 2 Extra Bold" panose="00000900000000000000" pitchFamily="2" charset="-52"/>
              </a:rPr>
              <a:t>Разрыва в науке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48142" y="5223010"/>
            <a:ext cx="3855216" cy="9131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667" b="1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Между новыми знаниями и этикой</a:t>
            </a:r>
            <a:endParaRPr lang="ru-RU" sz="2667" b="1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8183" y="2868924"/>
            <a:ext cx="3214872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667" b="1" dirty="0">
                <a:solidFill>
                  <a:srgbClr val="002060"/>
                </a:solidFill>
                <a:latin typeface="Exo 2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Между потоком научных открытий и научными традициями</a:t>
            </a:r>
            <a:endParaRPr lang="ru-RU" sz="2667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5139" y="6105621"/>
            <a:ext cx="36362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67" b="1" dirty="0">
                <a:solidFill>
                  <a:srgbClr val="002060"/>
                </a:solidFill>
                <a:latin typeface="Exo 2 Extra Light" panose="00000300000000000000" pitchFamily="2" charset="-52"/>
              </a:rPr>
              <a:t>Цифровой разрыв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33851" y="6227746"/>
            <a:ext cx="4851452" cy="461665"/>
          </a:xfrm>
          <a:prstGeom prst="rect">
            <a:avLst/>
          </a:prstGeom>
          <a:noFill/>
          <a:ln w="952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Exo 2 Extra Light" panose="00000300000000000000" pitchFamily="2" charset="-52"/>
              </a:rPr>
              <a:t>Образовательный разрыв</a:t>
            </a:r>
          </a:p>
        </p:txBody>
      </p:sp>
      <p:sp>
        <p:nvSpPr>
          <p:cNvPr id="17" name="5-конечная звезда 16"/>
          <p:cNvSpPr/>
          <p:nvPr/>
        </p:nvSpPr>
        <p:spPr>
          <a:xfrm>
            <a:off x="2870323" y="318959"/>
            <a:ext cx="225719" cy="19096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" name="5-конечная звезда 23"/>
          <p:cNvSpPr/>
          <p:nvPr/>
        </p:nvSpPr>
        <p:spPr>
          <a:xfrm>
            <a:off x="6899611" y="1480867"/>
            <a:ext cx="225719" cy="19096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5" name="5-конечная звезда 24"/>
          <p:cNvSpPr/>
          <p:nvPr/>
        </p:nvSpPr>
        <p:spPr>
          <a:xfrm>
            <a:off x="1059665" y="3301171"/>
            <a:ext cx="225719" cy="19096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8" name="5-конечная звезда 27"/>
          <p:cNvSpPr/>
          <p:nvPr/>
        </p:nvSpPr>
        <p:spPr>
          <a:xfrm>
            <a:off x="1471371" y="1508360"/>
            <a:ext cx="225719" cy="19096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5-конечная звезда 28"/>
          <p:cNvSpPr/>
          <p:nvPr/>
        </p:nvSpPr>
        <p:spPr>
          <a:xfrm>
            <a:off x="7869873" y="3070263"/>
            <a:ext cx="225719" cy="19096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0" name="5-конечная звезда 29"/>
          <p:cNvSpPr/>
          <p:nvPr/>
        </p:nvSpPr>
        <p:spPr>
          <a:xfrm>
            <a:off x="1712471" y="5303481"/>
            <a:ext cx="225719" cy="19096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1" name="5-конечная звезда 30"/>
          <p:cNvSpPr/>
          <p:nvPr/>
        </p:nvSpPr>
        <p:spPr>
          <a:xfrm>
            <a:off x="7869871" y="5398963"/>
            <a:ext cx="225719" cy="19096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2" name="5-конечная звезда 31"/>
          <p:cNvSpPr/>
          <p:nvPr/>
        </p:nvSpPr>
        <p:spPr>
          <a:xfrm>
            <a:off x="5501074" y="6288268"/>
            <a:ext cx="225719" cy="19096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3" name="5-конечная звезда 32"/>
          <p:cNvSpPr/>
          <p:nvPr/>
        </p:nvSpPr>
        <p:spPr>
          <a:xfrm>
            <a:off x="2145997" y="6577013"/>
            <a:ext cx="225719" cy="19096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509642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-38910"/>
            <a:ext cx="12144375" cy="6825615"/>
          </a:xfrm>
          <a:custGeom>
            <a:avLst/>
            <a:gdLst/>
            <a:ahLst/>
            <a:cxnLst/>
            <a:rect l="l" t="t" r="r" b="b"/>
            <a:pathLst>
              <a:path w="12144375" h="6825615">
                <a:moveTo>
                  <a:pt x="0" y="6825232"/>
                </a:moveTo>
                <a:lnTo>
                  <a:pt x="12143994" y="6825232"/>
                </a:lnTo>
                <a:lnTo>
                  <a:pt x="12143994" y="0"/>
                </a:lnTo>
                <a:lnTo>
                  <a:pt x="0" y="0"/>
                </a:lnTo>
                <a:lnTo>
                  <a:pt x="0" y="6825232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44375" cy="6825615"/>
          </a:xfrm>
          <a:custGeom>
            <a:avLst/>
            <a:gdLst/>
            <a:ahLst/>
            <a:cxnLst/>
            <a:rect l="l" t="t" r="r" b="b"/>
            <a:pathLst>
              <a:path w="12144375" h="6825615">
                <a:moveTo>
                  <a:pt x="0" y="6825232"/>
                </a:moveTo>
                <a:lnTo>
                  <a:pt x="12143994" y="6825232"/>
                </a:lnTo>
                <a:lnTo>
                  <a:pt x="12143994" y="0"/>
                </a:lnTo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8982" y="0"/>
            <a:ext cx="10322560" cy="6858000"/>
          </a:xfrm>
          <a:custGeom>
            <a:avLst/>
            <a:gdLst/>
            <a:ahLst/>
            <a:cxnLst/>
            <a:rect l="l" t="t" r="r" b="b"/>
            <a:pathLst>
              <a:path w="10322560" h="6858000">
                <a:moveTo>
                  <a:pt x="9008734" y="0"/>
                </a:moveTo>
                <a:lnTo>
                  <a:pt x="1313317" y="0"/>
                </a:lnTo>
                <a:lnTo>
                  <a:pt x="1242340" y="76691"/>
                </a:lnTo>
                <a:lnTo>
                  <a:pt x="995769" y="387717"/>
                </a:lnTo>
                <a:lnTo>
                  <a:pt x="773232" y="717484"/>
                </a:lnTo>
                <a:lnTo>
                  <a:pt x="576058" y="1064662"/>
                </a:lnTo>
                <a:lnTo>
                  <a:pt x="405574" y="1427922"/>
                </a:lnTo>
                <a:lnTo>
                  <a:pt x="263109" y="1805933"/>
                </a:lnTo>
                <a:lnTo>
                  <a:pt x="149991" y="2197367"/>
                </a:lnTo>
                <a:lnTo>
                  <a:pt x="67548" y="2600893"/>
                </a:lnTo>
                <a:lnTo>
                  <a:pt x="17108" y="3015183"/>
                </a:lnTo>
                <a:lnTo>
                  <a:pt x="0" y="3438905"/>
                </a:lnTo>
                <a:lnTo>
                  <a:pt x="17108" y="3862627"/>
                </a:lnTo>
                <a:lnTo>
                  <a:pt x="67548" y="4276915"/>
                </a:lnTo>
                <a:lnTo>
                  <a:pt x="149991" y="4680440"/>
                </a:lnTo>
                <a:lnTo>
                  <a:pt x="263109" y="5071873"/>
                </a:lnTo>
                <a:lnTo>
                  <a:pt x="405574" y="5449884"/>
                </a:lnTo>
                <a:lnTo>
                  <a:pt x="576058" y="5813143"/>
                </a:lnTo>
                <a:lnTo>
                  <a:pt x="773232" y="6160321"/>
                </a:lnTo>
                <a:lnTo>
                  <a:pt x="995769" y="6490088"/>
                </a:lnTo>
                <a:lnTo>
                  <a:pt x="1242340" y="6801115"/>
                </a:lnTo>
                <a:lnTo>
                  <a:pt x="1294983" y="6857996"/>
                </a:lnTo>
                <a:lnTo>
                  <a:pt x="9027068" y="6857996"/>
                </a:lnTo>
                <a:lnTo>
                  <a:pt x="9079711" y="6801115"/>
                </a:lnTo>
                <a:lnTo>
                  <a:pt x="9326282" y="6490088"/>
                </a:lnTo>
                <a:lnTo>
                  <a:pt x="9548819" y="6160321"/>
                </a:lnTo>
                <a:lnTo>
                  <a:pt x="9745993" y="5813143"/>
                </a:lnTo>
                <a:lnTo>
                  <a:pt x="9916477" y="5449884"/>
                </a:lnTo>
                <a:lnTo>
                  <a:pt x="10058942" y="5071873"/>
                </a:lnTo>
                <a:lnTo>
                  <a:pt x="10172060" y="4680440"/>
                </a:lnTo>
                <a:lnTo>
                  <a:pt x="10254503" y="4276915"/>
                </a:lnTo>
                <a:lnTo>
                  <a:pt x="10304943" y="3862627"/>
                </a:lnTo>
                <a:lnTo>
                  <a:pt x="10322052" y="3438905"/>
                </a:lnTo>
                <a:lnTo>
                  <a:pt x="10304943" y="3015183"/>
                </a:lnTo>
                <a:lnTo>
                  <a:pt x="10254503" y="2600893"/>
                </a:lnTo>
                <a:lnTo>
                  <a:pt x="10172060" y="2197367"/>
                </a:lnTo>
                <a:lnTo>
                  <a:pt x="10058942" y="1805933"/>
                </a:lnTo>
                <a:lnTo>
                  <a:pt x="9916477" y="1427922"/>
                </a:lnTo>
                <a:lnTo>
                  <a:pt x="9745993" y="1064662"/>
                </a:lnTo>
                <a:lnTo>
                  <a:pt x="9548819" y="717484"/>
                </a:lnTo>
                <a:lnTo>
                  <a:pt x="9326282" y="387717"/>
                </a:lnTo>
                <a:lnTo>
                  <a:pt x="9079711" y="76691"/>
                </a:lnTo>
                <a:lnTo>
                  <a:pt x="9008734" y="0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8982" y="0"/>
            <a:ext cx="1313815" cy="3439160"/>
          </a:xfrm>
          <a:custGeom>
            <a:avLst/>
            <a:gdLst/>
            <a:ahLst/>
            <a:cxnLst/>
            <a:rect l="l" t="t" r="r" b="b"/>
            <a:pathLst>
              <a:path w="1313814" h="3439160">
                <a:moveTo>
                  <a:pt x="0" y="3438905"/>
                </a:moveTo>
                <a:lnTo>
                  <a:pt x="17108" y="3015183"/>
                </a:lnTo>
                <a:lnTo>
                  <a:pt x="67548" y="2600893"/>
                </a:lnTo>
                <a:lnTo>
                  <a:pt x="149991" y="2197367"/>
                </a:lnTo>
                <a:lnTo>
                  <a:pt x="263109" y="1805933"/>
                </a:lnTo>
                <a:lnTo>
                  <a:pt x="405574" y="1427922"/>
                </a:lnTo>
                <a:lnTo>
                  <a:pt x="576058" y="1064662"/>
                </a:lnTo>
                <a:lnTo>
                  <a:pt x="773232" y="717484"/>
                </a:lnTo>
                <a:lnTo>
                  <a:pt x="995769" y="387717"/>
                </a:lnTo>
                <a:lnTo>
                  <a:pt x="1242340" y="76691"/>
                </a:lnTo>
                <a:lnTo>
                  <a:pt x="1313317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07716" y="0"/>
            <a:ext cx="1313815" cy="6858000"/>
          </a:xfrm>
          <a:custGeom>
            <a:avLst/>
            <a:gdLst/>
            <a:ahLst/>
            <a:cxnLst/>
            <a:rect l="l" t="t" r="r" b="b"/>
            <a:pathLst>
              <a:path w="1313815" h="6858000">
                <a:moveTo>
                  <a:pt x="0" y="0"/>
                </a:moveTo>
                <a:lnTo>
                  <a:pt x="70977" y="76691"/>
                </a:lnTo>
                <a:lnTo>
                  <a:pt x="317548" y="387717"/>
                </a:lnTo>
                <a:lnTo>
                  <a:pt x="540084" y="717484"/>
                </a:lnTo>
                <a:lnTo>
                  <a:pt x="737259" y="1064662"/>
                </a:lnTo>
                <a:lnTo>
                  <a:pt x="907742" y="1427922"/>
                </a:lnTo>
                <a:lnTo>
                  <a:pt x="1050208" y="1805933"/>
                </a:lnTo>
                <a:lnTo>
                  <a:pt x="1163326" y="2197367"/>
                </a:lnTo>
                <a:lnTo>
                  <a:pt x="1245769" y="2600893"/>
                </a:lnTo>
                <a:lnTo>
                  <a:pt x="1296209" y="3015183"/>
                </a:lnTo>
                <a:lnTo>
                  <a:pt x="1313317" y="3438905"/>
                </a:lnTo>
                <a:lnTo>
                  <a:pt x="1296209" y="3862627"/>
                </a:lnTo>
                <a:lnTo>
                  <a:pt x="1245769" y="4276915"/>
                </a:lnTo>
                <a:lnTo>
                  <a:pt x="1163326" y="4680440"/>
                </a:lnTo>
                <a:lnTo>
                  <a:pt x="1050208" y="5071873"/>
                </a:lnTo>
                <a:lnTo>
                  <a:pt x="907742" y="5449884"/>
                </a:lnTo>
                <a:lnTo>
                  <a:pt x="737259" y="5813143"/>
                </a:lnTo>
                <a:lnTo>
                  <a:pt x="540084" y="6160321"/>
                </a:lnTo>
                <a:lnTo>
                  <a:pt x="317548" y="6490088"/>
                </a:lnTo>
                <a:lnTo>
                  <a:pt x="70977" y="6801115"/>
                </a:lnTo>
                <a:lnTo>
                  <a:pt x="18333" y="6857996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8982" y="3438905"/>
            <a:ext cx="1295400" cy="3419475"/>
          </a:xfrm>
          <a:custGeom>
            <a:avLst/>
            <a:gdLst/>
            <a:ahLst/>
            <a:cxnLst/>
            <a:rect l="l" t="t" r="r" b="b"/>
            <a:pathLst>
              <a:path w="1295400" h="3419475">
                <a:moveTo>
                  <a:pt x="1294983" y="3419090"/>
                </a:moveTo>
                <a:lnTo>
                  <a:pt x="1242340" y="3362209"/>
                </a:lnTo>
                <a:lnTo>
                  <a:pt x="995769" y="3051182"/>
                </a:lnTo>
                <a:lnTo>
                  <a:pt x="773232" y="2721415"/>
                </a:lnTo>
                <a:lnTo>
                  <a:pt x="576058" y="2374237"/>
                </a:lnTo>
                <a:lnTo>
                  <a:pt x="405574" y="2010978"/>
                </a:lnTo>
                <a:lnTo>
                  <a:pt x="263109" y="1632967"/>
                </a:lnTo>
                <a:lnTo>
                  <a:pt x="149991" y="1241534"/>
                </a:lnTo>
                <a:lnTo>
                  <a:pt x="67548" y="838009"/>
                </a:lnTo>
                <a:lnTo>
                  <a:pt x="17108" y="423721"/>
                </a:lnTo>
                <a:lnTo>
                  <a:pt x="0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96924" y="2903928"/>
            <a:ext cx="2620645" cy="1176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600"/>
              </a:lnSpc>
            </a:pP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М</a:t>
            </a:r>
            <a:r>
              <a:rPr sz="2650" spc="-4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ж</a:t>
            </a:r>
            <a:r>
              <a:rPr sz="2650" spc="-25" dirty="0">
                <a:solidFill>
                  <a:srgbClr val="001F5F"/>
                </a:solidFill>
                <a:latin typeface="Calibri"/>
                <a:cs typeface="Calibri"/>
              </a:rPr>
              <a:t>д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у </a:t>
            </a:r>
            <a:r>
              <a:rPr sz="2650" spc="-35" dirty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оренным нас</a:t>
            </a:r>
            <a:r>
              <a:rPr sz="2650" spc="-6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л</a:t>
            </a:r>
            <a:r>
              <a:rPr sz="2650" spc="-1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ни</a:t>
            </a:r>
            <a:r>
              <a:rPr sz="2650" spc="-2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м</a:t>
            </a:r>
            <a:r>
              <a:rPr sz="265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и мигрант</a:t>
            </a:r>
            <a:r>
              <a:rPr sz="2650" spc="-10" dirty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ми</a:t>
            </a:r>
            <a:endParaRPr sz="265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9600" y="580822"/>
            <a:ext cx="10972800" cy="530632"/>
          </a:xfrm>
          <a:prstGeom prst="rect">
            <a:avLst/>
          </a:prstGeom>
        </p:spPr>
        <p:txBody>
          <a:bodyPr vert="horz" wrap="square" lIns="0" tIns="121640" rIns="0" bIns="0" rtlCol="0">
            <a:spAutoFit/>
          </a:bodyPr>
          <a:lstStyle/>
          <a:p>
            <a:pPr marL="3192780" algn="just">
              <a:lnSpc>
                <a:spcPct val="100000"/>
              </a:lnSpc>
            </a:pPr>
            <a:r>
              <a:rPr sz="2650" b="0" dirty="0">
                <a:solidFill>
                  <a:srgbClr val="001F5F"/>
                </a:solidFill>
                <a:latin typeface="Calibri"/>
                <a:cs typeface="Calibri"/>
              </a:rPr>
              <a:t>М</a:t>
            </a:r>
            <a:r>
              <a:rPr sz="2650" b="0" spc="-4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b="0" dirty="0">
                <a:solidFill>
                  <a:srgbClr val="001F5F"/>
                </a:solidFill>
                <a:latin typeface="Calibri"/>
                <a:cs typeface="Calibri"/>
              </a:rPr>
              <a:t>ж</a:t>
            </a:r>
            <a:r>
              <a:rPr sz="2650" b="0" spc="-25" dirty="0">
                <a:solidFill>
                  <a:srgbClr val="001F5F"/>
                </a:solidFill>
                <a:latin typeface="Calibri"/>
                <a:cs typeface="Calibri"/>
              </a:rPr>
              <a:t>д</a:t>
            </a:r>
            <a:r>
              <a:rPr sz="2650" b="0" dirty="0">
                <a:solidFill>
                  <a:srgbClr val="001F5F"/>
                </a:solidFill>
                <a:latin typeface="Calibri"/>
                <a:cs typeface="Calibri"/>
              </a:rPr>
              <a:t>у </a:t>
            </a:r>
            <a:r>
              <a:rPr sz="2650" b="0" spc="-20" dirty="0">
                <a:solidFill>
                  <a:srgbClr val="001F5F"/>
                </a:solidFill>
                <a:latin typeface="Calibri"/>
                <a:cs typeface="Calibri"/>
              </a:rPr>
              <a:t>де</a:t>
            </a:r>
            <a:r>
              <a:rPr sz="2650" b="0" dirty="0">
                <a:solidFill>
                  <a:srgbClr val="001F5F"/>
                </a:solidFill>
                <a:latin typeface="Calibri"/>
                <a:cs typeface="Calibri"/>
              </a:rPr>
              <a:t>тьми из</a:t>
            </a:r>
            <a:endParaRPr sz="26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76216" y="688587"/>
            <a:ext cx="3416300" cy="744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об</a:t>
            </a:r>
            <a:r>
              <a:rPr sz="2650" spc="-15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спеч</a:t>
            </a:r>
            <a:r>
              <a:rPr sz="2650" spc="-15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нных</a:t>
            </a:r>
            <a:r>
              <a:rPr sz="265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endParaRPr sz="26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нео</a:t>
            </a:r>
            <a:r>
              <a:rPr sz="2650" spc="-15" dirty="0">
                <a:solidFill>
                  <a:srgbClr val="001F5F"/>
                </a:solidFill>
                <a:latin typeface="Calibri"/>
                <a:cs typeface="Calibri"/>
              </a:rPr>
              <a:t>б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есп</a:t>
            </a:r>
            <a:r>
              <a:rPr sz="2650" spc="-15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ч</a:t>
            </a:r>
            <a:r>
              <a:rPr sz="2650" spc="-15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нных</a:t>
            </a:r>
            <a:r>
              <a:rPr sz="265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с</a:t>
            </a:r>
            <a:r>
              <a:rPr sz="2650" spc="-2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м</a:t>
            </a:r>
            <a:r>
              <a:rPr sz="2650" spc="-15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й</a:t>
            </a:r>
            <a:endParaRPr sz="26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63717" y="3086597"/>
            <a:ext cx="3203828" cy="1222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600"/>
              </a:lnSpc>
            </a:pP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М</a:t>
            </a:r>
            <a:r>
              <a:rPr sz="2650" spc="-45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ж</a:t>
            </a:r>
            <a:r>
              <a:rPr sz="2650" spc="-25" dirty="0">
                <a:solidFill>
                  <a:srgbClr val="001F5F"/>
                </a:solidFill>
                <a:latin typeface="Calibri"/>
                <a:cs typeface="Calibri"/>
              </a:rPr>
              <a:t>д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у </a:t>
            </a:r>
            <a:r>
              <a:rPr sz="2650" spc="-25" dirty="0">
                <a:solidFill>
                  <a:srgbClr val="001F5F"/>
                </a:solidFill>
                <a:latin typeface="Calibri"/>
                <a:cs typeface="Calibri"/>
              </a:rPr>
              <a:t>д</a:t>
            </a:r>
            <a:r>
              <a:rPr sz="2650" spc="-2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тьм</a:t>
            </a:r>
            <a:r>
              <a:rPr sz="2650" spc="-15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, </a:t>
            </a:r>
            <a:r>
              <a:rPr sz="2650" spc="-20" dirty="0">
                <a:solidFill>
                  <a:srgbClr val="001F5F"/>
                </a:solidFill>
                <a:latin typeface="Calibri"/>
                <a:cs typeface="Calibri"/>
              </a:rPr>
              <a:t>ру</a:t>
            </a:r>
            <a:r>
              <a:rPr sz="2650" spc="-15" dirty="0">
                <a:solidFill>
                  <a:srgbClr val="001F5F"/>
                </a:solidFill>
                <a:latin typeface="Calibri"/>
                <a:cs typeface="Calibri"/>
              </a:rPr>
              <a:t>с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с</a:t>
            </a:r>
            <a:r>
              <a:rPr sz="2650" spc="-35" dirty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2650" spc="-25" dirty="0">
                <a:solidFill>
                  <a:srgbClr val="001F5F"/>
                </a:solidFill>
                <a:latin typeface="Calibri"/>
                <a:cs typeface="Calibri"/>
              </a:rPr>
              <a:t>г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оворящими и н</a:t>
            </a:r>
            <a:r>
              <a:rPr sz="2650" spc="-2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т</a:t>
            </a:r>
            <a:endParaRPr sz="26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02104" y="1250479"/>
            <a:ext cx="2788920" cy="1176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600"/>
              </a:lnSpc>
            </a:pP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М</a:t>
            </a:r>
            <a:r>
              <a:rPr sz="2650" spc="-45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ж</a:t>
            </a:r>
            <a:r>
              <a:rPr sz="2650" spc="-25" dirty="0">
                <a:solidFill>
                  <a:srgbClr val="001F5F"/>
                </a:solidFill>
                <a:latin typeface="Calibri"/>
                <a:cs typeface="Calibri"/>
              </a:rPr>
              <a:t>д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у </a:t>
            </a:r>
            <a:r>
              <a:rPr sz="2650" spc="-25" dirty="0">
                <a:solidFill>
                  <a:srgbClr val="001F5F"/>
                </a:solidFill>
                <a:latin typeface="Calibri"/>
                <a:cs typeface="Calibri"/>
              </a:rPr>
              <a:t>зд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оровыми </a:t>
            </a:r>
            <a:r>
              <a:rPr sz="2650" spc="-25" dirty="0">
                <a:solidFill>
                  <a:srgbClr val="001F5F"/>
                </a:solidFill>
                <a:latin typeface="Calibri"/>
                <a:cs typeface="Calibri"/>
              </a:rPr>
              <a:t>д</a:t>
            </a:r>
            <a:r>
              <a:rPr sz="2650" spc="-2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тьми и </a:t>
            </a:r>
            <a:r>
              <a:rPr sz="2650" spc="-25" dirty="0">
                <a:solidFill>
                  <a:srgbClr val="001F5F"/>
                </a:solidFill>
                <a:latin typeface="Calibri"/>
                <a:cs typeface="Calibri"/>
              </a:rPr>
              <a:t>д</a:t>
            </a:r>
            <a:r>
              <a:rPr sz="2650" spc="-2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тьми с </a:t>
            </a:r>
            <a:r>
              <a:rPr sz="2650" spc="-25" dirty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ткло</a:t>
            </a:r>
            <a:r>
              <a:rPr sz="2650" spc="10" dirty="0">
                <a:solidFill>
                  <a:srgbClr val="001F5F"/>
                </a:solidFill>
                <a:latin typeface="Calibri"/>
                <a:cs typeface="Calibri"/>
              </a:rPr>
              <a:t>н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ениями</a:t>
            </a:r>
            <a:endParaRPr sz="26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73454" y="4715286"/>
            <a:ext cx="3070860" cy="1176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9380" algn="ctr">
              <a:lnSpc>
                <a:spcPct val="100600"/>
              </a:lnSpc>
            </a:pP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М</a:t>
            </a:r>
            <a:r>
              <a:rPr sz="2650" spc="-4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ж</a:t>
            </a:r>
            <a:r>
              <a:rPr sz="2650" spc="-25" dirty="0">
                <a:solidFill>
                  <a:srgbClr val="001F5F"/>
                </a:solidFill>
                <a:latin typeface="Calibri"/>
                <a:cs typeface="Calibri"/>
              </a:rPr>
              <a:t>д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у </a:t>
            </a:r>
            <a:r>
              <a:rPr sz="2650" spc="-20" dirty="0">
                <a:solidFill>
                  <a:srgbClr val="001F5F"/>
                </a:solidFill>
                <a:latin typeface="Calibri"/>
                <a:cs typeface="Calibri"/>
              </a:rPr>
              <a:t>де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тьми из образ</a:t>
            </a:r>
            <a:r>
              <a:rPr sz="2650" spc="-10" dirty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2650" spc="-15" dirty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нных</a:t>
            </a:r>
            <a:r>
              <a:rPr sz="265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с</a:t>
            </a:r>
            <a:r>
              <a:rPr sz="2650" spc="-2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м</a:t>
            </a:r>
            <a:r>
              <a:rPr sz="2650" spc="-15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й и н</a:t>
            </a:r>
            <a:r>
              <a:rPr sz="2650" spc="-20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т</a:t>
            </a:r>
            <a:endParaRPr sz="265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40402" y="1960626"/>
            <a:ext cx="2811780" cy="2828925"/>
          </a:xfrm>
          <a:custGeom>
            <a:avLst/>
            <a:gdLst/>
            <a:ahLst/>
            <a:cxnLst/>
            <a:rect l="l" t="t" r="r" b="b"/>
            <a:pathLst>
              <a:path w="2811779" h="2828925">
                <a:moveTo>
                  <a:pt x="1405889" y="0"/>
                </a:moveTo>
                <a:lnTo>
                  <a:pt x="1290581" y="4688"/>
                </a:lnTo>
                <a:lnTo>
                  <a:pt x="1177840" y="18511"/>
                </a:lnTo>
                <a:lnTo>
                  <a:pt x="1068029" y="41104"/>
                </a:lnTo>
                <a:lnTo>
                  <a:pt x="961509" y="72103"/>
                </a:lnTo>
                <a:lnTo>
                  <a:pt x="858643" y="111144"/>
                </a:lnTo>
                <a:lnTo>
                  <a:pt x="759790" y="157864"/>
                </a:lnTo>
                <a:lnTo>
                  <a:pt x="665315" y="211897"/>
                </a:lnTo>
                <a:lnTo>
                  <a:pt x="575578" y="272881"/>
                </a:lnTo>
                <a:lnTo>
                  <a:pt x="490941" y="340450"/>
                </a:lnTo>
                <a:lnTo>
                  <a:pt x="411765" y="414242"/>
                </a:lnTo>
                <a:lnTo>
                  <a:pt x="338414" y="493891"/>
                </a:lnTo>
                <a:lnTo>
                  <a:pt x="271247" y="579034"/>
                </a:lnTo>
                <a:lnTo>
                  <a:pt x="210628" y="669307"/>
                </a:lnTo>
                <a:lnTo>
                  <a:pt x="156917" y="764346"/>
                </a:lnTo>
                <a:lnTo>
                  <a:pt x="110478" y="863786"/>
                </a:lnTo>
                <a:lnTo>
                  <a:pt x="71670" y="967264"/>
                </a:lnTo>
                <a:lnTo>
                  <a:pt x="40857" y="1074416"/>
                </a:lnTo>
                <a:lnTo>
                  <a:pt x="18400" y="1184877"/>
                </a:lnTo>
                <a:lnTo>
                  <a:pt x="4660" y="1298283"/>
                </a:lnTo>
                <a:lnTo>
                  <a:pt x="0" y="1414272"/>
                </a:lnTo>
                <a:lnTo>
                  <a:pt x="4660" y="1530260"/>
                </a:lnTo>
                <a:lnTo>
                  <a:pt x="18400" y="1643666"/>
                </a:lnTo>
                <a:lnTo>
                  <a:pt x="40857" y="1754127"/>
                </a:lnTo>
                <a:lnTo>
                  <a:pt x="71670" y="1861279"/>
                </a:lnTo>
                <a:lnTo>
                  <a:pt x="110478" y="1964757"/>
                </a:lnTo>
                <a:lnTo>
                  <a:pt x="156917" y="2064197"/>
                </a:lnTo>
                <a:lnTo>
                  <a:pt x="210628" y="2159236"/>
                </a:lnTo>
                <a:lnTo>
                  <a:pt x="271247" y="2249509"/>
                </a:lnTo>
                <a:lnTo>
                  <a:pt x="338414" y="2334652"/>
                </a:lnTo>
                <a:lnTo>
                  <a:pt x="411765" y="2414301"/>
                </a:lnTo>
                <a:lnTo>
                  <a:pt x="490941" y="2488093"/>
                </a:lnTo>
                <a:lnTo>
                  <a:pt x="575578" y="2555662"/>
                </a:lnTo>
                <a:lnTo>
                  <a:pt x="665315" y="2616646"/>
                </a:lnTo>
                <a:lnTo>
                  <a:pt x="759790" y="2670679"/>
                </a:lnTo>
                <a:lnTo>
                  <a:pt x="858643" y="2717399"/>
                </a:lnTo>
                <a:lnTo>
                  <a:pt x="961509" y="2756440"/>
                </a:lnTo>
                <a:lnTo>
                  <a:pt x="1068029" y="2787439"/>
                </a:lnTo>
                <a:lnTo>
                  <a:pt x="1177840" y="2810032"/>
                </a:lnTo>
                <a:lnTo>
                  <a:pt x="1290581" y="2823855"/>
                </a:lnTo>
                <a:lnTo>
                  <a:pt x="1405889" y="2828544"/>
                </a:lnTo>
                <a:lnTo>
                  <a:pt x="1521198" y="2823855"/>
                </a:lnTo>
                <a:lnTo>
                  <a:pt x="1633939" y="2810032"/>
                </a:lnTo>
                <a:lnTo>
                  <a:pt x="1743750" y="2787439"/>
                </a:lnTo>
                <a:lnTo>
                  <a:pt x="1850270" y="2756440"/>
                </a:lnTo>
                <a:lnTo>
                  <a:pt x="1953136" y="2717399"/>
                </a:lnTo>
                <a:lnTo>
                  <a:pt x="2051989" y="2670679"/>
                </a:lnTo>
                <a:lnTo>
                  <a:pt x="2146464" y="2616646"/>
                </a:lnTo>
                <a:lnTo>
                  <a:pt x="2236201" y="2555662"/>
                </a:lnTo>
                <a:lnTo>
                  <a:pt x="2320838" y="2488093"/>
                </a:lnTo>
                <a:lnTo>
                  <a:pt x="2400014" y="2414301"/>
                </a:lnTo>
                <a:lnTo>
                  <a:pt x="2473365" y="2334652"/>
                </a:lnTo>
                <a:lnTo>
                  <a:pt x="2540532" y="2249509"/>
                </a:lnTo>
                <a:lnTo>
                  <a:pt x="2601151" y="2159236"/>
                </a:lnTo>
                <a:lnTo>
                  <a:pt x="2654862" y="2064197"/>
                </a:lnTo>
                <a:lnTo>
                  <a:pt x="2701301" y="1964757"/>
                </a:lnTo>
                <a:lnTo>
                  <a:pt x="2740109" y="1861279"/>
                </a:lnTo>
                <a:lnTo>
                  <a:pt x="2770922" y="1754127"/>
                </a:lnTo>
                <a:lnTo>
                  <a:pt x="2793379" y="1643666"/>
                </a:lnTo>
                <a:lnTo>
                  <a:pt x="2807119" y="1530260"/>
                </a:lnTo>
                <a:lnTo>
                  <a:pt x="2811779" y="1414272"/>
                </a:lnTo>
                <a:lnTo>
                  <a:pt x="2807119" y="1298283"/>
                </a:lnTo>
                <a:lnTo>
                  <a:pt x="2793379" y="1184877"/>
                </a:lnTo>
                <a:lnTo>
                  <a:pt x="2770922" y="1074416"/>
                </a:lnTo>
                <a:lnTo>
                  <a:pt x="2740109" y="967264"/>
                </a:lnTo>
                <a:lnTo>
                  <a:pt x="2701301" y="863786"/>
                </a:lnTo>
                <a:lnTo>
                  <a:pt x="2654862" y="764346"/>
                </a:lnTo>
                <a:lnTo>
                  <a:pt x="2601151" y="669307"/>
                </a:lnTo>
                <a:lnTo>
                  <a:pt x="2540532" y="579034"/>
                </a:lnTo>
                <a:lnTo>
                  <a:pt x="2473365" y="493891"/>
                </a:lnTo>
                <a:lnTo>
                  <a:pt x="2400014" y="414242"/>
                </a:lnTo>
                <a:lnTo>
                  <a:pt x="2320838" y="340450"/>
                </a:lnTo>
                <a:lnTo>
                  <a:pt x="2236201" y="272881"/>
                </a:lnTo>
                <a:lnTo>
                  <a:pt x="2146464" y="211897"/>
                </a:lnTo>
                <a:lnTo>
                  <a:pt x="2051989" y="157864"/>
                </a:lnTo>
                <a:lnTo>
                  <a:pt x="1953136" y="111144"/>
                </a:lnTo>
                <a:lnTo>
                  <a:pt x="1850270" y="72103"/>
                </a:lnTo>
                <a:lnTo>
                  <a:pt x="1743750" y="41104"/>
                </a:lnTo>
                <a:lnTo>
                  <a:pt x="1633939" y="18511"/>
                </a:lnTo>
                <a:lnTo>
                  <a:pt x="1521198" y="4688"/>
                </a:lnTo>
                <a:lnTo>
                  <a:pt x="1405889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40402" y="1960626"/>
            <a:ext cx="2811780" cy="2828925"/>
          </a:xfrm>
          <a:custGeom>
            <a:avLst/>
            <a:gdLst/>
            <a:ahLst/>
            <a:cxnLst/>
            <a:rect l="l" t="t" r="r" b="b"/>
            <a:pathLst>
              <a:path w="2811779" h="2828925">
                <a:moveTo>
                  <a:pt x="0" y="1414272"/>
                </a:moveTo>
                <a:lnTo>
                  <a:pt x="4660" y="1298283"/>
                </a:lnTo>
                <a:lnTo>
                  <a:pt x="18400" y="1184877"/>
                </a:lnTo>
                <a:lnTo>
                  <a:pt x="40857" y="1074416"/>
                </a:lnTo>
                <a:lnTo>
                  <a:pt x="71670" y="967264"/>
                </a:lnTo>
                <a:lnTo>
                  <a:pt x="110478" y="863786"/>
                </a:lnTo>
                <a:lnTo>
                  <a:pt x="156917" y="764346"/>
                </a:lnTo>
                <a:lnTo>
                  <a:pt x="210628" y="669307"/>
                </a:lnTo>
                <a:lnTo>
                  <a:pt x="271247" y="579034"/>
                </a:lnTo>
                <a:lnTo>
                  <a:pt x="338414" y="493891"/>
                </a:lnTo>
                <a:lnTo>
                  <a:pt x="411765" y="414242"/>
                </a:lnTo>
                <a:lnTo>
                  <a:pt x="490941" y="340450"/>
                </a:lnTo>
                <a:lnTo>
                  <a:pt x="575578" y="272881"/>
                </a:lnTo>
                <a:lnTo>
                  <a:pt x="665315" y="211897"/>
                </a:lnTo>
                <a:lnTo>
                  <a:pt x="759790" y="157864"/>
                </a:lnTo>
                <a:lnTo>
                  <a:pt x="858643" y="111144"/>
                </a:lnTo>
                <a:lnTo>
                  <a:pt x="961509" y="72103"/>
                </a:lnTo>
                <a:lnTo>
                  <a:pt x="1068029" y="41104"/>
                </a:lnTo>
                <a:lnTo>
                  <a:pt x="1177840" y="18511"/>
                </a:lnTo>
                <a:lnTo>
                  <a:pt x="1290581" y="4688"/>
                </a:lnTo>
                <a:lnTo>
                  <a:pt x="1405889" y="0"/>
                </a:lnTo>
                <a:lnTo>
                  <a:pt x="1521198" y="4688"/>
                </a:lnTo>
                <a:lnTo>
                  <a:pt x="1633939" y="18511"/>
                </a:lnTo>
                <a:lnTo>
                  <a:pt x="1743750" y="41104"/>
                </a:lnTo>
                <a:lnTo>
                  <a:pt x="1850270" y="72103"/>
                </a:lnTo>
                <a:lnTo>
                  <a:pt x="1953136" y="111144"/>
                </a:lnTo>
                <a:lnTo>
                  <a:pt x="2051989" y="157864"/>
                </a:lnTo>
                <a:lnTo>
                  <a:pt x="2146464" y="211897"/>
                </a:lnTo>
                <a:lnTo>
                  <a:pt x="2236201" y="272881"/>
                </a:lnTo>
                <a:lnTo>
                  <a:pt x="2320838" y="340450"/>
                </a:lnTo>
                <a:lnTo>
                  <a:pt x="2400014" y="414242"/>
                </a:lnTo>
                <a:lnTo>
                  <a:pt x="2473365" y="493891"/>
                </a:lnTo>
                <a:lnTo>
                  <a:pt x="2540532" y="579034"/>
                </a:lnTo>
                <a:lnTo>
                  <a:pt x="2601151" y="669307"/>
                </a:lnTo>
                <a:lnTo>
                  <a:pt x="2654862" y="764346"/>
                </a:lnTo>
                <a:lnTo>
                  <a:pt x="2701301" y="863786"/>
                </a:lnTo>
                <a:lnTo>
                  <a:pt x="2740109" y="967264"/>
                </a:lnTo>
                <a:lnTo>
                  <a:pt x="2770922" y="1074416"/>
                </a:lnTo>
                <a:lnTo>
                  <a:pt x="2793379" y="1184877"/>
                </a:lnTo>
                <a:lnTo>
                  <a:pt x="2807119" y="1298283"/>
                </a:lnTo>
                <a:lnTo>
                  <a:pt x="2811779" y="1414272"/>
                </a:lnTo>
                <a:lnTo>
                  <a:pt x="2807119" y="1530260"/>
                </a:lnTo>
                <a:lnTo>
                  <a:pt x="2793379" y="1643666"/>
                </a:lnTo>
                <a:lnTo>
                  <a:pt x="2770922" y="1754127"/>
                </a:lnTo>
                <a:lnTo>
                  <a:pt x="2740109" y="1861279"/>
                </a:lnTo>
                <a:lnTo>
                  <a:pt x="2701301" y="1964757"/>
                </a:lnTo>
                <a:lnTo>
                  <a:pt x="2654862" y="2064197"/>
                </a:lnTo>
                <a:lnTo>
                  <a:pt x="2601151" y="2159236"/>
                </a:lnTo>
                <a:lnTo>
                  <a:pt x="2540532" y="2249509"/>
                </a:lnTo>
                <a:lnTo>
                  <a:pt x="2473365" y="2334652"/>
                </a:lnTo>
                <a:lnTo>
                  <a:pt x="2400014" y="2414301"/>
                </a:lnTo>
                <a:lnTo>
                  <a:pt x="2320838" y="2488093"/>
                </a:lnTo>
                <a:lnTo>
                  <a:pt x="2236201" y="2555662"/>
                </a:lnTo>
                <a:lnTo>
                  <a:pt x="2146464" y="2616646"/>
                </a:lnTo>
                <a:lnTo>
                  <a:pt x="2051989" y="2670679"/>
                </a:lnTo>
                <a:lnTo>
                  <a:pt x="1953136" y="2717399"/>
                </a:lnTo>
                <a:lnTo>
                  <a:pt x="1850270" y="2756440"/>
                </a:lnTo>
                <a:lnTo>
                  <a:pt x="1743750" y="2787439"/>
                </a:lnTo>
                <a:lnTo>
                  <a:pt x="1633939" y="2810032"/>
                </a:lnTo>
                <a:lnTo>
                  <a:pt x="1521198" y="2823855"/>
                </a:lnTo>
                <a:lnTo>
                  <a:pt x="1405889" y="2828544"/>
                </a:lnTo>
                <a:lnTo>
                  <a:pt x="1290581" y="2823855"/>
                </a:lnTo>
                <a:lnTo>
                  <a:pt x="1177840" y="2810032"/>
                </a:lnTo>
                <a:lnTo>
                  <a:pt x="1068029" y="2787439"/>
                </a:lnTo>
                <a:lnTo>
                  <a:pt x="961509" y="2756440"/>
                </a:lnTo>
                <a:lnTo>
                  <a:pt x="858643" y="2717399"/>
                </a:lnTo>
                <a:lnTo>
                  <a:pt x="759790" y="2670679"/>
                </a:lnTo>
                <a:lnTo>
                  <a:pt x="665315" y="2616646"/>
                </a:lnTo>
                <a:lnTo>
                  <a:pt x="575578" y="2555662"/>
                </a:lnTo>
                <a:lnTo>
                  <a:pt x="490941" y="2488093"/>
                </a:lnTo>
                <a:lnTo>
                  <a:pt x="411765" y="2414301"/>
                </a:lnTo>
                <a:lnTo>
                  <a:pt x="338414" y="2334652"/>
                </a:lnTo>
                <a:lnTo>
                  <a:pt x="271247" y="2249509"/>
                </a:lnTo>
                <a:lnTo>
                  <a:pt x="210628" y="2159236"/>
                </a:lnTo>
                <a:lnTo>
                  <a:pt x="156917" y="2064197"/>
                </a:lnTo>
                <a:lnTo>
                  <a:pt x="110478" y="1964757"/>
                </a:lnTo>
                <a:lnTo>
                  <a:pt x="71670" y="1861279"/>
                </a:lnTo>
                <a:lnTo>
                  <a:pt x="40857" y="1754127"/>
                </a:lnTo>
                <a:lnTo>
                  <a:pt x="18400" y="1643666"/>
                </a:lnTo>
                <a:lnTo>
                  <a:pt x="4660" y="1530260"/>
                </a:lnTo>
                <a:lnTo>
                  <a:pt x="0" y="141427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28464" y="2407030"/>
            <a:ext cx="2736850" cy="163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0690" marR="433070" algn="ctr">
              <a:lnSpc>
                <a:spcPct val="100899"/>
              </a:lnSpc>
            </a:pPr>
            <a:r>
              <a:rPr sz="3700" b="1" dirty="0">
                <a:solidFill>
                  <a:srgbClr val="FFFFFF"/>
                </a:solidFill>
                <a:latin typeface="Calibri"/>
                <a:cs typeface="Calibri"/>
              </a:rPr>
              <a:t>Ра</a:t>
            </a:r>
            <a:r>
              <a:rPr sz="3700" b="1" spc="10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3700" b="1" dirty="0">
                <a:solidFill>
                  <a:srgbClr val="FFFFFF"/>
                </a:solidFill>
                <a:latin typeface="Calibri"/>
                <a:cs typeface="Calibri"/>
              </a:rPr>
              <a:t>рывы в</a:t>
            </a:r>
            <a:endParaRPr sz="37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3700" b="1" dirty="0">
                <a:solidFill>
                  <a:srgbClr val="FFFFFF"/>
                </a:solidFill>
                <a:latin typeface="Calibri"/>
                <a:cs typeface="Calibri"/>
              </a:rPr>
              <a:t>обр</a:t>
            </a:r>
            <a:r>
              <a:rPr sz="3700" b="1" spc="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3700" b="1" dirty="0">
                <a:solidFill>
                  <a:srgbClr val="FFFFFF"/>
                </a:solidFill>
                <a:latin typeface="Calibri"/>
                <a:cs typeface="Calibri"/>
              </a:rPr>
              <a:t>зов</a:t>
            </a:r>
            <a:r>
              <a:rPr sz="3700" b="1" spc="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3700" b="1" dirty="0">
                <a:solidFill>
                  <a:srgbClr val="FFFFFF"/>
                </a:solidFill>
                <a:latin typeface="Calibri"/>
                <a:cs typeface="Calibri"/>
              </a:rPr>
              <a:t>нии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55409" y="4603971"/>
            <a:ext cx="2640330" cy="363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Циф</a:t>
            </a:r>
            <a:r>
              <a:rPr sz="2650" spc="5" dirty="0">
                <a:solidFill>
                  <a:srgbClr val="001F5F"/>
                </a:solidFill>
                <a:latin typeface="Calibri"/>
                <a:cs typeface="Calibri"/>
              </a:rPr>
              <a:t>р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овой разрыв</a:t>
            </a:r>
            <a:endParaRPr sz="265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90560" y="1544701"/>
            <a:ext cx="2616835" cy="831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225" marR="5080" indent="-771525">
              <a:lnSpc>
                <a:spcPct val="115799"/>
              </a:lnSpc>
            </a:pPr>
            <a:r>
              <a:rPr sz="2650" spc="-245" dirty="0">
                <a:solidFill>
                  <a:srgbClr val="001F5F"/>
                </a:solidFill>
                <a:latin typeface="Calibri"/>
                <a:cs typeface="Calibri"/>
              </a:rPr>
              <a:t>Т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ерри</a:t>
            </a:r>
            <a:r>
              <a:rPr sz="2650" spc="-25" dirty="0">
                <a:solidFill>
                  <a:srgbClr val="001F5F"/>
                </a:solidFill>
                <a:latin typeface="Calibri"/>
                <a:cs typeface="Calibri"/>
              </a:rPr>
              <a:t>т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ориальный разр</a:t>
            </a:r>
            <a:r>
              <a:rPr sz="2650" spc="5" dirty="0">
                <a:solidFill>
                  <a:srgbClr val="001F5F"/>
                </a:solidFill>
                <a:latin typeface="Calibri"/>
                <a:cs typeface="Calibri"/>
              </a:rPr>
              <a:t>ы</a:t>
            </a:r>
            <a:r>
              <a:rPr sz="265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endParaRPr sz="2650" dirty="0">
              <a:latin typeface="Calibri"/>
              <a:cs typeface="Calibri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61E219B-6C1C-42E1-B06A-FCA035418B3D}"/>
              </a:ext>
            </a:extLst>
          </p:cNvPr>
          <p:cNvSpPr txBox="1"/>
          <p:nvPr/>
        </p:nvSpPr>
        <p:spPr>
          <a:xfrm>
            <a:off x="2558728" y="5273555"/>
            <a:ext cx="4339472" cy="1223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650" dirty="0">
                <a:solidFill>
                  <a:srgbClr val="001F5F"/>
                </a:solidFill>
                <a:latin typeface="Calibri"/>
                <a:cs typeface="Calibri"/>
              </a:rPr>
              <a:t>Между государственными обязательствами и возможностью их выполнить</a:t>
            </a:r>
            <a:endParaRPr sz="26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753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-240704" y="-1443695"/>
            <a:ext cx="13173376" cy="8516873"/>
            <a:chOff x="-252536" y="-1100658"/>
            <a:chExt cx="9880032" cy="638765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-252536" y="-143498"/>
              <a:ext cx="5559552" cy="5430495"/>
            </a:xfrm>
            <a:custGeom>
              <a:avLst/>
              <a:gdLst>
                <a:gd name="connsiteX0" fmla="*/ 5084064 w 5559552"/>
                <a:gd name="connsiteY0" fmla="*/ 54864 h 5430495"/>
                <a:gd name="connsiteX1" fmla="*/ 5084064 w 5559552"/>
                <a:gd name="connsiteY1" fmla="*/ 54864 h 5430495"/>
                <a:gd name="connsiteX2" fmla="*/ 5065776 w 5559552"/>
                <a:gd name="connsiteY2" fmla="*/ 219456 h 5430495"/>
                <a:gd name="connsiteX3" fmla="*/ 4974336 w 5559552"/>
                <a:gd name="connsiteY3" fmla="*/ 310896 h 5430495"/>
                <a:gd name="connsiteX4" fmla="*/ 4901184 w 5559552"/>
                <a:gd name="connsiteY4" fmla="*/ 420624 h 5430495"/>
                <a:gd name="connsiteX5" fmla="*/ 4809744 w 5559552"/>
                <a:gd name="connsiteY5" fmla="*/ 512064 h 5430495"/>
                <a:gd name="connsiteX6" fmla="*/ 4718304 w 5559552"/>
                <a:gd name="connsiteY6" fmla="*/ 658368 h 5430495"/>
                <a:gd name="connsiteX7" fmla="*/ 4626864 w 5559552"/>
                <a:gd name="connsiteY7" fmla="*/ 713232 h 5430495"/>
                <a:gd name="connsiteX8" fmla="*/ 4572000 w 5559552"/>
                <a:gd name="connsiteY8" fmla="*/ 768096 h 5430495"/>
                <a:gd name="connsiteX9" fmla="*/ 4498848 w 5559552"/>
                <a:gd name="connsiteY9" fmla="*/ 859536 h 5430495"/>
                <a:gd name="connsiteX10" fmla="*/ 4443984 w 5559552"/>
                <a:gd name="connsiteY10" fmla="*/ 896112 h 5430495"/>
                <a:gd name="connsiteX11" fmla="*/ 4370832 w 5559552"/>
                <a:gd name="connsiteY11" fmla="*/ 987552 h 5430495"/>
                <a:gd name="connsiteX12" fmla="*/ 4279392 w 5559552"/>
                <a:gd name="connsiteY12" fmla="*/ 1024128 h 5430495"/>
                <a:gd name="connsiteX13" fmla="*/ 4169664 w 5559552"/>
                <a:gd name="connsiteY13" fmla="*/ 1115568 h 5430495"/>
                <a:gd name="connsiteX14" fmla="*/ 3931920 w 5559552"/>
                <a:gd name="connsiteY14" fmla="*/ 1353312 h 5430495"/>
                <a:gd name="connsiteX15" fmla="*/ 3694176 w 5559552"/>
                <a:gd name="connsiteY15" fmla="*/ 1517904 h 5430495"/>
                <a:gd name="connsiteX16" fmla="*/ 3493008 w 5559552"/>
                <a:gd name="connsiteY16" fmla="*/ 1682496 h 5430495"/>
                <a:gd name="connsiteX17" fmla="*/ 3419856 w 5559552"/>
                <a:gd name="connsiteY17" fmla="*/ 1773936 h 5430495"/>
                <a:gd name="connsiteX18" fmla="*/ 3511296 w 5559552"/>
                <a:gd name="connsiteY18" fmla="*/ 1828800 h 5430495"/>
                <a:gd name="connsiteX19" fmla="*/ 5047488 w 5559552"/>
                <a:gd name="connsiteY19" fmla="*/ 1810512 h 5430495"/>
                <a:gd name="connsiteX20" fmla="*/ 5230368 w 5559552"/>
                <a:gd name="connsiteY20" fmla="*/ 1847088 h 5430495"/>
                <a:gd name="connsiteX21" fmla="*/ 5029200 w 5559552"/>
                <a:gd name="connsiteY21" fmla="*/ 1956816 h 5430495"/>
                <a:gd name="connsiteX22" fmla="*/ 4901184 w 5559552"/>
                <a:gd name="connsiteY22" fmla="*/ 2066544 h 5430495"/>
                <a:gd name="connsiteX23" fmla="*/ 4846320 w 5559552"/>
                <a:gd name="connsiteY23" fmla="*/ 2084832 h 5430495"/>
                <a:gd name="connsiteX24" fmla="*/ 4681728 w 5559552"/>
                <a:gd name="connsiteY24" fmla="*/ 2249424 h 5430495"/>
                <a:gd name="connsiteX25" fmla="*/ 4626864 w 5559552"/>
                <a:gd name="connsiteY25" fmla="*/ 2304288 h 5430495"/>
                <a:gd name="connsiteX26" fmla="*/ 4590288 w 5559552"/>
                <a:gd name="connsiteY26" fmla="*/ 2359152 h 5430495"/>
                <a:gd name="connsiteX27" fmla="*/ 4443984 w 5559552"/>
                <a:gd name="connsiteY27" fmla="*/ 2432304 h 5430495"/>
                <a:gd name="connsiteX28" fmla="*/ 4334256 w 5559552"/>
                <a:gd name="connsiteY28" fmla="*/ 2523744 h 5430495"/>
                <a:gd name="connsiteX29" fmla="*/ 4169664 w 5559552"/>
                <a:gd name="connsiteY29" fmla="*/ 2651760 h 5430495"/>
                <a:gd name="connsiteX30" fmla="*/ 3968496 w 5559552"/>
                <a:gd name="connsiteY30" fmla="*/ 2798064 h 5430495"/>
                <a:gd name="connsiteX31" fmla="*/ 3895344 w 5559552"/>
                <a:gd name="connsiteY31" fmla="*/ 2871216 h 5430495"/>
                <a:gd name="connsiteX32" fmla="*/ 3822192 w 5559552"/>
                <a:gd name="connsiteY32" fmla="*/ 2889504 h 5430495"/>
                <a:gd name="connsiteX33" fmla="*/ 3767328 w 5559552"/>
                <a:gd name="connsiteY33" fmla="*/ 2926080 h 5430495"/>
                <a:gd name="connsiteX34" fmla="*/ 4023360 w 5559552"/>
                <a:gd name="connsiteY34" fmla="*/ 2999232 h 5430495"/>
                <a:gd name="connsiteX35" fmla="*/ 4133088 w 5559552"/>
                <a:gd name="connsiteY35" fmla="*/ 3035808 h 5430495"/>
                <a:gd name="connsiteX36" fmla="*/ 4407408 w 5559552"/>
                <a:gd name="connsiteY36" fmla="*/ 3054096 h 5430495"/>
                <a:gd name="connsiteX37" fmla="*/ 4517136 w 5559552"/>
                <a:gd name="connsiteY37" fmla="*/ 3090672 h 5430495"/>
                <a:gd name="connsiteX38" fmla="*/ 4663440 w 5559552"/>
                <a:gd name="connsiteY38" fmla="*/ 3145536 h 5430495"/>
                <a:gd name="connsiteX39" fmla="*/ 4828032 w 5559552"/>
                <a:gd name="connsiteY39" fmla="*/ 3163824 h 5430495"/>
                <a:gd name="connsiteX40" fmla="*/ 4901184 w 5559552"/>
                <a:gd name="connsiteY40" fmla="*/ 3200400 h 5430495"/>
                <a:gd name="connsiteX41" fmla="*/ 4992624 w 5559552"/>
                <a:gd name="connsiteY41" fmla="*/ 3236976 h 5430495"/>
                <a:gd name="connsiteX42" fmla="*/ 5193792 w 5559552"/>
                <a:gd name="connsiteY42" fmla="*/ 3328416 h 5430495"/>
                <a:gd name="connsiteX43" fmla="*/ 5266944 w 5559552"/>
                <a:gd name="connsiteY43" fmla="*/ 3346704 h 5430495"/>
                <a:gd name="connsiteX44" fmla="*/ 5413248 w 5559552"/>
                <a:gd name="connsiteY44" fmla="*/ 3419856 h 5430495"/>
                <a:gd name="connsiteX45" fmla="*/ 5285232 w 5559552"/>
                <a:gd name="connsiteY45" fmla="*/ 3456432 h 5430495"/>
                <a:gd name="connsiteX46" fmla="*/ 5230368 w 5559552"/>
                <a:gd name="connsiteY46" fmla="*/ 3493008 h 5430495"/>
                <a:gd name="connsiteX47" fmla="*/ 5175504 w 5559552"/>
                <a:gd name="connsiteY47" fmla="*/ 3511296 h 5430495"/>
                <a:gd name="connsiteX48" fmla="*/ 4992624 w 5559552"/>
                <a:gd name="connsiteY48" fmla="*/ 3584448 h 5430495"/>
                <a:gd name="connsiteX49" fmla="*/ 4773168 w 5559552"/>
                <a:gd name="connsiteY49" fmla="*/ 3694176 h 5430495"/>
                <a:gd name="connsiteX50" fmla="*/ 4718304 w 5559552"/>
                <a:gd name="connsiteY50" fmla="*/ 3712464 h 5430495"/>
                <a:gd name="connsiteX51" fmla="*/ 4645152 w 5559552"/>
                <a:gd name="connsiteY51" fmla="*/ 3767328 h 5430495"/>
                <a:gd name="connsiteX52" fmla="*/ 4462272 w 5559552"/>
                <a:gd name="connsiteY52" fmla="*/ 3840480 h 5430495"/>
                <a:gd name="connsiteX53" fmla="*/ 4334256 w 5559552"/>
                <a:gd name="connsiteY53" fmla="*/ 3913632 h 5430495"/>
                <a:gd name="connsiteX54" fmla="*/ 4206240 w 5559552"/>
                <a:gd name="connsiteY54" fmla="*/ 3950208 h 5430495"/>
                <a:gd name="connsiteX55" fmla="*/ 4096512 w 5559552"/>
                <a:gd name="connsiteY55" fmla="*/ 4005072 h 5430495"/>
                <a:gd name="connsiteX56" fmla="*/ 4023360 w 5559552"/>
                <a:gd name="connsiteY56" fmla="*/ 4059936 h 5430495"/>
                <a:gd name="connsiteX57" fmla="*/ 3950208 w 5559552"/>
                <a:gd name="connsiteY57" fmla="*/ 4078224 h 5430495"/>
                <a:gd name="connsiteX58" fmla="*/ 4114800 w 5559552"/>
                <a:gd name="connsiteY58" fmla="*/ 4169664 h 5430495"/>
                <a:gd name="connsiteX59" fmla="*/ 4425696 w 5559552"/>
                <a:gd name="connsiteY59" fmla="*/ 4297680 h 5430495"/>
                <a:gd name="connsiteX60" fmla="*/ 4608576 w 5559552"/>
                <a:gd name="connsiteY60" fmla="*/ 4425696 h 5430495"/>
                <a:gd name="connsiteX61" fmla="*/ 4956048 w 5559552"/>
                <a:gd name="connsiteY61" fmla="*/ 4590288 h 5430495"/>
                <a:gd name="connsiteX62" fmla="*/ 5120640 w 5559552"/>
                <a:gd name="connsiteY62" fmla="*/ 4645152 h 5430495"/>
                <a:gd name="connsiteX63" fmla="*/ 5230368 w 5559552"/>
                <a:gd name="connsiteY63" fmla="*/ 4700016 h 5430495"/>
                <a:gd name="connsiteX64" fmla="*/ 5504688 w 5559552"/>
                <a:gd name="connsiteY64" fmla="*/ 4773168 h 5430495"/>
                <a:gd name="connsiteX65" fmla="*/ 5559552 w 5559552"/>
                <a:gd name="connsiteY65" fmla="*/ 4791456 h 5430495"/>
                <a:gd name="connsiteX66" fmla="*/ 5413248 w 5559552"/>
                <a:gd name="connsiteY66" fmla="*/ 4828032 h 5430495"/>
                <a:gd name="connsiteX67" fmla="*/ 5248656 w 5559552"/>
                <a:gd name="connsiteY67" fmla="*/ 4901184 h 5430495"/>
                <a:gd name="connsiteX68" fmla="*/ 5120640 w 5559552"/>
                <a:gd name="connsiteY68" fmla="*/ 4937760 h 5430495"/>
                <a:gd name="connsiteX69" fmla="*/ 5065776 w 5559552"/>
                <a:gd name="connsiteY69" fmla="*/ 4956048 h 5430495"/>
                <a:gd name="connsiteX70" fmla="*/ 4919472 w 5559552"/>
                <a:gd name="connsiteY70" fmla="*/ 5029200 h 5430495"/>
                <a:gd name="connsiteX71" fmla="*/ 4828032 w 5559552"/>
                <a:gd name="connsiteY71" fmla="*/ 5102352 h 5430495"/>
                <a:gd name="connsiteX72" fmla="*/ 4773168 w 5559552"/>
                <a:gd name="connsiteY72" fmla="*/ 5120640 h 5430495"/>
                <a:gd name="connsiteX73" fmla="*/ 4663440 w 5559552"/>
                <a:gd name="connsiteY73" fmla="*/ 5175504 h 5430495"/>
                <a:gd name="connsiteX74" fmla="*/ 4553712 w 5559552"/>
                <a:gd name="connsiteY74" fmla="*/ 5212080 h 5430495"/>
                <a:gd name="connsiteX75" fmla="*/ 4407408 w 5559552"/>
                <a:gd name="connsiteY75" fmla="*/ 5285232 h 5430495"/>
                <a:gd name="connsiteX76" fmla="*/ 3639312 w 5559552"/>
                <a:gd name="connsiteY76" fmla="*/ 5303520 h 5430495"/>
                <a:gd name="connsiteX77" fmla="*/ 1005840 w 5559552"/>
                <a:gd name="connsiteY77" fmla="*/ 5303520 h 5430495"/>
                <a:gd name="connsiteX78" fmla="*/ 548640 w 5559552"/>
                <a:gd name="connsiteY78" fmla="*/ 5266944 h 5430495"/>
                <a:gd name="connsiteX79" fmla="*/ 329184 w 5559552"/>
                <a:gd name="connsiteY79" fmla="*/ 5212080 h 5430495"/>
                <a:gd name="connsiteX80" fmla="*/ 73152 w 5559552"/>
                <a:gd name="connsiteY80" fmla="*/ 5193792 h 5430495"/>
                <a:gd name="connsiteX81" fmla="*/ 36576 w 5559552"/>
                <a:gd name="connsiteY81" fmla="*/ 4590288 h 5430495"/>
                <a:gd name="connsiteX82" fmla="*/ 0 w 5559552"/>
                <a:gd name="connsiteY82" fmla="*/ 4407408 h 5430495"/>
                <a:gd name="connsiteX83" fmla="*/ 36576 w 5559552"/>
                <a:gd name="connsiteY83" fmla="*/ 4078224 h 5430495"/>
                <a:gd name="connsiteX84" fmla="*/ 54864 w 5559552"/>
                <a:gd name="connsiteY84" fmla="*/ 3968496 h 5430495"/>
                <a:gd name="connsiteX85" fmla="*/ 91440 w 5559552"/>
                <a:gd name="connsiteY85" fmla="*/ 3566160 h 5430495"/>
                <a:gd name="connsiteX86" fmla="*/ 109728 w 5559552"/>
                <a:gd name="connsiteY86" fmla="*/ 2670048 h 5430495"/>
                <a:gd name="connsiteX87" fmla="*/ 128016 w 5559552"/>
                <a:gd name="connsiteY87" fmla="*/ 2578608 h 5430495"/>
                <a:gd name="connsiteX88" fmla="*/ 91440 w 5559552"/>
                <a:gd name="connsiteY88" fmla="*/ 1298448 h 5430495"/>
                <a:gd name="connsiteX89" fmla="*/ 109728 w 5559552"/>
                <a:gd name="connsiteY89" fmla="*/ 1024128 h 5430495"/>
                <a:gd name="connsiteX90" fmla="*/ 146304 w 5559552"/>
                <a:gd name="connsiteY90" fmla="*/ 896112 h 5430495"/>
                <a:gd name="connsiteX91" fmla="*/ 182880 w 5559552"/>
                <a:gd name="connsiteY91" fmla="*/ 548640 h 5430495"/>
                <a:gd name="connsiteX92" fmla="*/ 201168 w 5559552"/>
                <a:gd name="connsiteY92" fmla="*/ 0 h 5430495"/>
                <a:gd name="connsiteX93" fmla="*/ 3218688 w 5559552"/>
                <a:gd name="connsiteY93" fmla="*/ 18288 h 5430495"/>
                <a:gd name="connsiteX94" fmla="*/ 4700016 w 5559552"/>
                <a:gd name="connsiteY94" fmla="*/ 54864 h 5430495"/>
                <a:gd name="connsiteX95" fmla="*/ 4809744 w 5559552"/>
                <a:gd name="connsiteY95" fmla="*/ 73152 h 5430495"/>
                <a:gd name="connsiteX96" fmla="*/ 5065776 w 5559552"/>
                <a:gd name="connsiteY96" fmla="*/ 146304 h 5430495"/>
                <a:gd name="connsiteX97" fmla="*/ 5175504 w 5559552"/>
                <a:gd name="connsiteY97" fmla="*/ 128016 h 5430495"/>
                <a:gd name="connsiteX98" fmla="*/ 4974336 w 5559552"/>
                <a:gd name="connsiteY98" fmla="*/ 146304 h 5430495"/>
                <a:gd name="connsiteX99" fmla="*/ 5029200 w 5559552"/>
                <a:gd name="connsiteY99" fmla="*/ 91440 h 5430495"/>
                <a:gd name="connsiteX100" fmla="*/ 5084064 w 5559552"/>
                <a:gd name="connsiteY100" fmla="*/ 54864 h 543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559552" h="5430495">
                  <a:moveTo>
                    <a:pt x="5084064" y="54864"/>
                  </a:moveTo>
                  <a:lnTo>
                    <a:pt x="5084064" y="54864"/>
                  </a:lnTo>
                  <a:cubicBezTo>
                    <a:pt x="5077968" y="109728"/>
                    <a:pt x="5087521" y="168718"/>
                    <a:pt x="5065776" y="219456"/>
                  </a:cubicBezTo>
                  <a:cubicBezTo>
                    <a:pt x="5048796" y="259076"/>
                    <a:pt x="5001632" y="277534"/>
                    <a:pt x="4974336" y="310896"/>
                  </a:cubicBezTo>
                  <a:cubicBezTo>
                    <a:pt x="4946500" y="344918"/>
                    <a:pt x="4929020" y="386602"/>
                    <a:pt x="4901184" y="420624"/>
                  </a:cubicBezTo>
                  <a:cubicBezTo>
                    <a:pt x="4873888" y="453986"/>
                    <a:pt x="4836026" y="477898"/>
                    <a:pt x="4809744" y="512064"/>
                  </a:cubicBezTo>
                  <a:cubicBezTo>
                    <a:pt x="4774680" y="557647"/>
                    <a:pt x="4756989" y="615814"/>
                    <a:pt x="4718304" y="658368"/>
                  </a:cubicBezTo>
                  <a:cubicBezTo>
                    <a:pt x="4694394" y="684670"/>
                    <a:pt x="4655300" y="691905"/>
                    <a:pt x="4626864" y="713232"/>
                  </a:cubicBezTo>
                  <a:cubicBezTo>
                    <a:pt x="4606173" y="728750"/>
                    <a:pt x="4589031" y="748632"/>
                    <a:pt x="4572000" y="768096"/>
                  </a:cubicBezTo>
                  <a:cubicBezTo>
                    <a:pt x="4546296" y="797472"/>
                    <a:pt x="4526449" y="831935"/>
                    <a:pt x="4498848" y="859536"/>
                  </a:cubicBezTo>
                  <a:cubicBezTo>
                    <a:pt x="4483306" y="875078"/>
                    <a:pt x="4459526" y="880570"/>
                    <a:pt x="4443984" y="896112"/>
                  </a:cubicBezTo>
                  <a:cubicBezTo>
                    <a:pt x="4416383" y="923713"/>
                    <a:pt x="4401643" y="963588"/>
                    <a:pt x="4370832" y="987552"/>
                  </a:cubicBezTo>
                  <a:cubicBezTo>
                    <a:pt x="4344919" y="1007706"/>
                    <a:pt x="4309872" y="1011936"/>
                    <a:pt x="4279392" y="1024128"/>
                  </a:cubicBezTo>
                  <a:cubicBezTo>
                    <a:pt x="4181372" y="1171157"/>
                    <a:pt x="4319929" y="982981"/>
                    <a:pt x="4169664" y="1115568"/>
                  </a:cubicBezTo>
                  <a:cubicBezTo>
                    <a:pt x="4085627" y="1189718"/>
                    <a:pt x="4024066" y="1289519"/>
                    <a:pt x="3931920" y="1353312"/>
                  </a:cubicBezTo>
                  <a:cubicBezTo>
                    <a:pt x="3852672" y="1408176"/>
                    <a:pt x="3762331" y="1449749"/>
                    <a:pt x="3694176" y="1517904"/>
                  </a:cubicBezTo>
                  <a:cubicBezTo>
                    <a:pt x="3559314" y="1652766"/>
                    <a:pt x="3628803" y="1601019"/>
                    <a:pt x="3493008" y="1682496"/>
                  </a:cubicBezTo>
                  <a:cubicBezTo>
                    <a:pt x="3468624" y="1712976"/>
                    <a:pt x="3447457" y="1746335"/>
                    <a:pt x="3419856" y="1773936"/>
                  </a:cubicBezTo>
                  <a:cubicBezTo>
                    <a:pt x="3352471" y="1841321"/>
                    <a:pt x="3279739" y="1799855"/>
                    <a:pt x="3511296" y="1828800"/>
                  </a:cubicBezTo>
                  <a:lnTo>
                    <a:pt x="5047488" y="1810512"/>
                  </a:lnTo>
                  <a:cubicBezTo>
                    <a:pt x="5219277" y="1806736"/>
                    <a:pt x="5134122" y="1750842"/>
                    <a:pt x="5230368" y="1847088"/>
                  </a:cubicBezTo>
                  <a:cubicBezTo>
                    <a:pt x="4987067" y="2009289"/>
                    <a:pt x="5240808" y="1851012"/>
                    <a:pt x="5029200" y="1956816"/>
                  </a:cubicBezTo>
                  <a:cubicBezTo>
                    <a:pt x="4935257" y="2003788"/>
                    <a:pt x="5006174" y="1991551"/>
                    <a:pt x="4901184" y="2066544"/>
                  </a:cubicBezTo>
                  <a:cubicBezTo>
                    <a:pt x="4885497" y="2077749"/>
                    <a:pt x="4864608" y="2078736"/>
                    <a:pt x="4846320" y="2084832"/>
                  </a:cubicBezTo>
                  <a:lnTo>
                    <a:pt x="4681728" y="2249424"/>
                  </a:lnTo>
                  <a:cubicBezTo>
                    <a:pt x="4663440" y="2267712"/>
                    <a:pt x="4641210" y="2282769"/>
                    <a:pt x="4626864" y="2304288"/>
                  </a:cubicBezTo>
                  <a:cubicBezTo>
                    <a:pt x="4614672" y="2322576"/>
                    <a:pt x="4605830" y="2343610"/>
                    <a:pt x="4590288" y="2359152"/>
                  </a:cubicBezTo>
                  <a:cubicBezTo>
                    <a:pt x="4553764" y="2395676"/>
                    <a:pt x="4487643" y="2414841"/>
                    <a:pt x="4443984" y="2432304"/>
                  </a:cubicBezTo>
                  <a:cubicBezTo>
                    <a:pt x="4360217" y="2557954"/>
                    <a:pt x="4466843" y="2417674"/>
                    <a:pt x="4334256" y="2523744"/>
                  </a:cubicBezTo>
                  <a:cubicBezTo>
                    <a:pt x="4158029" y="2664726"/>
                    <a:pt x="4293303" y="2610547"/>
                    <a:pt x="4169664" y="2651760"/>
                  </a:cubicBezTo>
                  <a:cubicBezTo>
                    <a:pt x="4036723" y="2784701"/>
                    <a:pt x="4107963" y="2742277"/>
                    <a:pt x="3968496" y="2798064"/>
                  </a:cubicBezTo>
                  <a:cubicBezTo>
                    <a:pt x="3944112" y="2822448"/>
                    <a:pt x="3924587" y="2852939"/>
                    <a:pt x="3895344" y="2871216"/>
                  </a:cubicBezTo>
                  <a:cubicBezTo>
                    <a:pt x="3874030" y="2884537"/>
                    <a:pt x="3845294" y="2879603"/>
                    <a:pt x="3822192" y="2889504"/>
                  </a:cubicBezTo>
                  <a:cubicBezTo>
                    <a:pt x="3801990" y="2898162"/>
                    <a:pt x="3785616" y="2913888"/>
                    <a:pt x="3767328" y="2926080"/>
                  </a:cubicBezTo>
                  <a:cubicBezTo>
                    <a:pt x="3905992" y="3030078"/>
                    <a:pt x="3776985" y="2953037"/>
                    <a:pt x="4023360" y="2999232"/>
                  </a:cubicBezTo>
                  <a:cubicBezTo>
                    <a:pt x="4061254" y="3006337"/>
                    <a:pt x="4094921" y="3030356"/>
                    <a:pt x="4133088" y="3035808"/>
                  </a:cubicBezTo>
                  <a:cubicBezTo>
                    <a:pt x="4223810" y="3048768"/>
                    <a:pt x="4315968" y="3048000"/>
                    <a:pt x="4407408" y="3054096"/>
                  </a:cubicBezTo>
                  <a:cubicBezTo>
                    <a:pt x="4443984" y="3066288"/>
                    <a:pt x="4480828" y="3077705"/>
                    <a:pt x="4517136" y="3090672"/>
                  </a:cubicBezTo>
                  <a:cubicBezTo>
                    <a:pt x="4566186" y="3108190"/>
                    <a:pt x="4612740" y="3133607"/>
                    <a:pt x="4663440" y="3145536"/>
                  </a:cubicBezTo>
                  <a:cubicBezTo>
                    <a:pt x="4717174" y="3158179"/>
                    <a:pt x="4773168" y="3157728"/>
                    <a:pt x="4828032" y="3163824"/>
                  </a:cubicBezTo>
                  <a:cubicBezTo>
                    <a:pt x="4852416" y="3176016"/>
                    <a:pt x="4876272" y="3189328"/>
                    <a:pt x="4901184" y="3200400"/>
                  </a:cubicBezTo>
                  <a:cubicBezTo>
                    <a:pt x="4931183" y="3213733"/>
                    <a:pt x="4963927" y="3221033"/>
                    <a:pt x="4992624" y="3236976"/>
                  </a:cubicBezTo>
                  <a:cubicBezTo>
                    <a:pt x="5171019" y="3336084"/>
                    <a:pt x="4934927" y="3257816"/>
                    <a:pt x="5193792" y="3328416"/>
                  </a:cubicBezTo>
                  <a:cubicBezTo>
                    <a:pt x="5218041" y="3335029"/>
                    <a:pt x="5243743" y="3337037"/>
                    <a:pt x="5266944" y="3346704"/>
                  </a:cubicBezTo>
                  <a:cubicBezTo>
                    <a:pt x="5317274" y="3367675"/>
                    <a:pt x="5413248" y="3419856"/>
                    <a:pt x="5413248" y="3419856"/>
                  </a:cubicBezTo>
                  <a:cubicBezTo>
                    <a:pt x="5370576" y="3432048"/>
                    <a:pt x="5326437" y="3439950"/>
                    <a:pt x="5285232" y="3456432"/>
                  </a:cubicBezTo>
                  <a:cubicBezTo>
                    <a:pt x="5264825" y="3464595"/>
                    <a:pt x="5250027" y="3483178"/>
                    <a:pt x="5230368" y="3493008"/>
                  </a:cubicBezTo>
                  <a:cubicBezTo>
                    <a:pt x="5213126" y="3501629"/>
                    <a:pt x="5193496" y="3504376"/>
                    <a:pt x="5175504" y="3511296"/>
                  </a:cubicBezTo>
                  <a:cubicBezTo>
                    <a:pt x="5114224" y="3534865"/>
                    <a:pt x="5047253" y="3548029"/>
                    <a:pt x="4992624" y="3584448"/>
                  </a:cubicBezTo>
                  <a:cubicBezTo>
                    <a:pt x="4850817" y="3678986"/>
                    <a:pt x="4924599" y="3643699"/>
                    <a:pt x="4773168" y="3694176"/>
                  </a:cubicBezTo>
                  <a:lnTo>
                    <a:pt x="4718304" y="3712464"/>
                  </a:lnTo>
                  <a:cubicBezTo>
                    <a:pt x="4693920" y="3730752"/>
                    <a:pt x="4672414" y="3753697"/>
                    <a:pt x="4645152" y="3767328"/>
                  </a:cubicBezTo>
                  <a:cubicBezTo>
                    <a:pt x="4586428" y="3796690"/>
                    <a:pt x="4516901" y="3804061"/>
                    <a:pt x="4462272" y="3840480"/>
                  </a:cubicBezTo>
                  <a:cubicBezTo>
                    <a:pt x="4416793" y="3870799"/>
                    <a:pt x="4387291" y="3893744"/>
                    <a:pt x="4334256" y="3913632"/>
                  </a:cubicBezTo>
                  <a:cubicBezTo>
                    <a:pt x="4241263" y="3948504"/>
                    <a:pt x="4285822" y="3914838"/>
                    <a:pt x="4206240" y="3950208"/>
                  </a:cubicBezTo>
                  <a:cubicBezTo>
                    <a:pt x="4168871" y="3966816"/>
                    <a:pt x="4131578" y="3984033"/>
                    <a:pt x="4096512" y="4005072"/>
                  </a:cubicBezTo>
                  <a:cubicBezTo>
                    <a:pt x="4070376" y="4020754"/>
                    <a:pt x="4050622" y="4046305"/>
                    <a:pt x="4023360" y="4059936"/>
                  </a:cubicBezTo>
                  <a:cubicBezTo>
                    <a:pt x="4000879" y="4071176"/>
                    <a:pt x="3974592" y="4072128"/>
                    <a:pt x="3950208" y="4078224"/>
                  </a:cubicBezTo>
                  <a:cubicBezTo>
                    <a:pt x="4018234" y="4123575"/>
                    <a:pt x="4024229" y="4130848"/>
                    <a:pt x="4114800" y="4169664"/>
                  </a:cubicBezTo>
                  <a:cubicBezTo>
                    <a:pt x="4224823" y="4216817"/>
                    <a:pt x="4320132" y="4236564"/>
                    <a:pt x="4425696" y="4297680"/>
                  </a:cubicBezTo>
                  <a:cubicBezTo>
                    <a:pt x="4490093" y="4334963"/>
                    <a:pt x="4544769" y="4387412"/>
                    <a:pt x="4608576" y="4425696"/>
                  </a:cubicBezTo>
                  <a:cubicBezTo>
                    <a:pt x="4665317" y="4459741"/>
                    <a:pt x="4887597" y="4563668"/>
                    <a:pt x="4956048" y="4590288"/>
                  </a:cubicBezTo>
                  <a:cubicBezTo>
                    <a:pt x="5009947" y="4611249"/>
                    <a:pt x="5066945" y="4623674"/>
                    <a:pt x="5120640" y="4645152"/>
                  </a:cubicBezTo>
                  <a:cubicBezTo>
                    <a:pt x="5158608" y="4660339"/>
                    <a:pt x="5191573" y="4687084"/>
                    <a:pt x="5230368" y="4700016"/>
                  </a:cubicBezTo>
                  <a:cubicBezTo>
                    <a:pt x="5320147" y="4729942"/>
                    <a:pt x="5413505" y="4747839"/>
                    <a:pt x="5504688" y="4773168"/>
                  </a:cubicBezTo>
                  <a:cubicBezTo>
                    <a:pt x="5523262" y="4778327"/>
                    <a:pt x="5541264" y="4785360"/>
                    <a:pt x="5559552" y="4791456"/>
                  </a:cubicBezTo>
                  <a:cubicBezTo>
                    <a:pt x="5510784" y="4803648"/>
                    <a:pt x="5458210" y="4805551"/>
                    <a:pt x="5413248" y="4828032"/>
                  </a:cubicBezTo>
                  <a:cubicBezTo>
                    <a:pt x="5330125" y="4869593"/>
                    <a:pt x="5342058" y="4866158"/>
                    <a:pt x="5248656" y="4901184"/>
                  </a:cubicBezTo>
                  <a:cubicBezTo>
                    <a:pt x="5178499" y="4927493"/>
                    <a:pt x="5201344" y="4914702"/>
                    <a:pt x="5120640" y="4937760"/>
                  </a:cubicBezTo>
                  <a:cubicBezTo>
                    <a:pt x="5102104" y="4943056"/>
                    <a:pt x="5083018" y="4947427"/>
                    <a:pt x="5065776" y="4956048"/>
                  </a:cubicBezTo>
                  <a:cubicBezTo>
                    <a:pt x="4893024" y="5042424"/>
                    <a:pt x="5043190" y="4987961"/>
                    <a:pt x="4919472" y="5029200"/>
                  </a:cubicBezTo>
                  <a:cubicBezTo>
                    <a:pt x="4888992" y="5053584"/>
                    <a:pt x="4861132" y="5081664"/>
                    <a:pt x="4828032" y="5102352"/>
                  </a:cubicBezTo>
                  <a:cubicBezTo>
                    <a:pt x="4811685" y="5112569"/>
                    <a:pt x="4790784" y="5112811"/>
                    <a:pt x="4773168" y="5120640"/>
                  </a:cubicBezTo>
                  <a:cubicBezTo>
                    <a:pt x="4735799" y="5137248"/>
                    <a:pt x="4701188" y="5159776"/>
                    <a:pt x="4663440" y="5175504"/>
                  </a:cubicBezTo>
                  <a:cubicBezTo>
                    <a:pt x="4627851" y="5190333"/>
                    <a:pt x="4589149" y="5196893"/>
                    <a:pt x="4553712" y="5212080"/>
                  </a:cubicBezTo>
                  <a:cubicBezTo>
                    <a:pt x="4503596" y="5233558"/>
                    <a:pt x="4461917" y="5283934"/>
                    <a:pt x="4407408" y="5285232"/>
                  </a:cubicBezTo>
                  <a:lnTo>
                    <a:pt x="3639312" y="5303520"/>
                  </a:lnTo>
                  <a:cubicBezTo>
                    <a:pt x="2806535" y="5581112"/>
                    <a:pt x="1883521" y="5319382"/>
                    <a:pt x="1005840" y="5303520"/>
                  </a:cubicBezTo>
                  <a:cubicBezTo>
                    <a:pt x="852978" y="5300757"/>
                    <a:pt x="701040" y="5279136"/>
                    <a:pt x="548640" y="5266944"/>
                  </a:cubicBezTo>
                  <a:cubicBezTo>
                    <a:pt x="475488" y="5248656"/>
                    <a:pt x="403711" y="5223546"/>
                    <a:pt x="329184" y="5212080"/>
                  </a:cubicBezTo>
                  <a:cubicBezTo>
                    <a:pt x="244617" y="5199070"/>
                    <a:pt x="109584" y="5271210"/>
                    <a:pt x="73152" y="5193792"/>
                  </a:cubicBezTo>
                  <a:cubicBezTo>
                    <a:pt x="-12662" y="5011437"/>
                    <a:pt x="55243" y="4790959"/>
                    <a:pt x="36576" y="4590288"/>
                  </a:cubicBezTo>
                  <a:cubicBezTo>
                    <a:pt x="30818" y="4528388"/>
                    <a:pt x="0" y="4407408"/>
                    <a:pt x="0" y="4407408"/>
                  </a:cubicBezTo>
                  <a:cubicBezTo>
                    <a:pt x="12192" y="4297680"/>
                    <a:pt x="22882" y="4187775"/>
                    <a:pt x="36576" y="4078224"/>
                  </a:cubicBezTo>
                  <a:cubicBezTo>
                    <a:pt x="41175" y="4041430"/>
                    <a:pt x="50914" y="4005366"/>
                    <a:pt x="54864" y="3968496"/>
                  </a:cubicBezTo>
                  <a:cubicBezTo>
                    <a:pt x="69210" y="3834597"/>
                    <a:pt x="79248" y="3700272"/>
                    <a:pt x="91440" y="3566160"/>
                  </a:cubicBezTo>
                  <a:cubicBezTo>
                    <a:pt x="97536" y="3267456"/>
                    <a:pt x="98670" y="2968609"/>
                    <a:pt x="109728" y="2670048"/>
                  </a:cubicBezTo>
                  <a:cubicBezTo>
                    <a:pt x="110878" y="2638986"/>
                    <a:pt x="128016" y="2609692"/>
                    <a:pt x="128016" y="2578608"/>
                  </a:cubicBezTo>
                  <a:cubicBezTo>
                    <a:pt x="128016" y="1548256"/>
                    <a:pt x="154132" y="1799987"/>
                    <a:pt x="91440" y="1298448"/>
                  </a:cubicBezTo>
                  <a:cubicBezTo>
                    <a:pt x="97536" y="1207008"/>
                    <a:pt x="100134" y="1115267"/>
                    <a:pt x="109728" y="1024128"/>
                  </a:cubicBezTo>
                  <a:cubicBezTo>
                    <a:pt x="113261" y="990566"/>
                    <a:pt x="134970" y="930113"/>
                    <a:pt x="146304" y="896112"/>
                  </a:cubicBezTo>
                  <a:cubicBezTo>
                    <a:pt x="160330" y="783903"/>
                    <a:pt x="177423" y="660509"/>
                    <a:pt x="182880" y="548640"/>
                  </a:cubicBezTo>
                  <a:cubicBezTo>
                    <a:pt x="191795" y="365876"/>
                    <a:pt x="195072" y="182880"/>
                    <a:pt x="201168" y="0"/>
                  </a:cubicBezTo>
                  <a:lnTo>
                    <a:pt x="3218688" y="18288"/>
                  </a:lnTo>
                  <a:cubicBezTo>
                    <a:pt x="3712578" y="24311"/>
                    <a:pt x="4700016" y="54864"/>
                    <a:pt x="4700016" y="54864"/>
                  </a:cubicBezTo>
                  <a:cubicBezTo>
                    <a:pt x="4736592" y="60960"/>
                    <a:pt x="4773487" y="65383"/>
                    <a:pt x="4809744" y="73152"/>
                  </a:cubicBezTo>
                  <a:cubicBezTo>
                    <a:pt x="4938339" y="100708"/>
                    <a:pt x="4950628" y="107921"/>
                    <a:pt x="5065776" y="146304"/>
                  </a:cubicBezTo>
                  <a:cubicBezTo>
                    <a:pt x="5102352" y="140208"/>
                    <a:pt x="5212585" y="128016"/>
                    <a:pt x="5175504" y="128016"/>
                  </a:cubicBezTo>
                  <a:cubicBezTo>
                    <a:pt x="5108171" y="128016"/>
                    <a:pt x="5039658" y="162635"/>
                    <a:pt x="4974336" y="146304"/>
                  </a:cubicBezTo>
                  <a:cubicBezTo>
                    <a:pt x="4949245" y="140031"/>
                    <a:pt x="5009004" y="107597"/>
                    <a:pt x="5029200" y="91440"/>
                  </a:cubicBezTo>
                  <a:cubicBezTo>
                    <a:pt x="5039844" y="82925"/>
                    <a:pt x="5074920" y="60960"/>
                    <a:pt x="5084064" y="54864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5" name="Полилиния 24"/>
            <p:cNvSpPr/>
            <p:nvPr/>
          </p:nvSpPr>
          <p:spPr>
            <a:xfrm rot="10800000">
              <a:off x="4067944" y="-1100658"/>
              <a:ext cx="5559552" cy="5430495"/>
            </a:xfrm>
            <a:custGeom>
              <a:avLst/>
              <a:gdLst>
                <a:gd name="connsiteX0" fmla="*/ 5084064 w 5559552"/>
                <a:gd name="connsiteY0" fmla="*/ 54864 h 5430495"/>
                <a:gd name="connsiteX1" fmla="*/ 5084064 w 5559552"/>
                <a:gd name="connsiteY1" fmla="*/ 54864 h 5430495"/>
                <a:gd name="connsiteX2" fmla="*/ 5065776 w 5559552"/>
                <a:gd name="connsiteY2" fmla="*/ 219456 h 5430495"/>
                <a:gd name="connsiteX3" fmla="*/ 4974336 w 5559552"/>
                <a:gd name="connsiteY3" fmla="*/ 310896 h 5430495"/>
                <a:gd name="connsiteX4" fmla="*/ 4901184 w 5559552"/>
                <a:gd name="connsiteY4" fmla="*/ 420624 h 5430495"/>
                <a:gd name="connsiteX5" fmla="*/ 4809744 w 5559552"/>
                <a:gd name="connsiteY5" fmla="*/ 512064 h 5430495"/>
                <a:gd name="connsiteX6" fmla="*/ 4718304 w 5559552"/>
                <a:gd name="connsiteY6" fmla="*/ 658368 h 5430495"/>
                <a:gd name="connsiteX7" fmla="*/ 4626864 w 5559552"/>
                <a:gd name="connsiteY7" fmla="*/ 713232 h 5430495"/>
                <a:gd name="connsiteX8" fmla="*/ 4572000 w 5559552"/>
                <a:gd name="connsiteY8" fmla="*/ 768096 h 5430495"/>
                <a:gd name="connsiteX9" fmla="*/ 4498848 w 5559552"/>
                <a:gd name="connsiteY9" fmla="*/ 859536 h 5430495"/>
                <a:gd name="connsiteX10" fmla="*/ 4443984 w 5559552"/>
                <a:gd name="connsiteY10" fmla="*/ 896112 h 5430495"/>
                <a:gd name="connsiteX11" fmla="*/ 4370832 w 5559552"/>
                <a:gd name="connsiteY11" fmla="*/ 987552 h 5430495"/>
                <a:gd name="connsiteX12" fmla="*/ 4279392 w 5559552"/>
                <a:gd name="connsiteY12" fmla="*/ 1024128 h 5430495"/>
                <a:gd name="connsiteX13" fmla="*/ 4169664 w 5559552"/>
                <a:gd name="connsiteY13" fmla="*/ 1115568 h 5430495"/>
                <a:gd name="connsiteX14" fmla="*/ 3931920 w 5559552"/>
                <a:gd name="connsiteY14" fmla="*/ 1353312 h 5430495"/>
                <a:gd name="connsiteX15" fmla="*/ 3694176 w 5559552"/>
                <a:gd name="connsiteY15" fmla="*/ 1517904 h 5430495"/>
                <a:gd name="connsiteX16" fmla="*/ 3493008 w 5559552"/>
                <a:gd name="connsiteY16" fmla="*/ 1682496 h 5430495"/>
                <a:gd name="connsiteX17" fmla="*/ 3419856 w 5559552"/>
                <a:gd name="connsiteY17" fmla="*/ 1773936 h 5430495"/>
                <a:gd name="connsiteX18" fmla="*/ 3511296 w 5559552"/>
                <a:gd name="connsiteY18" fmla="*/ 1828800 h 5430495"/>
                <a:gd name="connsiteX19" fmla="*/ 5047488 w 5559552"/>
                <a:gd name="connsiteY19" fmla="*/ 1810512 h 5430495"/>
                <a:gd name="connsiteX20" fmla="*/ 5230368 w 5559552"/>
                <a:gd name="connsiteY20" fmla="*/ 1847088 h 5430495"/>
                <a:gd name="connsiteX21" fmla="*/ 5029200 w 5559552"/>
                <a:gd name="connsiteY21" fmla="*/ 1956816 h 5430495"/>
                <a:gd name="connsiteX22" fmla="*/ 4901184 w 5559552"/>
                <a:gd name="connsiteY22" fmla="*/ 2066544 h 5430495"/>
                <a:gd name="connsiteX23" fmla="*/ 4846320 w 5559552"/>
                <a:gd name="connsiteY23" fmla="*/ 2084832 h 5430495"/>
                <a:gd name="connsiteX24" fmla="*/ 4681728 w 5559552"/>
                <a:gd name="connsiteY24" fmla="*/ 2249424 h 5430495"/>
                <a:gd name="connsiteX25" fmla="*/ 4626864 w 5559552"/>
                <a:gd name="connsiteY25" fmla="*/ 2304288 h 5430495"/>
                <a:gd name="connsiteX26" fmla="*/ 4590288 w 5559552"/>
                <a:gd name="connsiteY26" fmla="*/ 2359152 h 5430495"/>
                <a:gd name="connsiteX27" fmla="*/ 4443984 w 5559552"/>
                <a:gd name="connsiteY27" fmla="*/ 2432304 h 5430495"/>
                <a:gd name="connsiteX28" fmla="*/ 4334256 w 5559552"/>
                <a:gd name="connsiteY28" fmla="*/ 2523744 h 5430495"/>
                <a:gd name="connsiteX29" fmla="*/ 4169664 w 5559552"/>
                <a:gd name="connsiteY29" fmla="*/ 2651760 h 5430495"/>
                <a:gd name="connsiteX30" fmla="*/ 3968496 w 5559552"/>
                <a:gd name="connsiteY30" fmla="*/ 2798064 h 5430495"/>
                <a:gd name="connsiteX31" fmla="*/ 3895344 w 5559552"/>
                <a:gd name="connsiteY31" fmla="*/ 2871216 h 5430495"/>
                <a:gd name="connsiteX32" fmla="*/ 3822192 w 5559552"/>
                <a:gd name="connsiteY32" fmla="*/ 2889504 h 5430495"/>
                <a:gd name="connsiteX33" fmla="*/ 3767328 w 5559552"/>
                <a:gd name="connsiteY33" fmla="*/ 2926080 h 5430495"/>
                <a:gd name="connsiteX34" fmla="*/ 4023360 w 5559552"/>
                <a:gd name="connsiteY34" fmla="*/ 2999232 h 5430495"/>
                <a:gd name="connsiteX35" fmla="*/ 4133088 w 5559552"/>
                <a:gd name="connsiteY35" fmla="*/ 3035808 h 5430495"/>
                <a:gd name="connsiteX36" fmla="*/ 4407408 w 5559552"/>
                <a:gd name="connsiteY36" fmla="*/ 3054096 h 5430495"/>
                <a:gd name="connsiteX37" fmla="*/ 4517136 w 5559552"/>
                <a:gd name="connsiteY37" fmla="*/ 3090672 h 5430495"/>
                <a:gd name="connsiteX38" fmla="*/ 4663440 w 5559552"/>
                <a:gd name="connsiteY38" fmla="*/ 3145536 h 5430495"/>
                <a:gd name="connsiteX39" fmla="*/ 4828032 w 5559552"/>
                <a:gd name="connsiteY39" fmla="*/ 3163824 h 5430495"/>
                <a:gd name="connsiteX40" fmla="*/ 4901184 w 5559552"/>
                <a:gd name="connsiteY40" fmla="*/ 3200400 h 5430495"/>
                <a:gd name="connsiteX41" fmla="*/ 4992624 w 5559552"/>
                <a:gd name="connsiteY41" fmla="*/ 3236976 h 5430495"/>
                <a:gd name="connsiteX42" fmla="*/ 5193792 w 5559552"/>
                <a:gd name="connsiteY42" fmla="*/ 3328416 h 5430495"/>
                <a:gd name="connsiteX43" fmla="*/ 5266944 w 5559552"/>
                <a:gd name="connsiteY43" fmla="*/ 3346704 h 5430495"/>
                <a:gd name="connsiteX44" fmla="*/ 5413248 w 5559552"/>
                <a:gd name="connsiteY44" fmla="*/ 3419856 h 5430495"/>
                <a:gd name="connsiteX45" fmla="*/ 5285232 w 5559552"/>
                <a:gd name="connsiteY45" fmla="*/ 3456432 h 5430495"/>
                <a:gd name="connsiteX46" fmla="*/ 5230368 w 5559552"/>
                <a:gd name="connsiteY46" fmla="*/ 3493008 h 5430495"/>
                <a:gd name="connsiteX47" fmla="*/ 5175504 w 5559552"/>
                <a:gd name="connsiteY47" fmla="*/ 3511296 h 5430495"/>
                <a:gd name="connsiteX48" fmla="*/ 4992624 w 5559552"/>
                <a:gd name="connsiteY48" fmla="*/ 3584448 h 5430495"/>
                <a:gd name="connsiteX49" fmla="*/ 4773168 w 5559552"/>
                <a:gd name="connsiteY49" fmla="*/ 3694176 h 5430495"/>
                <a:gd name="connsiteX50" fmla="*/ 4718304 w 5559552"/>
                <a:gd name="connsiteY50" fmla="*/ 3712464 h 5430495"/>
                <a:gd name="connsiteX51" fmla="*/ 4645152 w 5559552"/>
                <a:gd name="connsiteY51" fmla="*/ 3767328 h 5430495"/>
                <a:gd name="connsiteX52" fmla="*/ 4462272 w 5559552"/>
                <a:gd name="connsiteY52" fmla="*/ 3840480 h 5430495"/>
                <a:gd name="connsiteX53" fmla="*/ 4334256 w 5559552"/>
                <a:gd name="connsiteY53" fmla="*/ 3913632 h 5430495"/>
                <a:gd name="connsiteX54" fmla="*/ 4206240 w 5559552"/>
                <a:gd name="connsiteY54" fmla="*/ 3950208 h 5430495"/>
                <a:gd name="connsiteX55" fmla="*/ 4096512 w 5559552"/>
                <a:gd name="connsiteY55" fmla="*/ 4005072 h 5430495"/>
                <a:gd name="connsiteX56" fmla="*/ 4023360 w 5559552"/>
                <a:gd name="connsiteY56" fmla="*/ 4059936 h 5430495"/>
                <a:gd name="connsiteX57" fmla="*/ 3950208 w 5559552"/>
                <a:gd name="connsiteY57" fmla="*/ 4078224 h 5430495"/>
                <a:gd name="connsiteX58" fmla="*/ 4114800 w 5559552"/>
                <a:gd name="connsiteY58" fmla="*/ 4169664 h 5430495"/>
                <a:gd name="connsiteX59" fmla="*/ 4425696 w 5559552"/>
                <a:gd name="connsiteY59" fmla="*/ 4297680 h 5430495"/>
                <a:gd name="connsiteX60" fmla="*/ 4608576 w 5559552"/>
                <a:gd name="connsiteY60" fmla="*/ 4425696 h 5430495"/>
                <a:gd name="connsiteX61" fmla="*/ 4956048 w 5559552"/>
                <a:gd name="connsiteY61" fmla="*/ 4590288 h 5430495"/>
                <a:gd name="connsiteX62" fmla="*/ 5120640 w 5559552"/>
                <a:gd name="connsiteY62" fmla="*/ 4645152 h 5430495"/>
                <a:gd name="connsiteX63" fmla="*/ 5230368 w 5559552"/>
                <a:gd name="connsiteY63" fmla="*/ 4700016 h 5430495"/>
                <a:gd name="connsiteX64" fmla="*/ 5504688 w 5559552"/>
                <a:gd name="connsiteY64" fmla="*/ 4773168 h 5430495"/>
                <a:gd name="connsiteX65" fmla="*/ 5559552 w 5559552"/>
                <a:gd name="connsiteY65" fmla="*/ 4791456 h 5430495"/>
                <a:gd name="connsiteX66" fmla="*/ 5413248 w 5559552"/>
                <a:gd name="connsiteY66" fmla="*/ 4828032 h 5430495"/>
                <a:gd name="connsiteX67" fmla="*/ 5248656 w 5559552"/>
                <a:gd name="connsiteY67" fmla="*/ 4901184 h 5430495"/>
                <a:gd name="connsiteX68" fmla="*/ 5120640 w 5559552"/>
                <a:gd name="connsiteY68" fmla="*/ 4937760 h 5430495"/>
                <a:gd name="connsiteX69" fmla="*/ 5065776 w 5559552"/>
                <a:gd name="connsiteY69" fmla="*/ 4956048 h 5430495"/>
                <a:gd name="connsiteX70" fmla="*/ 4919472 w 5559552"/>
                <a:gd name="connsiteY70" fmla="*/ 5029200 h 5430495"/>
                <a:gd name="connsiteX71" fmla="*/ 4828032 w 5559552"/>
                <a:gd name="connsiteY71" fmla="*/ 5102352 h 5430495"/>
                <a:gd name="connsiteX72" fmla="*/ 4773168 w 5559552"/>
                <a:gd name="connsiteY72" fmla="*/ 5120640 h 5430495"/>
                <a:gd name="connsiteX73" fmla="*/ 4663440 w 5559552"/>
                <a:gd name="connsiteY73" fmla="*/ 5175504 h 5430495"/>
                <a:gd name="connsiteX74" fmla="*/ 4553712 w 5559552"/>
                <a:gd name="connsiteY74" fmla="*/ 5212080 h 5430495"/>
                <a:gd name="connsiteX75" fmla="*/ 4407408 w 5559552"/>
                <a:gd name="connsiteY75" fmla="*/ 5285232 h 5430495"/>
                <a:gd name="connsiteX76" fmla="*/ 3639312 w 5559552"/>
                <a:gd name="connsiteY76" fmla="*/ 5303520 h 5430495"/>
                <a:gd name="connsiteX77" fmla="*/ 1005840 w 5559552"/>
                <a:gd name="connsiteY77" fmla="*/ 5303520 h 5430495"/>
                <a:gd name="connsiteX78" fmla="*/ 548640 w 5559552"/>
                <a:gd name="connsiteY78" fmla="*/ 5266944 h 5430495"/>
                <a:gd name="connsiteX79" fmla="*/ 329184 w 5559552"/>
                <a:gd name="connsiteY79" fmla="*/ 5212080 h 5430495"/>
                <a:gd name="connsiteX80" fmla="*/ 73152 w 5559552"/>
                <a:gd name="connsiteY80" fmla="*/ 5193792 h 5430495"/>
                <a:gd name="connsiteX81" fmla="*/ 36576 w 5559552"/>
                <a:gd name="connsiteY81" fmla="*/ 4590288 h 5430495"/>
                <a:gd name="connsiteX82" fmla="*/ 0 w 5559552"/>
                <a:gd name="connsiteY82" fmla="*/ 4407408 h 5430495"/>
                <a:gd name="connsiteX83" fmla="*/ 36576 w 5559552"/>
                <a:gd name="connsiteY83" fmla="*/ 4078224 h 5430495"/>
                <a:gd name="connsiteX84" fmla="*/ 54864 w 5559552"/>
                <a:gd name="connsiteY84" fmla="*/ 3968496 h 5430495"/>
                <a:gd name="connsiteX85" fmla="*/ 91440 w 5559552"/>
                <a:gd name="connsiteY85" fmla="*/ 3566160 h 5430495"/>
                <a:gd name="connsiteX86" fmla="*/ 109728 w 5559552"/>
                <a:gd name="connsiteY86" fmla="*/ 2670048 h 5430495"/>
                <a:gd name="connsiteX87" fmla="*/ 128016 w 5559552"/>
                <a:gd name="connsiteY87" fmla="*/ 2578608 h 5430495"/>
                <a:gd name="connsiteX88" fmla="*/ 91440 w 5559552"/>
                <a:gd name="connsiteY88" fmla="*/ 1298448 h 5430495"/>
                <a:gd name="connsiteX89" fmla="*/ 109728 w 5559552"/>
                <a:gd name="connsiteY89" fmla="*/ 1024128 h 5430495"/>
                <a:gd name="connsiteX90" fmla="*/ 146304 w 5559552"/>
                <a:gd name="connsiteY90" fmla="*/ 896112 h 5430495"/>
                <a:gd name="connsiteX91" fmla="*/ 182880 w 5559552"/>
                <a:gd name="connsiteY91" fmla="*/ 548640 h 5430495"/>
                <a:gd name="connsiteX92" fmla="*/ 201168 w 5559552"/>
                <a:gd name="connsiteY92" fmla="*/ 0 h 5430495"/>
                <a:gd name="connsiteX93" fmla="*/ 3218688 w 5559552"/>
                <a:gd name="connsiteY93" fmla="*/ 18288 h 5430495"/>
                <a:gd name="connsiteX94" fmla="*/ 4700016 w 5559552"/>
                <a:gd name="connsiteY94" fmla="*/ 54864 h 5430495"/>
                <a:gd name="connsiteX95" fmla="*/ 4809744 w 5559552"/>
                <a:gd name="connsiteY95" fmla="*/ 73152 h 5430495"/>
                <a:gd name="connsiteX96" fmla="*/ 5065776 w 5559552"/>
                <a:gd name="connsiteY96" fmla="*/ 146304 h 5430495"/>
                <a:gd name="connsiteX97" fmla="*/ 5175504 w 5559552"/>
                <a:gd name="connsiteY97" fmla="*/ 128016 h 5430495"/>
                <a:gd name="connsiteX98" fmla="*/ 4974336 w 5559552"/>
                <a:gd name="connsiteY98" fmla="*/ 146304 h 5430495"/>
                <a:gd name="connsiteX99" fmla="*/ 5029200 w 5559552"/>
                <a:gd name="connsiteY99" fmla="*/ 91440 h 5430495"/>
                <a:gd name="connsiteX100" fmla="*/ 5084064 w 5559552"/>
                <a:gd name="connsiteY100" fmla="*/ 54864 h 543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559552" h="5430495">
                  <a:moveTo>
                    <a:pt x="5084064" y="54864"/>
                  </a:moveTo>
                  <a:lnTo>
                    <a:pt x="5084064" y="54864"/>
                  </a:lnTo>
                  <a:cubicBezTo>
                    <a:pt x="5077968" y="109728"/>
                    <a:pt x="5087521" y="168718"/>
                    <a:pt x="5065776" y="219456"/>
                  </a:cubicBezTo>
                  <a:cubicBezTo>
                    <a:pt x="5048796" y="259076"/>
                    <a:pt x="5001632" y="277534"/>
                    <a:pt x="4974336" y="310896"/>
                  </a:cubicBezTo>
                  <a:cubicBezTo>
                    <a:pt x="4946500" y="344918"/>
                    <a:pt x="4929020" y="386602"/>
                    <a:pt x="4901184" y="420624"/>
                  </a:cubicBezTo>
                  <a:cubicBezTo>
                    <a:pt x="4873888" y="453986"/>
                    <a:pt x="4836026" y="477898"/>
                    <a:pt x="4809744" y="512064"/>
                  </a:cubicBezTo>
                  <a:cubicBezTo>
                    <a:pt x="4774680" y="557647"/>
                    <a:pt x="4756989" y="615814"/>
                    <a:pt x="4718304" y="658368"/>
                  </a:cubicBezTo>
                  <a:cubicBezTo>
                    <a:pt x="4694394" y="684670"/>
                    <a:pt x="4655300" y="691905"/>
                    <a:pt x="4626864" y="713232"/>
                  </a:cubicBezTo>
                  <a:cubicBezTo>
                    <a:pt x="4606173" y="728750"/>
                    <a:pt x="4589031" y="748632"/>
                    <a:pt x="4572000" y="768096"/>
                  </a:cubicBezTo>
                  <a:cubicBezTo>
                    <a:pt x="4546296" y="797472"/>
                    <a:pt x="4526449" y="831935"/>
                    <a:pt x="4498848" y="859536"/>
                  </a:cubicBezTo>
                  <a:cubicBezTo>
                    <a:pt x="4483306" y="875078"/>
                    <a:pt x="4459526" y="880570"/>
                    <a:pt x="4443984" y="896112"/>
                  </a:cubicBezTo>
                  <a:cubicBezTo>
                    <a:pt x="4416383" y="923713"/>
                    <a:pt x="4401643" y="963588"/>
                    <a:pt x="4370832" y="987552"/>
                  </a:cubicBezTo>
                  <a:cubicBezTo>
                    <a:pt x="4344919" y="1007706"/>
                    <a:pt x="4309872" y="1011936"/>
                    <a:pt x="4279392" y="1024128"/>
                  </a:cubicBezTo>
                  <a:cubicBezTo>
                    <a:pt x="4181372" y="1171157"/>
                    <a:pt x="4319929" y="982981"/>
                    <a:pt x="4169664" y="1115568"/>
                  </a:cubicBezTo>
                  <a:cubicBezTo>
                    <a:pt x="4085627" y="1189718"/>
                    <a:pt x="4024066" y="1289519"/>
                    <a:pt x="3931920" y="1353312"/>
                  </a:cubicBezTo>
                  <a:cubicBezTo>
                    <a:pt x="3852672" y="1408176"/>
                    <a:pt x="3762331" y="1449749"/>
                    <a:pt x="3694176" y="1517904"/>
                  </a:cubicBezTo>
                  <a:cubicBezTo>
                    <a:pt x="3559314" y="1652766"/>
                    <a:pt x="3628803" y="1601019"/>
                    <a:pt x="3493008" y="1682496"/>
                  </a:cubicBezTo>
                  <a:cubicBezTo>
                    <a:pt x="3468624" y="1712976"/>
                    <a:pt x="3447457" y="1746335"/>
                    <a:pt x="3419856" y="1773936"/>
                  </a:cubicBezTo>
                  <a:cubicBezTo>
                    <a:pt x="3352471" y="1841321"/>
                    <a:pt x="3279739" y="1799855"/>
                    <a:pt x="3511296" y="1828800"/>
                  </a:cubicBezTo>
                  <a:lnTo>
                    <a:pt x="5047488" y="1810512"/>
                  </a:lnTo>
                  <a:cubicBezTo>
                    <a:pt x="5219277" y="1806736"/>
                    <a:pt x="5134122" y="1750842"/>
                    <a:pt x="5230368" y="1847088"/>
                  </a:cubicBezTo>
                  <a:cubicBezTo>
                    <a:pt x="4987067" y="2009289"/>
                    <a:pt x="5240808" y="1851012"/>
                    <a:pt x="5029200" y="1956816"/>
                  </a:cubicBezTo>
                  <a:cubicBezTo>
                    <a:pt x="4935257" y="2003788"/>
                    <a:pt x="5006174" y="1991551"/>
                    <a:pt x="4901184" y="2066544"/>
                  </a:cubicBezTo>
                  <a:cubicBezTo>
                    <a:pt x="4885497" y="2077749"/>
                    <a:pt x="4864608" y="2078736"/>
                    <a:pt x="4846320" y="2084832"/>
                  </a:cubicBezTo>
                  <a:lnTo>
                    <a:pt x="4681728" y="2249424"/>
                  </a:lnTo>
                  <a:cubicBezTo>
                    <a:pt x="4663440" y="2267712"/>
                    <a:pt x="4641210" y="2282769"/>
                    <a:pt x="4626864" y="2304288"/>
                  </a:cubicBezTo>
                  <a:cubicBezTo>
                    <a:pt x="4614672" y="2322576"/>
                    <a:pt x="4605830" y="2343610"/>
                    <a:pt x="4590288" y="2359152"/>
                  </a:cubicBezTo>
                  <a:cubicBezTo>
                    <a:pt x="4553764" y="2395676"/>
                    <a:pt x="4487643" y="2414841"/>
                    <a:pt x="4443984" y="2432304"/>
                  </a:cubicBezTo>
                  <a:cubicBezTo>
                    <a:pt x="4360217" y="2557954"/>
                    <a:pt x="4466843" y="2417674"/>
                    <a:pt x="4334256" y="2523744"/>
                  </a:cubicBezTo>
                  <a:cubicBezTo>
                    <a:pt x="4158029" y="2664726"/>
                    <a:pt x="4293303" y="2610547"/>
                    <a:pt x="4169664" y="2651760"/>
                  </a:cubicBezTo>
                  <a:cubicBezTo>
                    <a:pt x="4036723" y="2784701"/>
                    <a:pt x="4107963" y="2742277"/>
                    <a:pt x="3968496" y="2798064"/>
                  </a:cubicBezTo>
                  <a:cubicBezTo>
                    <a:pt x="3944112" y="2822448"/>
                    <a:pt x="3924587" y="2852939"/>
                    <a:pt x="3895344" y="2871216"/>
                  </a:cubicBezTo>
                  <a:cubicBezTo>
                    <a:pt x="3874030" y="2884537"/>
                    <a:pt x="3845294" y="2879603"/>
                    <a:pt x="3822192" y="2889504"/>
                  </a:cubicBezTo>
                  <a:cubicBezTo>
                    <a:pt x="3801990" y="2898162"/>
                    <a:pt x="3785616" y="2913888"/>
                    <a:pt x="3767328" y="2926080"/>
                  </a:cubicBezTo>
                  <a:cubicBezTo>
                    <a:pt x="3905992" y="3030078"/>
                    <a:pt x="3776985" y="2953037"/>
                    <a:pt x="4023360" y="2999232"/>
                  </a:cubicBezTo>
                  <a:cubicBezTo>
                    <a:pt x="4061254" y="3006337"/>
                    <a:pt x="4094921" y="3030356"/>
                    <a:pt x="4133088" y="3035808"/>
                  </a:cubicBezTo>
                  <a:cubicBezTo>
                    <a:pt x="4223810" y="3048768"/>
                    <a:pt x="4315968" y="3048000"/>
                    <a:pt x="4407408" y="3054096"/>
                  </a:cubicBezTo>
                  <a:cubicBezTo>
                    <a:pt x="4443984" y="3066288"/>
                    <a:pt x="4480828" y="3077705"/>
                    <a:pt x="4517136" y="3090672"/>
                  </a:cubicBezTo>
                  <a:cubicBezTo>
                    <a:pt x="4566186" y="3108190"/>
                    <a:pt x="4612740" y="3133607"/>
                    <a:pt x="4663440" y="3145536"/>
                  </a:cubicBezTo>
                  <a:cubicBezTo>
                    <a:pt x="4717174" y="3158179"/>
                    <a:pt x="4773168" y="3157728"/>
                    <a:pt x="4828032" y="3163824"/>
                  </a:cubicBezTo>
                  <a:cubicBezTo>
                    <a:pt x="4852416" y="3176016"/>
                    <a:pt x="4876272" y="3189328"/>
                    <a:pt x="4901184" y="3200400"/>
                  </a:cubicBezTo>
                  <a:cubicBezTo>
                    <a:pt x="4931183" y="3213733"/>
                    <a:pt x="4963927" y="3221033"/>
                    <a:pt x="4992624" y="3236976"/>
                  </a:cubicBezTo>
                  <a:cubicBezTo>
                    <a:pt x="5171019" y="3336084"/>
                    <a:pt x="4934927" y="3257816"/>
                    <a:pt x="5193792" y="3328416"/>
                  </a:cubicBezTo>
                  <a:cubicBezTo>
                    <a:pt x="5218041" y="3335029"/>
                    <a:pt x="5243743" y="3337037"/>
                    <a:pt x="5266944" y="3346704"/>
                  </a:cubicBezTo>
                  <a:cubicBezTo>
                    <a:pt x="5317274" y="3367675"/>
                    <a:pt x="5413248" y="3419856"/>
                    <a:pt x="5413248" y="3419856"/>
                  </a:cubicBezTo>
                  <a:cubicBezTo>
                    <a:pt x="5370576" y="3432048"/>
                    <a:pt x="5326437" y="3439950"/>
                    <a:pt x="5285232" y="3456432"/>
                  </a:cubicBezTo>
                  <a:cubicBezTo>
                    <a:pt x="5264825" y="3464595"/>
                    <a:pt x="5250027" y="3483178"/>
                    <a:pt x="5230368" y="3493008"/>
                  </a:cubicBezTo>
                  <a:cubicBezTo>
                    <a:pt x="5213126" y="3501629"/>
                    <a:pt x="5193496" y="3504376"/>
                    <a:pt x="5175504" y="3511296"/>
                  </a:cubicBezTo>
                  <a:cubicBezTo>
                    <a:pt x="5114224" y="3534865"/>
                    <a:pt x="5047253" y="3548029"/>
                    <a:pt x="4992624" y="3584448"/>
                  </a:cubicBezTo>
                  <a:cubicBezTo>
                    <a:pt x="4850817" y="3678986"/>
                    <a:pt x="4924599" y="3643699"/>
                    <a:pt x="4773168" y="3694176"/>
                  </a:cubicBezTo>
                  <a:lnTo>
                    <a:pt x="4718304" y="3712464"/>
                  </a:lnTo>
                  <a:cubicBezTo>
                    <a:pt x="4693920" y="3730752"/>
                    <a:pt x="4672414" y="3753697"/>
                    <a:pt x="4645152" y="3767328"/>
                  </a:cubicBezTo>
                  <a:cubicBezTo>
                    <a:pt x="4586428" y="3796690"/>
                    <a:pt x="4516901" y="3804061"/>
                    <a:pt x="4462272" y="3840480"/>
                  </a:cubicBezTo>
                  <a:cubicBezTo>
                    <a:pt x="4416793" y="3870799"/>
                    <a:pt x="4387291" y="3893744"/>
                    <a:pt x="4334256" y="3913632"/>
                  </a:cubicBezTo>
                  <a:cubicBezTo>
                    <a:pt x="4241263" y="3948504"/>
                    <a:pt x="4285822" y="3914838"/>
                    <a:pt x="4206240" y="3950208"/>
                  </a:cubicBezTo>
                  <a:cubicBezTo>
                    <a:pt x="4168871" y="3966816"/>
                    <a:pt x="4131578" y="3984033"/>
                    <a:pt x="4096512" y="4005072"/>
                  </a:cubicBezTo>
                  <a:cubicBezTo>
                    <a:pt x="4070376" y="4020754"/>
                    <a:pt x="4050622" y="4046305"/>
                    <a:pt x="4023360" y="4059936"/>
                  </a:cubicBezTo>
                  <a:cubicBezTo>
                    <a:pt x="4000879" y="4071176"/>
                    <a:pt x="3974592" y="4072128"/>
                    <a:pt x="3950208" y="4078224"/>
                  </a:cubicBezTo>
                  <a:cubicBezTo>
                    <a:pt x="4018234" y="4123575"/>
                    <a:pt x="4024229" y="4130848"/>
                    <a:pt x="4114800" y="4169664"/>
                  </a:cubicBezTo>
                  <a:cubicBezTo>
                    <a:pt x="4224823" y="4216817"/>
                    <a:pt x="4320132" y="4236564"/>
                    <a:pt x="4425696" y="4297680"/>
                  </a:cubicBezTo>
                  <a:cubicBezTo>
                    <a:pt x="4490093" y="4334963"/>
                    <a:pt x="4544769" y="4387412"/>
                    <a:pt x="4608576" y="4425696"/>
                  </a:cubicBezTo>
                  <a:cubicBezTo>
                    <a:pt x="4665317" y="4459741"/>
                    <a:pt x="4887597" y="4563668"/>
                    <a:pt x="4956048" y="4590288"/>
                  </a:cubicBezTo>
                  <a:cubicBezTo>
                    <a:pt x="5009947" y="4611249"/>
                    <a:pt x="5066945" y="4623674"/>
                    <a:pt x="5120640" y="4645152"/>
                  </a:cubicBezTo>
                  <a:cubicBezTo>
                    <a:pt x="5158608" y="4660339"/>
                    <a:pt x="5191573" y="4687084"/>
                    <a:pt x="5230368" y="4700016"/>
                  </a:cubicBezTo>
                  <a:cubicBezTo>
                    <a:pt x="5320147" y="4729942"/>
                    <a:pt x="5413505" y="4747839"/>
                    <a:pt x="5504688" y="4773168"/>
                  </a:cubicBezTo>
                  <a:cubicBezTo>
                    <a:pt x="5523262" y="4778327"/>
                    <a:pt x="5541264" y="4785360"/>
                    <a:pt x="5559552" y="4791456"/>
                  </a:cubicBezTo>
                  <a:cubicBezTo>
                    <a:pt x="5510784" y="4803648"/>
                    <a:pt x="5458210" y="4805551"/>
                    <a:pt x="5413248" y="4828032"/>
                  </a:cubicBezTo>
                  <a:cubicBezTo>
                    <a:pt x="5330125" y="4869593"/>
                    <a:pt x="5342058" y="4866158"/>
                    <a:pt x="5248656" y="4901184"/>
                  </a:cubicBezTo>
                  <a:cubicBezTo>
                    <a:pt x="5178499" y="4927493"/>
                    <a:pt x="5201344" y="4914702"/>
                    <a:pt x="5120640" y="4937760"/>
                  </a:cubicBezTo>
                  <a:cubicBezTo>
                    <a:pt x="5102104" y="4943056"/>
                    <a:pt x="5083018" y="4947427"/>
                    <a:pt x="5065776" y="4956048"/>
                  </a:cubicBezTo>
                  <a:cubicBezTo>
                    <a:pt x="4893024" y="5042424"/>
                    <a:pt x="5043190" y="4987961"/>
                    <a:pt x="4919472" y="5029200"/>
                  </a:cubicBezTo>
                  <a:cubicBezTo>
                    <a:pt x="4888992" y="5053584"/>
                    <a:pt x="4861132" y="5081664"/>
                    <a:pt x="4828032" y="5102352"/>
                  </a:cubicBezTo>
                  <a:cubicBezTo>
                    <a:pt x="4811685" y="5112569"/>
                    <a:pt x="4790784" y="5112811"/>
                    <a:pt x="4773168" y="5120640"/>
                  </a:cubicBezTo>
                  <a:cubicBezTo>
                    <a:pt x="4735799" y="5137248"/>
                    <a:pt x="4701188" y="5159776"/>
                    <a:pt x="4663440" y="5175504"/>
                  </a:cubicBezTo>
                  <a:cubicBezTo>
                    <a:pt x="4627851" y="5190333"/>
                    <a:pt x="4589149" y="5196893"/>
                    <a:pt x="4553712" y="5212080"/>
                  </a:cubicBezTo>
                  <a:cubicBezTo>
                    <a:pt x="4503596" y="5233558"/>
                    <a:pt x="4461917" y="5283934"/>
                    <a:pt x="4407408" y="5285232"/>
                  </a:cubicBezTo>
                  <a:lnTo>
                    <a:pt x="3639312" y="5303520"/>
                  </a:lnTo>
                  <a:cubicBezTo>
                    <a:pt x="2806535" y="5581112"/>
                    <a:pt x="1883521" y="5319382"/>
                    <a:pt x="1005840" y="5303520"/>
                  </a:cubicBezTo>
                  <a:cubicBezTo>
                    <a:pt x="852978" y="5300757"/>
                    <a:pt x="701040" y="5279136"/>
                    <a:pt x="548640" y="5266944"/>
                  </a:cubicBezTo>
                  <a:cubicBezTo>
                    <a:pt x="475488" y="5248656"/>
                    <a:pt x="403711" y="5223546"/>
                    <a:pt x="329184" y="5212080"/>
                  </a:cubicBezTo>
                  <a:cubicBezTo>
                    <a:pt x="244617" y="5199070"/>
                    <a:pt x="109584" y="5271210"/>
                    <a:pt x="73152" y="5193792"/>
                  </a:cubicBezTo>
                  <a:cubicBezTo>
                    <a:pt x="-12662" y="5011437"/>
                    <a:pt x="55243" y="4790959"/>
                    <a:pt x="36576" y="4590288"/>
                  </a:cubicBezTo>
                  <a:cubicBezTo>
                    <a:pt x="30818" y="4528388"/>
                    <a:pt x="0" y="4407408"/>
                    <a:pt x="0" y="4407408"/>
                  </a:cubicBezTo>
                  <a:cubicBezTo>
                    <a:pt x="12192" y="4297680"/>
                    <a:pt x="22882" y="4187775"/>
                    <a:pt x="36576" y="4078224"/>
                  </a:cubicBezTo>
                  <a:cubicBezTo>
                    <a:pt x="41175" y="4041430"/>
                    <a:pt x="50914" y="4005366"/>
                    <a:pt x="54864" y="3968496"/>
                  </a:cubicBezTo>
                  <a:cubicBezTo>
                    <a:pt x="69210" y="3834597"/>
                    <a:pt x="79248" y="3700272"/>
                    <a:pt x="91440" y="3566160"/>
                  </a:cubicBezTo>
                  <a:cubicBezTo>
                    <a:pt x="97536" y="3267456"/>
                    <a:pt x="98670" y="2968609"/>
                    <a:pt x="109728" y="2670048"/>
                  </a:cubicBezTo>
                  <a:cubicBezTo>
                    <a:pt x="110878" y="2638986"/>
                    <a:pt x="128016" y="2609692"/>
                    <a:pt x="128016" y="2578608"/>
                  </a:cubicBezTo>
                  <a:cubicBezTo>
                    <a:pt x="128016" y="1548256"/>
                    <a:pt x="154132" y="1799987"/>
                    <a:pt x="91440" y="1298448"/>
                  </a:cubicBezTo>
                  <a:cubicBezTo>
                    <a:pt x="97536" y="1207008"/>
                    <a:pt x="100134" y="1115267"/>
                    <a:pt x="109728" y="1024128"/>
                  </a:cubicBezTo>
                  <a:cubicBezTo>
                    <a:pt x="113261" y="990566"/>
                    <a:pt x="134970" y="930113"/>
                    <a:pt x="146304" y="896112"/>
                  </a:cubicBezTo>
                  <a:cubicBezTo>
                    <a:pt x="160330" y="783903"/>
                    <a:pt x="177423" y="660509"/>
                    <a:pt x="182880" y="548640"/>
                  </a:cubicBezTo>
                  <a:cubicBezTo>
                    <a:pt x="191795" y="365876"/>
                    <a:pt x="195072" y="182880"/>
                    <a:pt x="201168" y="0"/>
                  </a:cubicBezTo>
                  <a:lnTo>
                    <a:pt x="3218688" y="18288"/>
                  </a:lnTo>
                  <a:cubicBezTo>
                    <a:pt x="3712578" y="24311"/>
                    <a:pt x="4700016" y="54864"/>
                    <a:pt x="4700016" y="54864"/>
                  </a:cubicBezTo>
                  <a:cubicBezTo>
                    <a:pt x="4736592" y="60960"/>
                    <a:pt x="4773487" y="65383"/>
                    <a:pt x="4809744" y="73152"/>
                  </a:cubicBezTo>
                  <a:cubicBezTo>
                    <a:pt x="4938339" y="100708"/>
                    <a:pt x="4950628" y="107921"/>
                    <a:pt x="5065776" y="146304"/>
                  </a:cubicBezTo>
                  <a:cubicBezTo>
                    <a:pt x="5102352" y="140208"/>
                    <a:pt x="5212585" y="128016"/>
                    <a:pt x="5175504" y="128016"/>
                  </a:cubicBezTo>
                  <a:cubicBezTo>
                    <a:pt x="5108171" y="128016"/>
                    <a:pt x="5039658" y="162635"/>
                    <a:pt x="4974336" y="146304"/>
                  </a:cubicBezTo>
                  <a:cubicBezTo>
                    <a:pt x="4949245" y="140031"/>
                    <a:pt x="5009004" y="107597"/>
                    <a:pt x="5029200" y="91440"/>
                  </a:cubicBezTo>
                  <a:cubicBezTo>
                    <a:pt x="5039844" y="82925"/>
                    <a:pt x="5074920" y="60960"/>
                    <a:pt x="5084064" y="5486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4460882" y="4096512"/>
              <a:ext cx="4829422" cy="1152144"/>
            </a:xfrm>
            <a:custGeom>
              <a:avLst/>
              <a:gdLst>
                <a:gd name="connsiteX0" fmla="*/ 220846 w 4829422"/>
                <a:gd name="connsiteY0" fmla="*/ 164592 h 1152144"/>
                <a:gd name="connsiteX1" fmla="*/ 220846 w 4829422"/>
                <a:gd name="connsiteY1" fmla="*/ 164592 h 1152144"/>
                <a:gd name="connsiteX2" fmla="*/ 403726 w 4829422"/>
                <a:gd name="connsiteY2" fmla="*/ 201168 h 1152144"/>
                <a:gd name="connsiteX3" fmla="*/ 513454 w 4829422"/>
                <a:gd name="connsiteY3" fmla="*/ 219456 h 1152144"/>
                <a:gd name="connsiteX4" fmla="*/ 586606 w 4829422"/>
                <a:gd name="connsiteY4" fmla="*/ 256032 h 1152144"/>
                <a:gd name="connsiteX5" fmla="*/ 659758 w 4829422"/>
                <a:gd name="connsiteY5" fmla="*/ 274320 h 1152144"/>
                <a:gd name="connsiteX6" fmla="*/ 714622 w 4829422"/>
                <a:gd name="connsiteY6" fmla="*/ 310896 h 1152144"/>
                <a:gd name="connsiteX7" fmla="*/ 769486 w 4829422"/>
                <a:gd name="connsiteY7" fmla="*/ 365760 h 1152144"/>
                <a:gd name="connsiteX8" fmla="*/ 842638 w 4829422"/>
                <a:gd name="connsiteY8" fmla="*/ 402336 h 1152144"/>
                <a:gd name="connsiteX9" fmla="*/ 897502 w 4829422"/>
                <a:gd name="connsiteY9" fmla="*/ 438912 h 1152144"/>
                <a:gd name="connsiteX10" fmla="*/ 970654 w 4829422"/>
                <a:gd name="connsiteY10" fmla="*/ 475488 h 1152144"/>
                <a:gd name="connsiteX11" fmla="*/ 1062094 w 4829422"/>
                <a:gd name="connsiteY11" fmla="*/ 530352 h 1152144"/>
                <a:gd name="connsiteX12" fmla="*/ 1135246 w 4829422"/>
                <a:gd name="connsiteY12" fmla="*/ 548640 h 1152144"/>
                <a:gd name="connsiteX13" fmla="*/ 1190110 w 4829422"/>
                <a:gd name="connsiteY13" fmla="*/ 566928 h 1152144"/>
                <a:gd name="connsiteX14" fmla="*/ 1299838 w 4829422"/>
                <a:gd name="connsiteY14" fmla="*/ 621792 h 1152144"/>
                <a:gd name="connsiteX15" fmla="*/ 1409566 w 4829422"/>
                <a:gd name="connsiteY15" fmla="*/ 658368 h 1152144"/>
                <a:gd name="connsiteX16" fmla="*/ 1537582 w 4829422"/>
                <a:gd name="connsiteY16" fmla="*/ 731520 h 1152144"/>
                <a:gd name="connsiteX17" fmla="*/ 1647310 w 4829422"/>
                <a:gd name="connsiteY17" fmla="*/ 822960 h 1152144"/>
                <a:gd name="connsiteX18" fmla="*/ 1738750 w 4829422"/>
                <a:gd name="connsiteY18" fmla="*/ 841248 h 1152144"/>
                <a:gd name="connsiteX19" fmla="*/ 1811902 w 4829422"/>
                <a:gd name="connsiteY19" fmla="*/ 877824 h 1152144"/>
                <a:gd name="connsiteX20" fmla="*/ 1866766 w 4829422"/>
                <a:gd name="connsiteY20" fmla="*/ 896112 h 1152144"/>
                <a:gd name="connsiteX21" fmla="*/ 1921630 w 4829422"/>
                <a:gd name="connsiteY21" fmla="*/ 950976 h 1152144"/>
                <a:gd name="connsiteX22" fmla="*/ 1994782 w 4829422"/>
                <a:gd name="connsiteY22" fmla="*/ 1005840 h 1152144"/>
                <a:gd name="connsiteX23" fmla="*/ 2013070 w 4829422"/>
                <a:gd name="connsiteY23" fmla="*/ 1060704 h 1152144"/>
                <a:gd name="connsiteX24" fmla="*/ 2781166 w 4829422"/>
                <a:gd name="connsiteY24" fmla="*/ 1078992 h 1152144"/>
                <a:gd name="connsiteX25" fmla="*/ 2909182 w 4829422"/>
                <a:gd name="connsiteY25" fmla="*/ 1115568 h 1152144"/>
                <a:gd name="connsiteX26" fmla="*/ 3092062 w 4829422"/>
                <a:gd name="connsiteY26" fmla="*/ 1133856 h 1152144"/>
                <a:gd name="connsiteX27" fmla="*/ 3183502 w 4829422"/>
                <a:gd name="connsiteY27" fmla="*/ 1152144 h 1152144"/>
                <a:gd name="connsiteX28" fmla="*/ 3494398 w 4829422"/>
                <a:gd name="connsiteY28" fmla="*/ 1133856 h 1152144"/>
                <a:gd name="connsiteX29" fmla="*/ 3549262 w 4829422"/>
                <a:gd name="connsiteY29" fmla="*/ 1115568 h 1152144"/>
                <a:gd name="connsiteX30" fmla="*/ 3622414 w 4829422"/>
                <a:gd name="connsiteY30" fmla="*/ 1097280 h 1152144"/>
                <a:gd name="connsiteX31" fmla="*/ 3677278 w 4829422"/>
                <a:gd name="connsiteY31" fmla="*/ 1078992 h 1152144"/>
                <a:gd name="connsiteX32" fmla="*/ 3988174 w 4829422"/>
                <a:gd name="connsiteY32" fmla="*/ 1024128 h 1152144"/>
                <a:gd name="connsiteX33" fmla="*/ 4829422 w 4829422"/>
                <a:gd name="connsiteY33" fmla="*/ 1005840 h 1152144"/>
                <a:gd name="connsiteX34" fmla="*/ 4811134 w 4829422"/>
                <a:gd name="connsiteY34" fmla="*/ 475488 h 1152144"/>
                <a:gd name="connsiteX35" fmla="*/ 4792846 w 4829422"/>
                <a:gd name="connsiteY35" fmla="*/ 274320 h 1152144"/>
                <a:gd name="connsiteX36" fmla="*/ 4756270 w 4829422"/>
                <a:gd name="connsiteY36" fmla="*/ 201168 h 1152144"/>
                <a:gd name="connsiteX37" fmla="*/ 3585838 w 4829422"/>
                <a:gd name="connsiteY37" fmla="*/ 182880 h 1152144"/>
                <a:gd name="connsiteX38" fmla="*/ 2598286 w 4829422"/>
                <a:gd name="connsiteY38" fmla="*/ 164592 h 1152144"/>
                <a:gd name="connsiteX39" fmla="*/ 2250814 w 4829422"/>
                <a:gd name="connsiteY39" fmla="*/ 128016 h 1152144"/>
                <a:gd name="connsiteX40" fmla="*/ 1903342 w 4829422"/>
                <a:gd name="connsiteY40" fmla="*/ 91440 h 1152144"/>
                <a:gd name="connsiteX41" fmla="*/ 1482718 w 4829422"/>
                <a:gd name="connsiteY41" fmla="*/ 146304 h 1152144"/>
                <a:gd name="connsiteX42" fmla="*/ 1318126 w 4829422"/>
                <a:gd name="connsiteY42" fmla="*/ 164592 h 1152144"/>
                <a:gd name="connsiteX43" fmla="*/ 1080382 w 4829422"/>
                <a:gd name="connsiteY43" fmla="*/ 201168 h 1152144"/>
                <a:gd name="connsiteX44" fmla="*/ 586606 w 4829422"/>
                <a:gd name="connsiteY44" fmla="*/ 182880 h 1152144"/>
                <a:gd name="connsiteX45" fmla="*/ 513454 w 4829422"/>
                <a:gd name="connsiteY45" fmla="*/ 146304 h 1152144"/>
                <a:gd name="connsiteX46" fmla="*/ 422014 w 4829422"/>
                <a:gd name="connsiteY46" fmla="*/ 128016 h 1152144"/>
                <a:gd name="connsiteX47" fmla="*/ 312286 w 4829422"/>
                <a:gd name="connsiteY47" fmla="*/ 146304 h 1152144"/>
                <a:gd name="connsiteX48" fmla="*/ 19678 w 4829422"/>
                <a:gd name="connsiteY48" fmla="*/ 164592 h 1152144"/>
                <a:gd name="connsiteX49" fmla="*/ 422014 w 4829422"/>
                <a:gd name="connsiteY49" fmla="*/ 146304 h 1152144"/>
                <a:gd name="connsiteX50" fmla="*/ 147694 w 4829422"/>
                <a:gd name="connsiteY50" fmla="*/ 164592 h 1152144"/>
                <a:gd name="connsiteX51" fmla="*/ 330574 w 4829422"/>
                <a:gd name="connsiteY51" fmla="*/ 146304 h 1152144"/>
                <a:gd name="connsiteX52" fmla="*/ 385438 w 4829422"/>
                <a:gd name="connsiteY52" fmla="*/ 128016 h 1152144"/>
                <a:gd name="connsiteX53" fmla="*/ 440302 w 4829422"/>
                <a:gd name="connsiteY53" fmla="*/ 91440 h 1152144"/>
                <a:gd name="connsiteX54" fmla="*/ 458590 w 4829422"/>
                <a:gd name="connsiteY54" fmla="*/ 164592 h 1152144"/>
                <a:gd name="connsiteX55" fmla="*/ 440302 w 4829422"/>
                <a:gd name="connsiteY55" fmla="*/ 256032 h 1152144"/>
                <a:gd name="connsiteX56" fmla="*/ 422014 w 4829422"/>
                <a:gd name="connsiteY56" fmla="*/ 201168 h 1152144"/>
                <a:gd name="connsiteX57" fmla="*/ 403726 w 4829422"/>
                <a:gd name="connsiteY57" fmla="*/ 0 h 1152144"/>
                <a:gd name="connsiteX58" fmla="*/ 275710 w 4829422"/>
                <a:gd name="connsiteY58" fmla="*/ 54864 h 1152144"/>
                <a:gd name="connsiteX59" fmla="*/ 202558 w 4829422"/>
                <a:gd name="connsiteY59" fmla="*/ 73152 h 1152144"/>
                <a:gd name="connsiteX60" fmla="*/ 184270 w 4829422"/>
                <a:gd name="connsiteY60" fmla="*/ 128016 h 1152144"/>
                <a:gd name="connsiteX61" fmla="*/ 239134 w 4829422"/>
                <a:gd name="connsiteY61" fmla="*/ 146304 h 1152144"/>
                <a:gd name="connsiteX62" fmla="*/ 92830 w 4829422"/>
                <a:gd name="connsiteY62" fmla="*/ 182880 h 1152144"/>
                <a:gd name="connsiteX63" fmla="*/ 348862 w 4829422"/>
                <a:gd name="connsiteY63" fmla="*/ 146304 h 1152144"/>
                <a:gd name="connsiteX64" fmla="*/ 220846 w 4829422"/>
                <a:gd name="connsiteY64" fmla="*/ 164592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829422" h="1152144">
                  <a:moveTo>
                    <a:pt x="220846" y="164592"/>
                  </a:moveTo>
                  <a:lnTo>
                    <a:pt x="220846" y="164592"/>
                  </a:lnTo>
                  <a:lnTo>
                    <a:pt x="403726" y="201168"/>
                  </a:lnTo>
                  <a:cubicBezTo>
                    <a:pt x="440171" y="208002"/>
                    <a:pt x="477937" y="208801"/>
                    <a:pt x="513454" y="219456"/>
                  </a:cubicBezTo>
                  <a:cubicBezTo>
                    <a:pt x="539566" y="227290"/>
                    <a:pt x="561080" y="246460"/>
                    <a:pt x="586606" y="256032"/>
                  </a:cubicBezTo>
                  <a:cubicBezTo>
                    <a:pt x="610140" y="264857"/>
                    <a:pt x="635374" y="268224"/>
                    <a:pt x="659758" y="274320"/>
                  </a:cubicBezTo>
                  <a:cubicBezTo>
                    <a:pt x="678046" y="286512"/>
                    <a:pt x="697737" y="296825"/>
                    <a:pt x="714622" y="310896"/>
                  </a:cubicBezTo>
                  <a:cubicBezTo>
                    <a:pt x="734491" y="327453"/>
                    <a:pt x="748440" y="350727"/>
                    <a:pt x="769486" y="365760"/>
                  </a:cubicBezTo>
                  <a:cubicBezTo>
                    <a:pt x="791670" y="381606"/>
                    <a:pt x="818968" y="388810"/>
                    <a:pt x="842638" y="402336"/>
                  </a:cubicBezTo>
                  <a:cubicBezTo>
                    <a:pt x="861721" y="413241"/>
                    <a:pt x="878419" y="428007"/>
                    <a:pt x="897502" y="438912"/>
                  </a:cubicBezTo>
                  <a:cubicBezTo>
                    <a:pt x="921172" y="452438"/>
                    <a:pt x="946823" y="462248"/>
                    <a:pt x="970654" y="475488"/>
                  </a:cubicBezTo>
                  <a:cubicBezTo>
                    <a:pt x="1001726" y="492750"/>
                    <a:pt x="1029612" y="515916"/>
                    <a:pt x="1062094" y="530352"/>
                  </a:cubicBezTo>
                  <a:cubicBezTo>
                    <a:pt x="1085062" y="540560"/>
                    <a:pt x="1111079" y="541735"/>
                    <a:pt x="1135246" y="548640"/>
                  </a:cubicBezTo>
                  <a:cubicBezTo>
                    <a:pt x="1153782" y="553936"/>
                    <a:pt x="1172494" y="559099"/>
                    <a:pt x="1190110" y="566928"/>
                  </a:cubicBezTo>
                  <a:cubicBezTo>
                    <a:pt x="1227479" y="583536"/>
                    <a:pt x="1262090" y="606064"/>
                    <a:pt x="1299838" y="621792"/>
                  </a:cubicBezTo>
                  <a:cubicBezTo>
                    <a:pt x="1335427" y="636621"/>
                    <a:pt x="1375082" y="641126"/>
                    <a:pt x="1409566" y="658368"/>
                  </a:cubicBezTo>
                  <a:cubicBezTo>
                    <a:pt x="1454284" y="680727"/>
                    <a:pt x="1498808" y="699209"/>
                    <a:pt x="1537582" y="731520"/>
                  </a:cubicBezTo>
                  <a:cubicBezTo>
                    <a:pt x="1576393" y="763863"/>
                    <a:pt x="1597777" y="804385"/>
                    <a:pt x="1647310" y="822960"/>
                  </a:cubicBezTo>
                  <a:cubicBezTo>
                    <a:pt x="1676415" y="833874"/>
                    <a:pt x="1708270" y="835152"/>
                    <a:pt x="1738750" y="841248"/>
                  </a:cubicBezTo>
                  <a:cubicBezTo>
                    <a:pt x="1763134" y="853440"/>
                    <a:pt x="1786844" y="867085"/>
                    <a:pt x="1811902" y="877824"/>
                  </a:cubicBezTo>
                  <a:cubicBezTo>
                    <a:pt x="1829621" y="885418"/>
                    <a:pt x="1850726" y="885419"/>
                    <a:pt x="1866766" y="896112"/>
                  </a:cubicBezTo>
                  <a:cubicBezTo>
                    <a:pt x="1888285" y="910458"/>
                    <a:pt x="1901993" y="934144"/>
                    <a:pt x="1921630" y="950976"/>
                  </a:cubicBezTo>
                  <a:cubicBezTo>
                    <a:pt x="1944772" y="970812"/>
                    <a:pt x="1970398" y="987552"/>
                    <a:pt x="1994782" y="1005840"/>
                  </a:cubicBezTo>
                  <a:cubicBezTo>
                    <a:pt x="2000878" y="1024128"/>
                    <a:pt x="1993876" y="1058918"/>
                    <a:pt x="2013070" y="1060704"/>
                  </a:cubicBezTo>
                  <a:cubicBezTo>
                    <a:pt x="2268074" y="1084425"/>
                    <a:pt x="2525540" y="1063341"/>
                    <a:pt x="2781166" y="1078992"/>
                  </a:cubicBezTo>
                  <a:cubicBezTo>
                    <a:pt x="2825463" y="1081704"/>
                    <a:pt x="2865478" y="1107855"/>
                    <a:pt x="2909182" y="1115568"/>
                  </a:cubicBezTo>
                  <a:cubicBezTo>
                    <a:pt x="2969514" y="1126215"/>
                    <a:pt x="3031335" y="1125759"/>
                    <a:pt x="3092062" y="1133856"/>
                  </a:cubicBezTo>
                  <a:cubicBezTo>
                    <a:pt x="3122873" y="1137964"/>
                    <a:pt x="3153022" y="1146048"/>
                    <a:pt x="3183502" y="1152144"/>
                  </a:cubicBezTo>
                  <a:cubicBezTo>
                    <a:pt x="3287134" y="1146048"/>
                    <a:pt x="3391102" y="1144186"/>
                    <a:pt x="3494398" y="1133856"/>
                  </a:cubicBezTo>
                  <a:cubicBezTo>
                    <a:pt x="3513580" y="1131938"/>
                    <a:pt x="3530726" y="1120864"/>
                    <a:pt x="3549262" y="1115568"/>
                  </a:cubicBezTo>
                  <a:cubicBezTo>
                    <a:pt x="3573429" y="1108663"/>
                    <a:pt x="3598247" y="1104185"/>
                    <a:pt x="3622414" y="1097280"/>
                  </a:cubicBezTo>
                  <a:cubicBezTo>
                    <a:pt x="3640950" y="1091984"/>
                    <a:pt x="3658494" y="1083327"/>
                    <a:pt x="3677278" y="1078992"/>
                  </a:cubicBezTo>
                  <a:cubicBezTo>
                    <a:pt x="3717659" y="1069673"/>
                    <a:pt x="3926729" y="1026447"/>
                    <a:pt x="3988174" y="1024128"/>
                  </a:cubicBezTo>
                  <a:cubicBezTo>
                    <a:pt x="4268457" y="1013551"/>
                    <a:pt x="4549006" y="1011936"/>
                    <a:pt x="4829422" y="1005840"/>
                  </a:cubicBezTo>
                  <a:cubicBezTo>
                    <a:pt x="4823326" y="829056"/>
                    <a:pt x="4819967" y="652156"/>
                    <a:pt x="4811134" y="475488"/>
                  </a:cubicBezTo>
                  <a:cubicBezTo>
                    <a:pt x="4807772" y="408239"/>
                    <a:pt x="4806051" y="340345"/>
                    <a:pt x="4792846" y="274320"/>
                  </a:cubicBezTo>
                  <a:cubicBezTo>
                    <a:pt x="4787499" y="247587"/>
                    <a:pt x="4783454" y="203227"/>
                    <a:pt x="4756270" y="201168"/>
                  </a:cubicBezTo>
                  <a:cubicBezTo>
                    <a:pt x="4367193" y="171692"/>
                    <a:pt x="3975974" y="189492"/>
                    <a:pt x="3585838" y="182880"/>
                  </a:cubicBezTo>
                  <a:lnTo>
                    <a:pt x="2598286" y="164592"/>
                  </a:lnTo>
                  <a:cubicBezTo>
                    <a:pt x="2425279" y="121340"/>
                    <a:pt x="2590133" y="157956"/>
                    <a:pt x="2250814" y="128016"/>
                  </a:cubicBezTo>
                  <a:cubicBezTo>
                    <a:pt x="2134801" y="117780"/>
                    <a:pt x="1903342" y="91440"/>
                    <a:pt x="1903342" y="91440"/>
                  </a:cubicBezTo>
                  <a:cubicBezTo>
                    <a:pt x="1291720" y="132215"/>
                    <a:pt x="1875436" y="77001"/>
                    <a:pt x="1482718" y="146304"/>
                  </a:cubicBezTo>
                  <a:cubicBezTo>
                    <a:pt x="1428356" y="155897"/>
                    <a:pt x="1372950" y="158142"/>
                    <a:pt x="1318126" y="164592"/>
                  </a:cubicBezTo>
                  <a:cubicBezTo>
                    <a:pt x="1156795" y="183572"/>
                    <a:pt x="1210012" y="175242"/>
                    <a:pt x="1080382" y="201168"/>
                  </a:cubicBezTo>
                  <a:cubicBezTo>
                    <a:pt x="915790" y="195072"/>
                    <a:pt x="750545" y="198745"/>
                    <a:pt x="586606" y="182880"/>
                  </a:cubicBezTo>
                  <a:cubicBezTo>
                    <a:pt x="559471" y="180254"/>
                    <a:pt x="539317" y="154925"/>
                    <a:pt x="513454" y="146304"/>
                  </a:cubicBezTo>
                  <a:cubicBezTo>
                    <a:pt x="483965" y="136474"/>
                    <a:pt x="452494" y="134112"/>
                    <a:pt x="422014" y="128016"/>
                  </a:cubicBezTo>
                  <a:cubicBezTo>
                    <a:pt x="385438" y="134112"/>
                    <a:pt x="349214" y="142947"/>
                    <a:pt x="312286" y="146304"/>
                  </a:cubicBezTo>
                  <a:cubicBezTo>
                    <a:pt x="214961" y="155152"/>
                    <a:pt x="-78048" y="164592"/>
                    <a:pt x="19678" y="164592"/>
                  </a:cubicBezTo>
                  <a:cubicBezTo>
                    <a:pt x="153928" y="164592"/>
                    <a:pt x="287764" y="146304"/>
                    <a:pt x="422014" y="146304"/>
                  </a:cubicBezTo>
                  <a:cubicBezTo>
                    <a:pt x="513657" y="146304"/>
                    <a:pt x="239337" y="164592"/>
                    <a:pt x="147694" y="164592"/>
                  </a:cubicBezTo>
                  <a:cubicBezTo>
                    <a:pt x="86430" y="164592"/>
                    <a:pt x="269614" y="152400"/>
                    <a:pt x="330574" y="146304"/>
                  </a:cubicBezTo>
                  <a:cubicBezTo>
                    <a:pt x="348862" y="140208"/>
                    <a:pt x="368196" y="136637"/>
                    <a:pt x="385438" y="128016"/>
                  </a:cubicBezTo>
                  <a:cubicBezTo>
                    <a:pt x="405097" y="118186"/>
                    <a:pt x="420643" y="81610"/>
                    <a:pt x="440302" y="91440"/>
                  </a:cubicBezTo>
                  <a:cubicBezTo>
                    <a:pt x="462783" y="102680"/>
                    <a:pt x="452494" y="140208"/>
                    <a:pt x="458590" y="164592"/>
                  </a:cubicBezTo>
                  <a:cubicBezTo>
                    <a:pt x="452494" y="195072"/>
                    <a:pt x="462281" y="234053"/>
                    <a:pt x="440302" y="256032"/>
                  </a:cubicBezTo>
                  <a:cubicBezTo>
                    <a:pt x="426671" y="269663"/>
                    <a:pt x="424740" y="220251"/>
                    <a:pt x="422014" y="201168"/>
                  </a:cubicBezTo>
                  <a:cubicBezTo>
                    <a:pt x="412492" y="134512"/>
                    <a:pt x="409822" y="67056"/>
                    <a:pt x="403726" y="0"/>
                  </a:cubicBezTo>
                  <a:cubicBezTo>
                    <a:pt x="193712" y="52504"/>
                    <a:pt x="452523" y="-20913"/>
                    <a:pt x="275710" y="54864"/>
                  </a:cubicBezTo>
                  <a:cubicBezTo>
                    <a:pt x="252608" y="64765"/>
                    <a:pt x="226942" y="67056"/>
                    <a:pt x="202558" y="73152"/>
                  </a:cubicBezTo>
                  <a:cubicBezTo>
                    <a:pt x="196462" y="91440"/>
                    <a:pt x="175649" y="110774"/>
                    <a:pt x="184270" y="128016"/>
                  </a:cubicBezTo>
                  <a:cubicBezTo>
                    <a:pt x="192891" y="145258"/>
                    <a:pt x="255664" y="136386"/>
                    <a:pt x="239134" y="146304"/>
                  </a:cubicBezTo>
                  <a:cubicBezTo>
                    <a:pt x="196029" y="172167"/>
                    <a:pt x="42561" y="182880"/>
                    <a:pt x="92830" y="182880"/>
                  </a:cubicBezTo>
                  <a:cubicBezTo>
                    <a:pt x="179040" y="182880"/>
                    <a:pt x="265969" y="169988"/>
                    <a:pt x="348862" y="146304"/>
                  </a:cubicBezTo>
                  <a:cubicBezTo>
                    <a:pt x="389892" y="134581"/>
                    <a:pt x="263518" y="146304"/>
                    <a:pt x="220846" y="16459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29" name="Объект 3"/>
          <p:cNvSpPr txBox="1">
            <a:spLocks/>
          </p:cNvSpPr>
          <p:nvPr/>
        </p:nvSpPr>
        <p:spPr>
          <a:xfrm>
            <a:off x="814917" y="2267583"/>
            <a:ext cx="10562167" cy="1094319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8533" dirty="0">
              <a:solidFill>
                <a:schemeClr val="bg2"/>
              </a:solidFill>
              <a:latin typeface="Exo 2" panose="00000800000000000000" pitchFamily="2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35863" y="590049"/>
            <a:ext cx="95045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000066"/>
                </a:solidFill>
                <a:latin typeface="Exo 2" panose="00000500000000000000" pitchFamily="2" charset="-52"/>
              </a:rPr>
              <a:t>ПУТИ ПР</a:t>
            </a:r>
            <a:r>
              <a:rPr lang="ru-RU" sz="7200" b="1" dirty="0">
                <a:solidFill>
                  <a:srgbClr val="002060"/>
                </a:solidFill>
                <a:latin typeface="Exo 2" panose="00000500000000000000" pitchFamily="2" charset="-52"/>
              </a:rPr>
              <a:t>Е</a:t>
            </a:r>
            <a:r>
              <a:rPr lang="ru-RU" sz="7200" b="1" dirty="0">
                <a:solidFill>
                  <a:schemeClr val="bg2"/>
                </a:solidFill>
                <a:latin typeface="Exo 2" panose="00000500000000000000" pitchFamily="2" charset="-52"/>
              </a:rPr>
              <a:t>ОДОЛЕНИЯ</a:t>
            </a:r>
            <a:endParaRPr lang="ru-RU" sz="7200" b="1" dirty="0">
              <a:latin typeface="Exo 2" panose="000005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95400" y="4321655"/>
            <a:ext cx="9580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66"/>
                </a:solidFill>
                <a:latin typeface="Exo 2 Extra Bold" panose="00000900000000000000" pitchFamily="2" charset="-52"/>
                <a:ea typeface="Times New Roman" panose="02020603050405020304" pitchFamily="18" charset="0"/>
              </a:rPr>
              <a:t>ПОЭТОМУ:</a:t>
            </a:r>
            <a:r>
              <a:rPr lang="ru-RU" sz="3200" b="1" dirty="0">
                <a:solidFill>
                  <a:schemeClr val="bg1"/>
                </a:solidFill>
                <a:latin typeface="Exo 2 Extra Bold" panose="000009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Exo 2 Extra Bold" panose="00000900000000000000" pitchFamily="2" charset="-52"/>
                <a:ea typeface="Times New Roman" panose="02020603050405020304" pitchFamily="18" charset="0"/>
              </a:rPr>
              <a:t>Достижение</a:t>
            </a:r>
            <a:r>
              <a:rPr lang="ru-RU" sz="3200" b="1" dirty="0">
                <a:solidFill>
                  <a:srgbClr val="FFC000"/>
                </a:solidFill>
                <a:latin typeface="Exo 2 Extra Bold" panose="000009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Exo 2 Extra Bold" panose="00000900000000000000" pitchFamily="2" charset="-52"/>
                <a:ea typeface="Times New Roman" panose="02020603050405020304" pitchFamily="18" charset="0"/>
              </a:rPr>
              <a:t>рав</a:t>
            </a:r>
            <a:r>
              <a:rPr lang="ru-RU" sz="3200" b="1" dirty="0">
                <a:solidFill>
                  <a:srgbClr val="FFC000"/>
                </a:solidFill>
                <a:latin typeface="Exo 2 Extra Bold" panose="00000900000000000000" pitchFamily="2" charset="-52"/>
                <a:ea typeface="Times New Roman" panose="02020603050405020304" pitchFamily="18" charset="0"/>
              </a:rPr>
              <a:t>енства в </a:t>
            </a:r>
            <a:r>
              <a:rPr lang="ru-RU" sz="3200" b="1" dirty="0">
                <a:solidFill>
                  <a:srgbClr val="C00000"/>
                </a:solidFill>
                <a:latin typeface="Exo 2 Extra Bold" panose="00000900000000000000" pitchFamily="2" charset="-52"/>
                <a:ea typeface="Times New Roman" panose="02020603050405020304" pitchFamily="18" charset="0"/>
              </a:rPr>
              <a:t>дошкольном </a:t>
            </a:r>
            <a:r>
              <a:rPr lang="ru-RU" sz="3200" b="1" dirty="0">
                <a:solidFill>
                  <a:srgbClr val="002060"/>
                </a:solidFill>
                <a:latin typeface="Exo 2 Extra Bold" panose="00000900000000000000" pitchFamily="2" charset="-52"/>
                <a:ea typeface="Times New Roman" panose="02020603050405020304" pitchFamily="18" charset="0"/>
              </a:rPr>
              <a:t>образовании сегодня </a:t>
            </a:r>
            <a:r>
              <a:rPr lang="ru-RU" sz="3200" b="1" dirty="0">
                <a:solidFill>
                  <a:srgbClr val="C00000"/>
                </a:solidFill>
                <a:latin typeface="Exo 2 Extra Bold" panose="00000900000000000000" pitchFamily="2" charset="-52"/>
                <a:ea typeface="Times New Roman" panose="02020603050405020304" pitchFamily="18" charset="0"/>
              </a:rPr>
              <a:t>является основной</a:t>
            </a:r>
            <a:r>
              <a:rPr lang="ru-RU" sz="3200" b="1" dirty="0">
                <a:solidFill>
                  <a:srgbClr val="FFC000"/>
                </a:solidFill>
                <a:latin typeface="Exo 2 Extra Bold" panose="00000900000000000000" pitchFamily="2" charset="-52"/>
                <a:ea typeface="Times New Roman" panose="02020603050405020304" pitchFamily="18" charset="0"/>
              </a:rPr>
              <a:t> целью международных </a:t>
            </a:r>
            <a:r>
              <a:rPr lang="ru-RU" sz="3200" b="1" dirty="0">
                <a:solidFill>
                  <a:srgbClr val="C00000"/>
                </a:solidFill>
                <a:latin typeface="Exo 2 Extra Bold" panose="00000900000000000000" pitchFamily="2" charset="-52"/>
                <a:ea typeface="Times New Roman" panose="02020603050405020304" pitchFamily="18" charset="0"/>
              </a:rPr>
              <a:t>лидеров. </a:t>
            </a:r>
            <a:endParaRPr lang="ru-RU" sz="3200" b="1" dirty="0">
              <a:solidFill>
                <a:srgbClr val="C00000"/>
              </a:solidFill>
              <a:latin typeface="Exo 2 Extra Bold" panose="00000900000000000000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5400" y="1769780"/>
            <a:ext cx="9601201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667" dirty="0">
                <a:solidFill>
                  <a:srgbClr val="000066"/>
                </a:solidFill>
                <a:latin typeface="Exo 2 Medium" panose="00000600000000000000" pitchFamily="2" charset="-52"/>
              </a:rPr>
              <a:t>Гарантировать к</a:t>
            </a:r>
            <a:r>
              <a:rPr lang="ru-RU" sz="2667" dirty="0">
                <a:solidFill>
                  <a:srgbClr val="002060"/>
                </a:solidFill>
                <a:latin typeface="Exo 2 Medium" panose="00000600000000000000" pitchFamily="2" charset="-52"/>
              </a:rPr>
              <a:t>ачес</a:t>
            </a:r>
            <a:r>
              <a:rPr lang="ru-RU" sz="2667" dirty="0">
                <a:solidFill>
                  <a:schemeClr val="bg1"/>
                </a:solidFill>
                <a:latin typeface="Exo 2 Medium" panose="00000600000000000000" pitchFamily="2" charset="-52"/>
              </a:rPr>
              <a:t>твенное образование и </a:t>
            </a:r>
            <a:r>
              <a:rPr lang="ru-RU" sz="2667" dirty="0">
                <a:solidFill>
                  <a:srgbClr val="000066"/>
                </a:solidFill>
                <a:latin typeface="Exo 2 Medium" panose="00000600000000000000" pitchFamily="2" charset="-52"/>
              </a:rPr>
              <a:t>раннем детстве и заботу </a:t>
            </a:r>
            <a:r>
              <a:rPr lang="ru-RU" sz="2667" dirty="0">
                <a:solidFill>
                  <a:srgbClr val="002060"/>
                </a:solidFill>
                <a:latin typeface="Exo 2 Medium" panose="00000600000000000000" pitchFamily="2" charset="-52"/>
              </a:rPr>
              <a:t>обо всех детях – </a:t>
            </a:r>
            <a:r>
              <a:rPr lang="ru-RU" sz="2667" dirty="0">
                <a:solidFill>
                  <a:srgbClr val="000066"/>
                </a:solidFill>
                <a:latin typeface="Exo 2 Medium" panose="00000600000000000000" pitchFamily="2" charset="-52"/>
              </a:rPr>
              <a:t>обеспечени</a:t>
            </a:r>
            <a:r>
              <a:rPr lang="ru-RU" sz="2667" dirty="0">
                <a:solidFill>
                  <a:schemeClr val="bg1"/>
                </a:solidFill>
                <a:latin typeface="Exo 2 Medium" panose="00000600000000000000" pitchFamily="2" charset="-52"/>
              </a:rPr>
              <a:t>е того, чтобы все дети имели </a:t>
            </a:r>
            <a:r>
              <a:rPr lang="ru-RU" sz="2667" dirty="0">
                <a:solidFill>
                  <a:srgbClr val="002060"/>
                </a:solidFill>
                <a:latin typeface="Exo 2 Medium" panose="00000600000000000000" pitchFamily="2" charset="-52"/>
              </a:rPr>
              <a:t>доступ</a:t>
            </a:r>
            <a:r>
              <a:rPr lang="ru-RU" sz="2667" dirty="0">
                <a:solidFill>
                  <a:schemeClr val="bg1"/>
                </a:solidFill>
                <a:latin typeface="Exo 2 Medium" panose="00000600000000000000" pitchFamily="2" charset="-52"/>
              </a:rPr>
              <a:t> </a:t>
            </a:r>
            <a:r>
              <a:rPr lang="ru-RU" sz="2667" dirty="0">
                <a:solidFill>
                  <a:srgbClr val="000066"/>
                </a:solidFill>
                <a:latin typeface="Exo 2 Medium" panose="00000600000000000000" pitchFamily="2" charset="-52"/>
              </a:rPr>
              <a:t>к высококачественным</a:t>
            </a:r>
            <a:r>
              <a:rPr lang="ru-RU" sz="2667" dirty="0">
                <a:solidFill>
                  <a:schemeClr val="bg1"/>
                </a:solidFill>
                <a:latin typeface="Exo 2 Medium" panose="00000600000000000000" pitchFamily="2" charset="-52"/>
              </a:rPr>
              <a:t> возможностям дошкольного </a:t>
            </a:r>
            <a:r>
              <a:rPr lang="ru-RU" sz="2667" dirty="0">
                <a:solidFill>
                  <a:srgbClr val="000066"/>
                </a:solidFill>
                <a:latin typeface="Exo 2 Medium" panose="00000600000000000000" pitchFamily="2" charset="-52"/>
              </a:rPr>
              <a:t>обучения, играет </a:t>
            </a:r>
            <a:r>
              <a:rPr lang="ru-RU" sz="2667" dirty="0">
                <a:solidFill>
                  <a:srgbClr val="002060"/>
                </a:solidFill>
                <a:latin typeface="Exo 2 Medium" panose="00000600000000000000" pitchFamily="2" charset="-52"/>
              </a:rPr>
              <a:t>важную ро</a:t>
            </a:r>
            <a:r>
              <a:rPr lang="ru-RU" sz="2667" dirty="0">
                <a:solidFill>
                  <a:schemeClr val="bg1"/>
                </a:solidFill>
                <a:latin typeface="Exo 2 Medium" panose="00000600000000000000" pitchFamily="2" charset="-52"/>
              </a:rPr>
              <a:t>ль в достижении ЦУР.</a:t>
            </a:r>
          </a:p>
        </p:txBody>
      </p:sp>
    </p:spTree>
    <p:extLst>
      <p:ext uri="{BB962C8B-B14F-4D97-AF65-F5344CB8AC3E}">
        <p14:creationId xmlns:p14="http://schemas.microsoft.com/office/powerpoint/2010/main" val="2149178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" y="-507"/>
            <a:ext cx="12111990" cy="6813550"/>
          </a:xfrm>
          <a:custGeom>
            <a:avLst/>
            <a:gdLst/>
            <a:ahLst/>
            <a:cxnLst/>
            <a:rect l="l" t="t" r="r" b="b"/>
            <a:pathLst>
              <a:path w="12111990" h="6813550">
                <a:moveTo>
                  <a:pt x="12111990" y="6813039"/>
                </a:moveTo>
                <a:lnTo>
                  <a:pt x="12111990" y="0"/>
                </a:lnTo>
                <a:lnTo>
                  <a:pt x="0" y="0"/>
                </a:lnTo>
                <a:lnTo>
                  <a:pt x="0" y="6813039"/>
                </a:lnTo>
                <a:lnTo>
                  <a:pt x="12111990" y="6813039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010" y="44957"/>
            <a:ext cx="12111990" cy="6813550"/>
          </a:xfrm>
          <a:custGeom>
            <a:avLst/>
            <a:gdLst/>
            <a:ahLst/>
            <a:cxnLst/>
            <a:rect l="l" t="t" r="r" b="b"/>
            <a:pathLst>
              <a:path w="12111990" h="6813550">
                <a:moveTo>
                  <a:pt x="12111990" y="0"/>
                </a:moveTo>
                <a:lnTo>
                  <a:pt x="0" y="0"/>
                </a:lnTo>
                <a:lnTo>
                  <a:pt x="0" y="6813039"/>
                </a:lnTo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80713" y="0"/>
            <a:ext cx="2019935" cy="6858000"/>
          </a:xfrm>
          <a:custGeom>
            <a:avLst/>
            <a:gdLst/>
            <a:ahLst/>
            <a:cxnLst/>
            <a:rect l="l" t="t" r="r" b="b"/>
            <a:pathLst>
              <a:path w="2019935" h="6858000">
                <a:moveTo>
                  <a:pt x="0" y="0"/>
                </a:moveTo>
                <a:lnTo>
                  <a:pt x="111575" y="62305"/>
                </a:lnTo>
                <a:lnTo>
                  <a:pt x="368969" y="233092"/>
                </a:lnTo>
                <a:lnTo>
                  <a:pt x="611735" y="422325"/>
                </a:lnTo>
                <a:lnTo>
                  <a:pt x="838836" y="628983"/>
                </a:lnTo>
                <a:lnTo>
                  <a:pt x="1049234" y="852048"/>
                </a:lnTo>
                <a:lnTo>
                  <a:pt x="1241891" y="1090501"/>
                </a:lnTo>
                <a:lnTo>
                  <a:pt x="1415770" y="1343322"/>
                </a:lnTo>
                <a:lnTo>
                  <a:pt x="1569832" y="1609492"/>
                </a:lnTo>
                <a:lnTo>
                  <a:pt x="1703039" y="1887991"/>
                </a:lnTo>
                <a:lnTo>
                  <a:pt x="1814355" y="2177802"/>
                </a:lnTo>
                <a:lnTo>
                  <a:pt x="1902740" y="2477903"/>
                </a:lnTo>
                <a:lnTo>
                  <a:pt x="1967157" y="2787276"/>
                </a:lnTo>
                <a:lnTo>
                  <a:pt x="2006568" y="3104902"/>
                </a:lnTo>
                <a:lnTo>
                  <a:pt x="2019936" y="3429762"/>
                </a:lnTo>
                <a:lnTo>
                  <a:pt x="2006568" y="3754614"/>
                </a:lnTo>
                <a:lnTo>
                  <a:pt x="1967157" y="4072234"/>
                </a:lnTo>
                <a:lnTo>
                  <a:pt x="1902740" y="4381604"/>
                </a:lnTo>
                <a:lnTo>
                  <a:pt x="1814355" y="4681702"/>
                </a:lnTo>
                <a:lnTo>
                  <a:pt x="1703039" y="4971510"/>
                </a:lnTo>
                <a:lnTo>
                  <a:pt x="1569832" y="5250009"/>
                </a:lnTo>
                <a:lnTo>
                  <a:pt x="1415770" y="5516179"/>
                </a:lnTo>
                <a:lnTo>
                  <a:pt x="1241891" y="5769000"/>
                </a:lnTo>
                <a:lnTo>
                  <a:pt x="1049234" y="6007454"/>
                </a:lnTo>
                <a:lnTo>
                  <a:pt x="838836" y="6230521"/>
                </a:lnTo>
                <a:lnTo>
                  <a:pt x="611735" y="6437182"/>
                </a:lnTo>
                <a:lnTo>
                  <a:pt x="368969" y="6626416"/>
                </a:lnTo>
                <a:lnTo>
                  <a:pt x="111575" y="6797206"/>
                </a:lnTo>
                <a:lnTo>
                  <a:pt x="2714" y="6857996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5DA16CC-C69C-4FD9-B503-B40117F17577}"/>
              </a:ext>
            </a:extLst>
          </p:cNvPr>
          <p:cNvSpPr/>
          <p:nvPr/>
        </p:nvSpPr>
        <p:spPr>
          <a:xfrm>
            <a:off x="-2617459" y="-2286000"/>
            <a:ext cx="8521319" cy="834923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64887-6463-4AEF-899D-C1F6AF685517}"/>
              </a:ext>
            </a:extLst>
          </p:cNvPr>
          <p:cNvSpPr txBox="1"/>
          <p:nvPr/>
        </p:nvSpPr>
        <p:spPr>
          <a:xfrm>
            <a:off x="598677" y="507241"/>
            <a:ext cx="47652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Exo 2" panose="00000800000000000000" pitchFamily="2" charset="-52"/>
              </a:rPr>
              <a:t>БАЗОВЫЕ</a:t>
            </a:r>
          </a:p>
          <a:p>
            <a:r>
              <a:rPr lang="ru-RU" sz="3600" dirty="0">
                <a:latin typeface="Exo 2" panose="00000800000000000000" pitchFamily="2" charset="-52"/>
              </a:rPr>
              <a:t>ТРЕБОВАНИЯ ОБРАЗОВАТЕЛЬНОЙ ПОЛИТИКИ ДОЛЖНЫ ВКЛЮЧАТЬ: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C35A9D-128D-486E-BF75-D32E64964F14}"/>
              </a:ext>
            </a:extLst>
          </p:cNvPr>
          <p:cNvSpPr txBox="1"/>
          <p:nvPr/>
        </p:nvSpPr>
        <p:spPr>
          <a:xfrm>
            <a:off x="6431282" y="1442397"/>
            <a:ext cx="5318758" cy="476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1096010">
              <a:lnSpc>
                <a:spcPct val="90000"/>
              </a:lnSpc>
            </a:pP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1. Под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д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ержку вз</a:t>
            </a:r>
            <a:r>
              <a:rPr lang="ru-RU" sz="3200" b="1" spc="-1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а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имоотнош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е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ния д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е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тей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 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и взро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с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лых.</a:t>
            </a:r>
            <a:endParaRPr lang="ru-RU" sz="3200" dirty="0">
              <a:latin typeface="Exo 2" panose="00000800000000000000" pitchFamily="2" charset="-52"/>
              <a:cs typeface="Exo 2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2.</a:t>
            </a:r>
            <a:r>
              <a:rPr lang="ru-RU" sz="3200" b="1" spc="-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 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Укре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п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ление</a:t>
            </a:r>
            <a:r>
              <a:rPr lang="ru-RU" sz="3200" b="1" spc="2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 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жизненных</a:t>
            </a:r>
            <a:r>
              <a:rPr lang="ru-RU" sz="3200" b="1" spc="-10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 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навы</a:t>
            </a:r>
            <a:r>
              <a:rPr lang="ru-RU" sz="3200" b="1" spc="-10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к</a:t>
            </a:r>
            <a:r>
              <a:rPr lang="ru-RU" sz="3200" b="1" spc="-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ов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.</a:t>
            </a:r>
            <a:endParaRPr lang="ru-RU" sz="3200" dirty="0">
              <a:latin typeface="Exo 2" panose="00000800000000000000" pitchFamily="2" charset="-52"/>
              <a:cs typeface="Exo 2"/>
            </a:endParaRPr>
          </a:p>
          <a:p>
            <a:pPr marL="12700" marR="140335">
              <a:lnSpc>
                <a:spcPts val="2920"/>
              </a:lnSpc>
              <a:spcBef>
                <a:spcPts val="690"/>
              </a:spcBef>
            </a:pP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3.</a:t>
            </a:r>
            <a:r>
              <a:rPr lang="ru-RU" sz="3200" b="1" spc="-10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 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С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о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кращ</a:t>
            </a:r>
            <a:r>
              <a:rPr lang="ru-RU" sz="3200" b="1" spc="-10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ение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 источников</a:t>
            </a:r>
            <a:r>
              <a:rPr lang="ru-RU" sz="3200" b="1" spc="-1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 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стр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е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с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с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а в жи</a:t>
            </a:r>
            <a:r>
              <a:rPr lang="ru-RU" sz="3200" b="1" spc="-10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з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ни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 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д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е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тей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 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и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 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с</a:t>
            </a:r>
            <a:r>
              <a:rPr lang="ru-RU" sz="3200" b="1" spc="5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е</a:t>
            </a: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мей.</a:t>
            </a:r>
          </a:p>
          <a:p>
            <a:pPr marL="12700" marR="140335">
              <a:lnSpc>
                <a:spcPts val="2920"/>
              </a:lnSpc>
              <a:spcBef>
                <a:spcPts val="690"/>
              </a:spcBef>
            </a:pPr>
            <a:r>
              <a:rPr lang="ru-RU" sz="3200" b="1" dirty="0">
                <a:solidFill>
                  <a:srgbClr val="DDD9C3"/>
                </a:solidFill>
                <a:latin typeface="Exo 2" panose="00000800000000000000" pitchFamily="2" charset="-52"/>
                <a:cs typeface="Exo 2"/>
              </a:rPr>
              <a:t>4. Устойчивое развитие ребенка</a:t>
            </a:r>
            <a:endParaRPr lang="ru-RU" sz="3200" dirty="0">
              <a:latin typeface="Exo 2" panose="00000800000000000000" pitchFamily="2" charset="-52"/>
              <a:cs typeface="Exo 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68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2166BD5-8EF7-E190-F1D9-31E215A0A5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53006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3993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70121D-B59D-81D9-7EE6-D0A363B048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5832931-391C-DD66-16A0-53D0199495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7253770"/>
              </p:ext>
            </p:extLst>
          </p:nvPr>
        </p:nvGraphicFramePr>
        <p:xfrm>
          <a:off x="838200" y="315310"/>
          <a:ext cx="10515600" cy="5861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1110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CAD61B9-7460-97A6-F976-B3F367C8DB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54257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1958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Объект 3">
                <a:extLst>
                  <a:ext uri="{FF2B5EF4-FFF2-40B4-BE49-F238E27FC236}">
                    <a16:creationId xmlns:a16="http://schemas.microsoft.com/office/drawing/2014/main" id="{450F8EB8-6463-3A20-661B-A681EBA11C2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31048476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Объект 3">
                <a:extLst>
                  <a:ext uri="{FF2B5EF4-FFF2-40B4-BE49-F238E27FC236}">
                    <a16:creationId xmlns:a16="http://schemas.microsoft.com/office/drawing/2014/main" id="{450F8EB8-6463-3A20-661B-A681EBA11C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7345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FF86EE6-D3F1-DEC2-AF89-7FB8F1DB5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254052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63256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2700</Words>
  <Application>Microsoft Office PowerPoint</Application>
  <PresentationFormat>Широкоэкранный</PresentationFormat>
  <Paragraphs>362</Paragraphs>
  <Slides>47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62" baseType="lpstr">
      <vt:lpstr>Arial</vt:lpstr>
      <vt:lpstr>Calibri</vt:lpstr>
      <vt:lpstr>Calibri Light</vt:lpstr>
      <vt:lpstr>Century Gothic</vt:lpstr>
      <vt:lpstr>Exo 2</vt:lpstr>
      <vt:lpstr>Exo 2 Extra Bold</vt:lpstr>
      <vt:lpstr>Exo 2 Extra Light</vt:lpstr>
      <vt:lpstr>Exo 2 Medium</vt:lpstr>
      <vt:lpstr>Microsoft Sans Serif</vt:lpstr>
      <vt:lpstr>Roboto</vt:lpstr>
      <vt:lpstr>Segoe UI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Самые распространенные теории детского развития </vt:lpstr>
      <vt:lpstr>Презентация PowerPoint</vt:lpstr>
      <vt:lpstr>Презентация PowerPoint</vt:lpstr>
      <vt:lpstr>ЭТНОПЕДАГОГИКА: НОВЫЕ РАЗДЕЛЫ</vt:lpstr>
      <vt:lpstr>Презентация PowerPoint</vt:lpstr>
      <vt:lpstr>1. Развитие</vt:lpstr>
      <vt:lpstr>Презентация PowerPoint</vt:lpstr>
      <vt:lpstr>Презентация PowerPoint</vt:lpstr>
      <vt:lpstr>Изменения в системе науки и образования в 2022 году</vt:lpstr>
      <vt:lpstr>Ташкентская декларация ЮНЕСКО в области дошкольного образования до 2030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Инновации для продвижения преобразований </vt:lpstr>
      <vt:lpstr>Презентация PowerPoint</vt:lpstr>
      <vt:lpstr>Между детьми из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Komarova</dc:creator>
  <cp:lastModifiedBy>Расиля Латыпова</cp:lastModifiedBy>
  <cp:revision>19</cp:revision>
  <dcterms:created xsi:type="dcterms:W3CDTF">2023-11-09T12:30:33Z</dcterms:created>
  <dcterms:modified xsi:type="dcterms:W3CDTF">2024-05-30T08:42:24Z</dcterms:modified>
</cp:coreProperties>
</file>