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3"/>
  </p:notesMasterIdLst>
  <p:sldIdLst>
    <p:sldId id="280" r:id="rId2"/>
    <p:sldId id="283" r:id="rId3"/>
    <p:sldId id="282" r:id="rId4"/>
    <p:sldId id="297" r:id="rId5"/>
    <p:sldId id="288" r:id="rId6"/>
    <p:sldId id="299" r:id="rId7"/>
    <p:sldId id="300" r:id="rId8"/>
    <p:sldId id="302" r:id="rId9"/>
    <p:sldId id="298" r:id="rId10"/>
    <p:sldId id="257" r:id="rId11"/>
    <p:sldId id="290" r:id="rId12"/>
    <p:sldId id="291" r:id="rId13"/>
    <p:sldId id="292" r:id="rId14"/>
    <p:sldId id="293" r:id="rId15"/>
    <p:sldId id="294" r:id="rId16"/>
    <p:sldId id="261" r:id="rId17"/>
    <p:sldId id="276" r:id="rId18"/>
    <p:sldId id="278" r:id="rId19"/>
    <p:sldId id="260" r:id="rId20"/>
    <p:sldId id="262" r:id="rId21"/>
    <p:sldId id="295" r:id="rId22"/>
    <p:sldId id="296" r:id="rId23"/>
    <p:sldId id="270" r:id="rId24"/>
    <p:sldId id="272" r:id="rId25"/>
    <p:sldId id="273" r:id="rId26"/>
    <p:sldId id="274" r:id="rId27"/>
    <p:sldId id="286" r:id="rId28"/>
    <p:sldId id="285" r:id="rId29"/>
    <p:sldId id="284" r:id="rId30"/>
    <p:sldId id="303" r:id="rId31"/>
    <p:sldId id="27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B0E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1" autoAdjust="0"/>
  </p:normalViewPr>
  <p:slideViewPr>
    <p:cSldViewPr>
      <p:cViewPr>
        <p:scale>
          <a:sx n="70" d="100"/>
          <a:sy n="70" d="100"/>
        </p:scale>
        <p:origin x="-1164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188320209973756E-2"/>
          <c:y val="9.7762831729367158E-2"/>
          <c:w val="0.54134230096237967"/>
          <c:h val="0.90223716827063283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</c:plotArea>
    <c:legend>
      <c:legendPos val="r"/>
      <c:layout>
        <c:manualLayout>
          <c:xMode val="edge"/>
          <c:yMode val="edge"/>
          <c:x val="0.64145545917200697"/>
          <c:y val="0.34629319556399324"/>
          <c:w val="0.27173026991763705"/>
          <c:h val="0.3811944850767172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Издательство Просвещение</c:v>
                </c:pt>
                <c:pt idx="1">
                  <c:v>Другие издательства</c:v>
                </c:pt>
                <c:pt idx="2">
                  <c:v>Не представлено ЭФУ</c:v>
                </c:pt>
                <c:pt idx="3">
                  <c:v>Повторная экспертиза ЭФУ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408</c:v>
                </c:pt>
                <c:pt idx="1">
                  <c:v>907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2390232654925462"/>
          <c:y val="0.20416313326295146"/>
          <c:w val="0.4051444794767376"/>
          <c:h val="0.59167384179535609"/>
        </c:manualLayout>
      </c:layout>
      <c:overlay val="0"/>
      <c:txPr>
        <a:bodyPr/>
        <a:lstStyle/>
        <a:p>
          <a:pPr>
            <a:defRPr sz="1400" b="1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8D7A5-C08E-4C34-BD52-FBC11DCDFF1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7EF78-99F6-4187-82F8-D1F5DD840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6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https://youtu.be/ObUfyThSVm4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61839-162E-4E4D-94D4-C10F660FDB6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272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Развороты содержат разные рубрики, повышающие</a:t>
            </a:r>
            <a:r>
              <a:rPr lang="ru-RU" baseline="0" dirty="0" smtClean="0"/>
              <a:t> мотивацию учащихся: «Это интересно», «Вы узнаете», «Вопросы и задания». Любое изображение можно увеличить.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81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уроков,</a:t>
            </a:r>
            <a:r>
              <a:rPr lang="ru-RU" baseline="0" dirty="0" smtClean="0"/>
              <a:t> завершающего полугодие, можно комплексно использовать материал электронной и печатной форм учебника, а также рабочую тетрадь.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00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Совместить</a:t>
            </a:r>
            <a:r>
              <a:rPr lang="ru-RU" baseline="0" dirty="0" smtClean="0"/>
              <a:t> электронный и печатный учебник интересно в любом модуле.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07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Страницы</a:t>
            </a:r>
            <a:r>
              <a:rPr lang="ru-RU" baseline="0" dirty="0" smtClean="0"/>
              <a:t> ЭФУ включают сокращенную версию текста учебника, рубрики: содержание, закладки, заметки, а также тренажер (стрелочка справа).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388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Нужную страницу можно сохранить как закладку, нажав на звёздочку.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401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Стрелочка справа позволит работать с тренажёрами и</a:t>
            </a:r>
            <a:r>
              <a:rPr lang="ru-RU" baseline="0" dirty="0" smtClean="0"/>
              <a:t> контролем.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3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Если возникают вопросы по тренажёру или контрольным вопросам по теме, можно нажать знак вопроса в кружочке.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17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этом случае откроется окно «Как проходить тесты»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27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Урок 5 модуль</a:t>
            </a:r>
            <a:r>
              <a:rPr lang="ru-RU" baseline="0" dirty="0" smtClean="0"/>
              <a:t> «Основы православной культуры» </a:t>
            </a:r>
            <a:r>
              <a:rPr lang="ru-RU" dirty="0" smtClean="0"/>
              <a:t>и галерея к нему. Галерея открывается при нажатии на главную</a:t>
            </a:r>
            <a:r>
              <a:rPr lang="ru-RU" baseline="0" dirty="0" smtClean="0"/>
              <a:t> картинку урока.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80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Галерея к Уроку 2 «Культура и религия» учебника</a:t>
            </a:r>
            <a:r>
              <a:rPr lang="ru-RU" baseline="0" dirty="0" smtClean="0"/>
              <a:t> «Основы мировых религиозных культур»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813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Россия</a:t>
            </a:r>
            <a:r>
              <a:rPr lang="ru-RU" baseline="0" dirty="0" smtClean="0"/>
              <a:t> первая страна которая разработала ЭФУ и массово внедрила его в учебный процесс.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Электронная версия учебника не просто полностью дублирует печатную форму, но также дополняет ее интерактивными и мультимедийными элементами. Это позволит учителю самостоятельно выбирать, с бумажной или электронной формой учебника в настоящий момент работать. В целом это закономерный этап развития педагогических технологий. Важно то, что использование электронных форм - это право, а не обязанность учителя и педагога. Но тем не менее с  учебного года все школы России смогут широко использовать электронные версии учебников по всем предметам, включенным в федеральный перечень.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61839-162E-4E4D-94D4-C10F660FDB6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683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Формат ЭФУ позволяет значительно расширить возможности</a:t>
            </a:r>
            <a:r>
              <a:rPr lang="ru-RU" baseline="0" dirty="0" smtClean="0"/>
              <a:t> работы с темой любого урока.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52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Буддизм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1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15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56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33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200" dirty="0" smtClean="0">
                <a:solidFill>
                  <a:schemeClr val="bg1"/>
                </a:solidFill>
              </a:rPr>
              <a:t>многослойная структура: материалы печатного учебника, дополнительные материалы, галерея медиа-объектов, аудио ряд, тренажеры и контроль знаний к каждой теме и разделу учебника, добавление собственных материалов;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200" dirty="0" smtClean="0">
                <a:solidFill>
                  <a:schemeClr val="bg1"/>
                </a:solidFill>
              </a:rPr>
              <a:t>сохранение привычного разворотного принципа для слоя материалов печатного учебника, быстрый переход от основных материалов к дополнительным;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61839-162E-4E4D-94D4-C10F660FDB6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2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200" dirty="0" smtClean="0">
                <a:solidFill>
                  <a:schemeClr val="bg1"/>
                </a:solidFill>
              </a:rPr>
              <a:t>многослойная структура: материалы печатного учебника, дополнительные материалы, галерея медиа-объектов, аудио ряд, тренажеры и контроль знаний к каждой теме и разделу учебника, добавление собственных материалов;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200" dirty="0" smtClean="0">
                <a:solidFill>
                  <a:schemeClr val="bg1"/>
                </a:solidFill>
              </a:rPr>
              <a:t>сохранение привычного разворотного принципа для слоя материалов печатного учебника, быстрый переход от основных материалов к дополнительным;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61839-162E-4E4D-94D4-C10F660FDB6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2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8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9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закладках ЭФУ присутствует и полная версия учебника, которую можно открыть на соответствующей уроку странице.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90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нажатии</a:t>
            </a:r>
            <a:r>
              <a:rPr lang="ru-RU" baseline="0" dirty="0" smtClean="0"/>
              <a:t> на правую верхнюю вкладку открывается версия печатного учебника, в котором реализован разворотный принцип подачи материала.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7EF78-99F6-4187-82F8-D1F5DD840E5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0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2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5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3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12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60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7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4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8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1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6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88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451B-0993-4DB3-9D00-C466A109BC90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FA66A-DA41-4DC9-A81A-174C54AB9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1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hyperlink" Target="http://&#1084;&#1080;&#1085;&#1086;&#1073;&#1088;&#1085;&#1072;&#1091;&#1082;&#1080;.&#1088;&#1092;/%D0%B4%D0%BE%D0%BA%D1%83%D0%BC%D0%B5%D0%BD%D1%82%D1%8B/5812/%D1%84%D0%B0%D0%B9%D0%BB/4641/%D0%9F%D1%80%D0%B8%D0%BA%D0%B0%D0%B7%20576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2" Type="http://schemas.openxmlformats.org/officeDocument/2006/relationships/hyperlink" Target="mailto:ebooks@prosv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326798" y="121297"/>
            <a:ext cx="5802801" cy="3816424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47" tIns="40074" rIns="80147" bIns="40074"/>
          <a:lstStyle/>
          <a:p>
            <a:pPr algn="ctr" defTabSz="914179">
              <a:defRPr/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ahoma" pitchFamily="34" charset="0"/>
            </a:endParaRPr>
          </a:p>
          <a:p>
            <a:pPr algn="ctr" defTabSz="914179"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ahoma" pitchFamily="34" charset="0"/>
              </a:rPr>
              <a:t>ЦЕНТР ХУДОЖЕСТВЕННО-ЭСТЕТИЧЕСКОГО И </a:t>
            </a:r>
          </a:p>
          <a:p>
            <a:pPr algn="ctr" defTabSz="914179"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ahoma" pitchFamily="34" charset="0"/>
              </a:rPr>
              <a:t>ФИЗИЧЕСКОГО ОБРАЗОВАНИЯ</a:t>
            </a:r>
          </a:p>
          <a:p>
            <a:pPr algn="ctr" defTabSz="914179">
              <a:defRPr/>
            </a:pPr>
            <a:r>
              <a:rPr lang="ru-RU" sz="1400" b="1" i="1" dirty="0" smtClean="0">
                <a:solidFill>
                  <a:srgbClr val="FF0000"/>
                </a:solidFill>
                <a:latin typeface="Georgia" pitchFamily="18" charset="0"/>
                <a:cs typeface="Tahoma" pitchFamily="34" charset="0"/>
              </a:rPr>
              <a:t>Редакция ИЗО, музыки, МХК и ОРКСЭ</a:t>
            </a:r>
            <a:endParaRPr lang="ru-RU" sz="2500" b="1" dirty="0">
              <a:solidFill>
                <a:srgbClr val="FF0000"/>
              </a:solidFill>
              <a:latin typeface="Georgia" pitchFamily="18" charset="0"/>
              <a:cs typeface="Tahoma" pitchFamily="34" charset="0"/>
            </a:endParaRPr>
          </a:p>
          <a:p>
            <a:pPr algn="ctr" defTabSz="914179">
              <a:defRPr/>
            </a:pPr>
            <a:endParaRPr lang="ru-RU" sz="2700" b="1" i="1" dirty="0" smtClean="0">
              <a:solidFill>
                <a:srgbClr val="FF0000"/>
              </a:solidFill>
              <a:latin typeface="Georgia" pitchFamily="18" charset="0"/>
              <a:cs typeface="Tahoma" pitchFamily="34" charset="0"/>
            </a:endParaRPr>
          </a:p>
          <a:p>
            <a:pPr algn="ctr" defTabSz="914179">
              <a:defRPr/>
            </a:pPr>
            <a:endParaRPr lang="ru-RU" sz="2400" b="1" i="1" dirty="0" smtClean="0">
              <a:solidFill>
                <a:srgbClr val="FF0000"/>
              </a:solidFill>
              <a:latin typeface="Georgia" pitchFamily="18" charset="0"/>
              <a:cs typeface="Tahoma" pitchFamily="34" charset="0"/>
            </a:endParaRPr>
          </a:p>
          <a:p>
            <a:pPr algn="ctr" defTabSz="914179">
              <a:defRPr/>
            </a:pPr>
            <a:endParaRPr lang="en-US" sz="2400" b="1" i="1" dirty="0" smtClean="0">
              <a:solidFill>
                <a:srgbClr val="FF0000"/>
              </a:solidFill>
              <a:latin typeface="Georgia" pitchFamily="18" charset="0"/>
              <a:cs typeface="Tahoma" pitchFamily="34" charset="0"/>
            </a:endParaRPr>
          </a:p>
          <a:p>
            <a:pPr algn="ctr" defTabSz="914179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ahoma" pitchFamily="34" charset="0"/>
              </a:rPr>
              <a:t>Использование </a:t>
            </a:r>
            <a:endParaRPr lang="ru-RU" sz="2400" b="1" i="1" dirty="0" smtClean="0">
              <a:solidFill>
                <a:srgbClr val="FF0000"/>
              </a:solidFill>
              <a:latin typeface="Georgia" pitchFamily="18" charset="0"/>
              <a:cs typeface="Tahoma" pitchFamily="34" charset="0"/>
            </a:endParaRPr>
          </a:p>
          <a:p>
            <a:pPr algn="ctr" defTabSz="914179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ahoma" pitchFamily="34" charset="0"/>
              </a:rPr>
              <a:t>электронной формы учебников </a:t>
            </a:r>
          </a:p>
          <a:p>
            <a:pPr algn="ctr" defTabSz="914179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ahoma" pitchFamily="34" charset="0"/>
              </a:rPr>
              <a:t>на уроках курса </a:t>
            </a:r>
          </a:p>
          <a:p>
            <a:pPr algn="ctr" defTabSz="914179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ahoma" pitchFamily="34" charset="0"/>
              </a:rPr>
              <a:t>«Основы религиозных культур </a:t>
            </a:r>
          </a:p>
          <a:p>
            <a:pPr algn="ctr" defTabSz="914179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ahoma" pitchFamily="34" charset="0"/>
              </a:rPr>
              <a:t>и светской этики»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3848" y="4923601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Пустовойт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Юлия Владимировна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к.филос.н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., </a:t>
            </a:r>
          </a:p>
          <a:p>
            <a:pPr>
              <a:defRPr/>
            </a:pP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методист Центра художественно-эстетического и физического образования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ИП</a:t>
            </a:r>
          </a:p>
          <a:p>
            <a:pPr>
              <a:defRPr/>
            </a:pPr>
            <a:r>
              <a:rPr 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Y</a:t>
            </a:r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</a:t>
            </a:r>
            <a:r>
              <a:rPr lang="en-US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ustovoit@prosv.ru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135551"/>
            <a:ext cx="864096" cy="307633"/>
          </a:xfrm>
          <a:prstGeom prst="rect">
            <a:avLst/>
          </a:prstGeom>
          <a:solidFill>
            <a:srgbClr val="B0E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7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61680"/>
            <a:ext cx="88995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изложение </a:t>
            </a:r>
            <a:r>
              <a:rPr lang="ru-RU" sz="2000" dirty="0" smtClean="0">
                <a:latin typeface="Bookman Old Style" panose="02050604050505020204" pitchFamily="18" charset="0"/>
              </a:rPr>
              <a:t>учебного материала (текст </a:t>
            </a:r>
            <a:r>
              <a:rPr lang="ru-RU" sz="2000" dirty="0" err="1" smtClean="0">
                <a:latin typeface="Bookman Old Style" panose="02050604050505020204" pitchFamily="18" charset="0"/>
              </a:rPr>
              <a:t>саммари</a:t>
            </a:r>
            <a:r>
              <a:rPr lang="ru-RU" sz="2000" dirty="0" smtClean="0">
                <a:latin typeface="Bookman Old Style" panose="02050604050505020204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г</a:t>
            </a:r>
            <a:r>
              <a:rPr lang="ru-RU" sz="2000" dirty="0" smtClean="0">
                <a:latin typeface="Bookman Old Style" panose="02050604050505020204" pitchFamily="18" charset="0"/>
              </a:rPr>
              <a:t>алерея;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тестовые </a:t>
            </a:r>
            <a:r>
              <a:rPr lang="ru-RU" sz="2000" dirty="0" smtClean="0">
                <a:latin typeface="Bookman Old Style" panose="02050604050505020204" pitchFamily="18" charset="0"/>
              </a:rPr>
              <a:t>задания (тренажёр, контроль) к каждой теме </a:t>
            </a:r>
            <a:r>
              <a:rPr lang="ru-RU" sz="2000" dirty="0" smtClean="0">
                <a:latin typeface="Bookman Old Style" panose="02050604050505020204" pitchFamily="18" charset="0"/>
              </a:rPr>
              <a:t>учебника;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Bookman Old Style" panose="02050604050505020204" pitchFamily="18" charset="0"/>
              </a:rPr>
              <a:t>база </a:t>
            </a:r>
            <a:r>
              <a:rPr lang="ru-RU" sz="2000" dirty="0" smtClean="0">
                <a:latin typeface="Bookman Old Style" panose="02050604050505020204" pitchFamily="18" charset="0"/>
              </a:rPr>
              <a:t>мультимедиа-контента. 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2053" name="Picture 5" descr="D:\Загрузки\Screenshots\Screenshot_2017-04-20-12-38-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3815458" cy="23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Загрузки\Screenshots\Screenshot_2017-04-20-12-36-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6" y="3443428"/>
            <a:ext cx="3350951" cy="22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Загрузки\Screenshots\Screenshot_2017-04-20-12-32-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23340"/>
            <a:ext cx="3592177" cy="2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6" y="6368450"/>
            <a:ext cx="8193291" cy="40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056" y="242645"/>
            <a:ext cx="875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Электронная форма учебника </a:t>
            </a:r>
            <a:r>
              <a:rPr lang="ru-RU" sz="2800" b="1" dirty="0" smtClean="0">
                <a:solidFill>
                  <a:srgbClr val="800000"/>
                </a:solidFill>
                <a:latin typeface="Bookman Old Style" panose="02050604050505020204" pitchFamily="18" charset="0"/>
              </a:rPr>
              <a:t>включает:</a:t>
            </a:r>
            <a:endParaRPr lang="ru-RU" sz="2800" b="1" dirty="0">
              <a:solidFill>
                <a:srgbClr val="8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70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727075"/>
            <a:ext cx="8645525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161"/>
            <a:ext cx="9445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5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Загрузки\Screenshots\Screenshot_2017-04-20-12-19-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6" y="98733"/>
            <a:ext cx="633670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Загрузки\Screenshots\Screenshot_2017-04-20-12-25-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6" y="2307191"/>
            <a:ext cx="6877844" cy="42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Загрузки\Screenshots\80bza8KGxY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74785"/>
            <a:ext cx="1152129" cy="112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28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554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Загрузки\Screenshots\Screenshot_2017-04-20-12-27-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" y="0"/>
            <a:ext cx="686895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Загрузки\Screenshots\Screenshot_2017-04-20-12-26-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7425655" cy="46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0" y="6201036"/>
            <a:ext cx="1231166" cy="42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3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Загрузки\Screenshots\Screenshot_2017-04-20-12-29-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3"/>
            <a:ext cx="8760600" cy="54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4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37" y="118092"/>
            <a:ext cx="4838425" cy="360039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Основы светской этики</a:t>
            </a:r>
            <a:endParaRPr lang="ru-RU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338" name="Picture 2" descr="D:\Загрузки\Screenshots\Screenshot_2017-04-20-12-32-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" y="620689"/>
            <a:ext cx="7200800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Загрузки\Screenshots\Screenshot_2017-04-20-12-35-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7233042" cy="45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Загрузки\Screenshots\80bza8KGxY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2346"/>
            <a:ext cx="851326" cy="8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Загрузки\Screenshots\80bza8KGxY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47488"/>
            <a:ext cx="914399" cy="8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9" y="6042992"/>
            <a:ext cx="1438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105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9673"/>
            <a:ext cx="7675893" cy="499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Загрузки\Screenshots\80bza8KGx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182"/>
            <a:ext cx="864096" cy="84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245417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ЭФУ имеет удобную навигацию, инструменты изменения размера шрифта, создания заметок и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закладок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17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736600"/>
            <a:ext cx="861377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83490"/>
            <a:ext cx="914113" cy="101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870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" y="627063"/>
            <a:ext cx="8955087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619" y="166424"/>
            <a:ext cx="884262" cy="92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6343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4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Загрузки\Screenshots\Screenshot_2017-04-20-12-10-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596958" cy="537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Загрузки\Screenshots\80bza8KGx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8" y="332656"/>
            <a:ext cx="1035043" cy="101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116632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Страница 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тренажёра</a:t>
            </a:r>
            <a:endParaRPr lang="ru-RU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16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7" y="-2"/>
            <a:ext cx="9144000" cy="68475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5013176"/>
            <a:ext cx="6912768" cy="1584176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>Приказом </a:t>
            </a:r>
            <a:r>
              <a:rPr lang="ru-RU" sz="2000" dirty="0">
                <a:latin typeface="Bookman Old Style" panose="02050604050505020204" pitchFamily="18" charset="0"/>
              </a:rPr>
              <a:t>№</a:t>
            </a:r>
            <a:r>
              <a:rPr lang="en-US" sz="2000" dirty="0">
                <a:latin typeface="Bookman Old Style" panose="02050604050505020204" pitchFamily="18" charset="0"/>
              </a:rPr>
              <a:t> 576 </a:t>
            </a:r>
            <a:r>
              <a:rPr lang="ru-RU" sz="2000" dirty="0">
                <a:latin typeface="Bookman Old Style" panose="02050604050505020204" pitchFamily="18" charset="0"/>
              </a:rPr>
              <a:t>от 08 июня 2015 </a:t>
            </a:r>
            <a:r>
              <a:rPr lang="ru-RU" sz="2000" dirty="0" smtClean="0">
                <a:latin typeface="Bookman Old Style" panose="02050604050505020204" pitchFamily="18" charset="0"/>
              </a:rPr>
              <a:t>г утверждены изменения в федеральном перечне учебников.</a:t>
            </a:r>
          </a:p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>Издательство «Просвещение» полностью сохранило свой портфель учебной литературы.</a:t>
            </a:r>
          </a:p>
        </p:txBody>
      </p:sp>
      <p:pic>
        <p:nvPicPr>
          <p:cNvPr id="6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2" y="316276"/>
            <a:ext cx="1027856" cy="10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1680" y="414706"/>
            <a:ext cx="6790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ЭЛЕКТРОННЫЙ УЧЕБНИК</a:t>
            </a:r>
          </a:p>
        </p:txBody>
      </p:sp>
    </p:spTree>
    <p:extLst>
      <p:ext uri="{BB962C8B-B14F-4D97-AF65-F5344CB8AC3E}">
        <p14:creationId xmlns:p14="http://schemas.microsoft.com/office/powerpoint/2010/main" val="32467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Загрузки\Screenshots\Screenshot_2017-04-20-12-10-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52892" cy="540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53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31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99" y="260648"/>
            <a:ext cx="89644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800000"/>
                </a:solidFill>
                <a:latin typeface="Bookman Old Style" panose="02050604050505020204" pitchFamily="18" charset="0"/>
              </a:rPr>
              <a:t>Мультимедийная галерея</a:t>
            </a:r>
            <a:endParaRPr lang="ru-RU" sz="4000" b="1" dirty="0" smtClean="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endParaRPr lang="ru-RU" dirty="0" smtClean="0"/>
          </a:p>
        </p:txBody>
      </p:sp>
      <p:pic>
        <p:nvPicPr>
          <p:cNvPr id="3074" name="Picture 2" descr="D:\Загрузки\Screenshots\Screenshot_2017-04-20-12-06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5" y="1245533"/>
            <a:ext cx="6390985" cy="423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Загрузки\Screenshots\80bza8KGx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1425083" cy="17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" y="630932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Загрузки\Screenshots\Screenshot_2017-04-20-12-06-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88" y="3102899"/>
            <a:ext cx="5471639" cy="36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09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7" y="1000472"/>
            <a:ext cx="8219579" cy="513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292586"/>
            <a:ext cx="65351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При желании любое изображение можно увеличить и рассмотреть в деталях 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24" y="63261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38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Загрузки\Screenshots\Screenshot_2017-04-20-12-39-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0" y="116632"/>
            <a:ext cx="6830710" cy="426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Загрузки\Screenshots\Screenshot_2017-04-20-12-39-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5" y="1700808"/>
            <a:ext cx="6580154" cy="411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Загрузки\Screenshots\Screenshot_2017-04-20-12-38-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80" y="3253050"/>
            <a:ext cx="5746419" cy="35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3296"/>
            <a:ext cx="1438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931" y="260648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Основы светской этики</a:t>
            </a:r>
            <a:endParaRPr lang="ru-RU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19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Загрузки\Screenshots\Screenshot_2017-04-20-12-41-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696744" cy="41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Загрузки\Screenshots\Screenshot_2017-04-20-12-42-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99442"/>
            <a:ext cx="6965975" cy="43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186211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Буддизм</a:t>
            </a:r>
            <a:endParaRPr lang="ru-RU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1438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60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0208" y="188640"/>
            <a:ext cx="4608512" cy="6340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/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Ислам</a:t>
            </a:r>
            <a:endParaRPr lang="ru-RU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0" name="Picture 2" descr="D:\Загрузки\Screenshots\Screenshot_2017-04-20-12-43-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" y="908720"/>
            <a:ext cx="6264696" cy="391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Загрузки\Screenshots\Screenshot_2017-04-20-12-43-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6408712" cy="40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1438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426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8006" y="188640"/>
            <a:ext cx="4104456" cy="576063"/>
          </a:xfrm>
        </p:spPr>
        <p:txBody>
          <a:bodyPr>
            <a:noAutofit/>
          </a:bodyPr>
          <a:lstStyle/>
          <a:p>
            <a:pPr marL="182880" indent="0" algn="l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Иудаизм</a:t>
            </a:r>
            <a:endParaRPr lang="ru-RU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434" name="Picture 2" descr="D:\Загрузки\Screenshots\Screenshot_2017-04-20-12-49-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976988" cy="37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Загрузки\Screenshots\Screenshot_2017-04-20-12-52-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15179"/>
            <a:ext cx="6122021" cy="38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1288"/>
            <a:ext cx="1438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01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978987"/>
            <a:ext cx="6120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Bookman Old Style" panose="02050604050505020204" pitchFamily="18" charset="0"/>
              </a:rPr>
              <a:t>		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Окно </a:t>
            </a:r>
            <a:r>
              <a:rPr lang="ru-RU" sz="2400" dirty="0">
                <a:latin typeface="Bookman Old Style" panose="02050604050505020204" pitchFamily="18" charset="0"/>
              </a:rPr>
              <a:t>оглавления учебника	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Область </a:t>
            </a:r>
            <a:r>
              <a:rPr lang="ru-RU" sz="2400" dirty="0">
                <a:latin typeface="Bookman Old Style" panose="02050604050505020204" pitchFamily="18" charset="0"/>
              </a:rPr>
              <a:t>оглавления учебника на основном </a:t>
            </a:r>
            <a:r>
              <a:rPr lang="ru-RU" sz="2400" dirty="0" smtClean="0">
                <a:latin typeface="Bookman Old Style" panose="02050604050505020204" pitchFamily="18" charset="0"/>
              </a:rPr>
              <a:t>экране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Переход </a:t>
            </a:r>
            <a:r>
              <a:rPr lang="ru-RU" sz="2400" dirty="0">
                <a:latin typeface="Bookman Old Style" panose="02050604050505020204" pitchFamily="18" charset="0"/>
              </a:rPr>
              <a:t>к материалам печатного </a:t>
            </a:r>
            <a:r>
              <a:rPr lang="ru-RU" sz="2400" dirty="0" smtClean="0">
                <a:latin typeface="Bookman Old Style" panose="02050604050505020204" pitchFamily="18" charset="0"/>
              </a:rPr>
              <a:t>учебника</a:t>
            </a: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Галерея изображений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Тренажёр</a:t>
            </a: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Контроль </a:t>
            </a:r>
            <a:r>
              <a:rPr lang="ru-RU" sz="2400" dirty="0">
                <a:latin typeface="Bookman Old Style" panose="02050604050505020204" pitchFamily="18" charset="0"/>
              </a:rPr>
              <a:t>и </a:t>
            </a:r>
            <a:r>
              <a:rPr lang="ru-RU" sz="2400" dirty="0" smtClean="0">
                <a:latin typeface="Bookman Old Style" panose="02050604050505020204" pitchFamily="18" charset="0"/>
              </a:rPr>
              <a:t>самоконтроль</a:t>
            </a: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Плиточное отображение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Переход </a:t>
            </a:r>
            <a:r>
              <a:rPr lang="ru-RU" sz="2400" dirty="0">
                <a:latin typeface="Bookman Old Style" panose="02050604050505020204" pitchFamily="18" charset="0"/>
              </a:rPr>
              <a:t>в правое </a:t>
            </a:r>
            <a:r>
              <a:rPr lang="ru-RU" sz="2400" dirty="0" smtClean="0">
                <a:latin typeface="Bookman Old Style" panose="02050604050505020204" pitchFamily="18" charset="0"/>
              </a:rPr>
              <a:t>меню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Закладки</a:t>
            </a:r>
            <a:r>
              <a:rPr lang="ru-RU" sz="2400" dirty="0">
                <a:latin typeface="Bookman Old Style" panose="02050604050505020204" pitchFamily="18" charset="0"/>
              </a:rPr>
              <a:t>	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Заметки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Wingdings 2"/>
              <a:buChar char="õ"/>
            </a:pPr>
            <a:r>
              <a:rPr lang="ru-RU" sz="2400" dirty="0" smtClean="0">
                <a:latin typeface="Bookman Old Style" panose="02050604050505020204" pitchFamily="18" charset="0"/>
              </a:rPr>
              <a:t>Размер </a:t>
            </a:r>
            <a:r>
              <a:rPr lang="ru-RU" sz="2400" dirty="0">
                <a:latin typeface="Bookman Old Style" panose="02050604050505020204" pitchFamily="18" charset="0"/>
              </a:rPr>
              <a:t>шрифта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355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1111" y="33265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Инструменты и сервисы для работы </a:t>
            </a:r>
            <a:endParaRPr lang="ru-RU" sz="2400" b="1" dirty="0" smtClean="0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Bookman Old Style" panose="02050604050505020204" pitchFamily="18" charset="0"/>
              </a:rPr>
              <a:t>с </a:t>
            </a:r>
            <a:r>
              <a:rPr lang="ru-RU" sz="240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электронным учебником</a:t>
            </a:r>
            <a:endParaRPr lang="ru-RU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52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b="4879"/>
          <a:stretch/>
        </p:blipFill>
        <p:spPr bwMode="auto">
          <a:xfrm>
            <a:off x="1285891" y="1340768"/>
            <a:ext cx="6692871" cy="452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6982" y="459706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Открытый урок с «Просвещением»</a:t>
            </a:r>
            <a:endParaRPr lang="ru-RU" sz="28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53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150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YPustovoit\Desktop\эфу\для презы ЭФ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208989"/>
            <a:ext cx="8269255" cy="59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13911"/>
            <a:ext cx="1151271" cy="40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9" y="6313911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Китай</a:t>
            </a:r>
            <a:endParaRPr lang="ru-RU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33461" y="1553890"/>
            <a:ext cx="8594276" cy="5043462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 smtClean="0">
              <a:solidFill>
                <a:prstClr val="white"/>
              </a:solidFill>
              <a:hlinkClick r:id="rId2"/>
            </a:endParaRPr>
          </a:p>
          <a:p>
            <a:endParaRPr lang="en-US" sz="1400" dirty="0">
              <a:solidFill>
                <a:prstClr val="white"/>
              </a:solidFill>
              <a:hlinkClick r:id="rId2"/>
            </a:endParaRPr>
          </a:p>
          <a:p>
            <a:endParaRPr lang="en-US" sz="1400" dirty="0" smtClean="0">
              <a:solidFill>
                <a:prstClr val="white"/>
              </a:solidFill>
              <a:hlinkClick r:id="rId2"/>
            </a:endParaRPr>
          </a:p>
          <a:p>
            <a:endParaRPr lang="en-US" sz="1400" dirty="0">
              <a:solidFill>
                <a:prstClr val="white"/>
              </a:solidFill>
              <a:hlinkClick r:id="rId2"/>
            </a:endParaRPr>
          </a:p>
          <a:p>
            <a:endParaRPr lang="en-US" sz="1400" dirty="0" smtClean="0">
              <a:solidFill>
                <a:prstClr val="white"/>
              </a:solidFill>
              <a:hlinkClick r:id="rId2"/>
            </a:endParaRPr>
          </a:p>
          <a:p>
            <a:endParaRPr lang="en-US" sz="1400" dirty="0">
              <a:solidFill>
                <a:prstClr val="white"/>
              </a:solidFill>
              <a:hlinkClick r:id="rId2"/>
            </a:endParaRPr>
          </a:p>
          <a:p>
            <a:endParaRPr lang="en-US" sz="1400" dirty="0" smtClean="0">
              <a:solidFill>
                <a:prstClr val="white"/>
              </a:solidFill>
              <a:hlinkClick r:id="rId2"/>
            </a:endParaRPr>
          </a:p>
          <a:p>
            <a:endParaRPr lang="en-US" sz="1400" dirty="0">
              <a:solidFill>
                <a:prstClr val="white"/>
              </a:solidFill>
              <a:hlinkClick r:id="rId2"/>
            </a:endParaRPr>
          </a:p>
          <a:p>
            <a:endParaRPr lang="en-US" sz="1400" dirty="0" smtClean="0">
              <a:solidFill>
                <a:prstClr val="white"/>
              </a:solidFill>
              <a:hlinkClick r:id="rId2"/>
            </a:endParaRPr>
          </a:p>
          <a:p>
            <a:endParaRPr lang="en-US" sz="1400" dirty="0">
              <a:solidFill>
                <a:prstClr val="white"/>
              </a:solidFill>
              <a:hlinkClick r:id="rId2"/>
            </a:endParaRPr>
          </a:p>
          <a:p>
            <a:endParaRPr lang="en-US" sz="1400" dirty="0" smtClean="0">
              <a:solidFill>
                <a:prstClr val="white"/>
              </a:solidFill>
              <a:hlinkClick r:id="rId2"/>
            </a:endParaRPr>
          </a:p>
          <a:p>
            <a:endParaRPr lang="en-US" sz="1400" dirty="0">
              <a:solidFill>
                <a:prstClr val="white"/>
              </a:solidFill>
              <a:hlinkClick r:id="rId2"/>
            </a:endParaRPr>
          </a:p>
          <a:p>
            <a:endParaRPr lang="en-US" sz="1400" dirty="0" smtClean="0">
              <a:solidFill>
                <a:prstClr val="white"/>
              </a:solidFill>
              <a:hlinkClick r:id="rId2"/>
            </a:endParaRPr>
          </a:p>
          <a:p>
            <a:endParaRPr lang="en-US" sz="1400" dirty="0">
              <a:solidFill>
                <a:prstClr val="white"/>
              </a:solidFill>
              <a:hlinkClick r:id="rId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461" y="3501008"/>
            <a:ext cx="4248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Всего </a:t>
            </a:r>
            <a:r>
              <a:rPr lang="ru-RU" sz="1600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1315</a:t>
            </a:r>
            <a:r>
              <a:rPr lang="ru-RU" sz="16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 учебников в Федеральном перечне (ФП) из них</a:t>
            </a:r>
          </a:p>
          <a:p>
            <a:r>
              <a:rPr lang="ru-RU" sz="16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30%</a:t>
            </a:r>
            <a:r>
              <a:rPr lang="ru-RU" sz="16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– учебники издательства «Просвещение»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28007030"/>
              </p:ext>
            </p:extLst>
          </p:nvPr>
        </p:nvGraphicFramePr>
        <p:xfrm>
          <a:off x="3707904" y="1604672"/>
          <a:ext cx="5896947" cy="3077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31640" y="2219903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15 </a:t>
            </a:r>
            <a:r>
              <a:rPr lang="ru-RU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мая 2015 г. научно-методический совет по учебникам Министерства образования и науки Р</a:t>
            </a:r>
            <a:r>
              <a:rPr lang="ru-RU" dirty="0">
                <a:solidFill>
                  <a:prstClr val="white"/>
                </a:solidFill>
                <a:latin typeface="Bookman Old Style" panose="02050604050505020204" pitchFamily="18" charset="0"/>
              </a:rPr>
              <a:t>Ф</a:t>
            </a:r>
            <a:r>
              <a:rPr lang="ru-RU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 подвёл итоги экспертизы электронной формы учебников </a:t>
            </a:r>
            <a:r>
              <a:rPr lang="en-US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(</a:t>
            </a:r>
            <a:r>
              <a:rPr lang="ru-RU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ЭФУ</a:t>
            </a:r>
            <a:r>
              <a:rPr lang="en-US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)</a:t>
            </a:r>
            <a:endParaRPr lang="ru-RU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36164048"/>
              </p:ext>
            </p:extLst>
          </p:nvPr>
        </p:nvGraphicFramePr>
        <p:xfrm>
          <a:off x="3995936" y="2825424"/>
          <a:ext cx="4536504" cy="2445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1" y="2276872"/>
            <a:ext cx="548552" cy="54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4941168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Приказ </a:t>
            </a:r>
            <a:r>
              <a:rPr lang="ru-RU" sz="1400" dirty="0">
                <a:solidFill>
                  <a:prstClr val="white"/>
                </a:solidFill>
                <a:latin typeface="Bookman Old Style" panose="02050604050505020204" pitchFamily="18" charset="0"/>
              </a:rPr>
              <a:t>от 8 июня 2015 г. № 576 «О внесении изменений в федеральный перечень учебников...» № 253 от </a:t>
            </a:r>
            <a:r>
              <a:rPr lang="ru-RU" sz="14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31.03.2014</a:t>
            </a:r>
          </a:p>
          <a:p>
            <a:r>
              <a:rPr lang="ru-RU" sz="1400" dirty="0">
                <a:solidFill>
                  <a:prstClr val="white"/>
                </a:solidFill>
                <a:latin typeface="Bookman Old Style" panose="02050604050505020204" pitchFamily="18" charset="0"/>
              </a:rPr>
              <a:t>Письмо первого заместителя </a:t>
            </a:r>
            <a:r>
              <a:rPr lang="ru-RU" sz="14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министра образования Н.В</a:t>
            </a:r>
            <a:r>
              <a:rPr lang="ru-RU" sz="1400" dirty="0">
                <a:solidFill>
                  <a:prstClr val="white"/>
                </a:solidFill>
                <a:latin typeface="Bookman Old Style" panose="02050604050505020204" pitchFamily="18" charset="0"/>
              </a:rPr>
              <a:t>. Третьяк от 2 февраля 2015 г. руководителям органам исполнительной власти субъектов Российской Федерации, осуществляющих государственное управление в сфере образования, «О федеральном перечне учебников»</a:t>
            </a:r>
            <a:endParaRPr lang="en-US" sz="1400" dirty="0" smtClean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1" y="340956"/>
            <a:ext cx="1027856" cy="10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80735" y="476672"/>
            <a:ext cx="6790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ЭЛЕКТРОННЫЙ УЧЕБНИК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9" y="5231705"/>
            <a:ext cx="584503" cy="58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2" y="316276"/>
            <a:ext cx="1027856" cy="10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0202" y="537816"/>
            <a:ext cx="606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ЭЛЕКТРОННЫЙ УЧЕБНИК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2428" y="1772816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Как начать работу с ЭФУ с нового учебного года:</a:t>
            </a:r>
          </a:p>
          <a:p>
            <a:pPr marL="457200" indent="-45720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Подписать договор и бланк заказа</a:t>
            </a:r>
          </a:p>
          <a:p>
            <a:pPr marL="457200" indent="-45720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Установить ЭФУ на устройства</a:t>
            </a:r>
          </a:p>
          <a:p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Единая цена за лицензию на ЭФУ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85 рублей на любой учебник за одну часть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Срок лицензии – 1 год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5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КОНТАКТНАЯ ИНФОРМАЦИЯ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7094" y="1463019"/>
            <a:ext cx="86409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Bookman Old Style" panose="02050604050505020204" pitchFamily="18" charset="0"/>
              </a:rPr>
              <a:t>Вопросы, связанные с электронными учебниками, можно задать по адресу </a:t>
            </a:r>
            <a:r>
              <a:rPr lang="ru-RU" sz="2400" b="1" dirty="0" smtClean="0">
                <a:latin typeface="Bookman Old Style" panose="02050604050505020204" pitchFamily="18" charset="0"/>
                <a:hlinkClick r:id="rId2"/>
              </a:rPr>
              <a:t>ebooks@prosv.ru</a:t>
            </a:r>
            <a:endParaRPr lang="ru-RU" sz="2400" b="1" dirty="0" smtClean="0">
              <a:latin typeface="Bookman Old Style" panose="02050604050505020204" pitchFamily="18" charset="0"/>
            </a:endParaRP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r>
              <a:rPr lang="ru-RU" sz="2400" dirty="0">
                <a:latin typeface="Bookman Old Style" panose="02050604050505020204" pitchFamily="18" charset="0"/>
              </a:rPr>
              <a:t>Подробная информация о проекте в разделе </a:t>
            </a:r>
            <a:r>
              <a:rPr lang="ru-RU" sz="2400" dirty="0" smtClean="0">
                <a:latin typeface="Bookman Old Style" panose="02050604050505020204" pitchFamily="18" charset="0"/>
              </a:rPr>
              <a:t>«Электронный учебник» </a:t>
            </a:r>
            <a:r>
              <a:rPr lang="ru-RU" sz="2400" dirty="0">
                <a:latin typeface="Bookman Old Style" panose="02050604050505020204" pitchFamily="18" charset="0"/>
              </a:rPr>
              <a:t>на сайте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  <a:hlinkClick r:id="rId3"/>
              </a:rPr>
              <a:t>www.prosv.ru</a:t>
            </a:r>
            <a:endParaRPr lang="ru-RU" sz="2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sz="2800" dirty="0"/>
          </a:p>
        </p:txBody>
      </p:sp>
      <p:pic>
        <p:nvPicPr>
          <p:cNvPr id="1028" name="Picture 4" descr="http://swaminsbedankleshwar.org/images/contac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98703"/>
            <a:ext cx="3115444" cy="27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49280"/>
            <a:ext cx="1438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48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36512" y="1433373"/>
            <a:ext cx="9128026" cy="54246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645" y="1391914"/>
            <a:ext cx="8594276" cy="1913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Электронная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форма учебника (ЭФУ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) </a:t>
            </a:r>
            <a:r>
              <a:rPr lang="ru-RU" dirty="0" smtClean="0">
                <a:latin typeface="Bookman Old Style" panose="02050604050505020204" pitchFamily="18" charset="0"/>
              </a:rPr>
              <a:t>— </a:t>
            </a:r>
            <a:r>
              <a:rPr lang="ru-RU" dirty="0">
                <a:latin typeface="Bookman Old Style" panose="02050604050505020204" pitchFamily="18" charset="0"/>
              </a:rPr>
              <a:t>это электронное издание, соответствующее по структуре, содержанию и художественному оформлению печатной форме учебника, содержащее мультимедийные элементы и интерактивные ссылки, расширяющие и дополняющие содержание учебника. </a:t>
            </a:r>
            <a:r>
              <a:rPr lang="ru-RU" b="1" dirty="0">
                <a:latin typeface="Bookman Old Style" panose="02050604050505020204" pitchFamily="18" charset="0"/>
              </a:rPr>
              <a:t>(Приказ № 1559 от 8 декабря 2014 г.).</a:t>
            </a: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9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" y="364057"/>
            <a:ext cx="1027856" cy="10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65828" y="364057"/>
            <a:ext cx="6790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ЭЛЕКТРОННЫЙ УЧЕБНИК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095" y="3177440"/>
            <a:ext cx="275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293" r="40973" b="58396"/>
          <a:stretch/>
        </p:blipFill>
        <p:spPr bwMode="auto">
          <a:xfrm>
            <a:off x="93787" y="4653136"/>
            <a:ext cx="4595589" cy="145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67" y="6242447"/>
            <a:ext cx="8847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Приложение «Учебник цифрового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века»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для работы с ЭФУ Издательства «Просвещение»</a:t>
            </a:r>
          </a:p>
          <a:p>
            <a:endParaRPr lang="ru-RU" sz="16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956" r="23403" b="60248"/>
          <a:stretch/>
        </p:blipFill>
        <p:spPr bwMode="auto">
          <a:xfrm>
            <a:off x="145565" y="3098112"/>
            <a:ext cx="4581475" cy="152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66" y="2981448"/>
            <a:ext cx="4148234" cy="32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730" y="3140968"/>
            <a:ext cx="7992888" cy="286232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Bookman Old Style" panose="02050604050505020204" pitchFamily="18" charset="0"/>
              </a:rPr>
              <a:t>ЭФУ </a:t>
            </a:r>
            <a:r>
              <a:rPr lang="ru-RU" sz="2000" dirty="0">
                <a:latin typeface="Bookman Old Style" panose="02050604050505020204" pitchFamily="18" charset="0"/>
              </a:rPr>
              <a:t>воспроизводится </a:t>
            </a:r>
            <a:r>
              <a:rPr lang="ru-RU" sz="2000" dirty="0" smtClean="0">
                <a:latin typeface="Bookman Old Style" panose="02050604050505020204" pitchFamily="18" charset="0"/>
              </a:rPr>
              <a:t>в </a:t>
            </a:r>
            <a:r>
              <a:rPr lang="ru-RU" sz="2000" dirty="0">
                <a:latin typeface="Bookman Old Style" panose="02050604050505020204" pitchFamily="18" charset="0"/>
              </a:rPr>
              <a:t>том числе при подключении устройства </a:t>
            </a:r>
            <a:r>
              <a:rPr lang="ru-RU" sz="2000" dirty="0" smtClean="0">
                <a:latin typeface="Bookman Old Style" panose="02050604050505020204" pitchFamily="18" charset="0"/>
              </a:rPr>
              <a:t>к </a:t>
            </a:r>
            <a:r>
              <a:rPr lang="ru-RU" sz="2000" dirty="0">
                <a:latin typeface="Bookman Old Style" panose="02050604050505020204" pitchFamily="18" charset="0"/>
              </a:rPr>
              <a:t>интерактивной доске любого </a:t>
            </a:r>
            <a:r>
              <a:rPr lang="ru-RU" sz="2000" dirty="0" smtClean="0">
                <a:latin typeface="Bookman Old Style" panose="02050604050505020204" pitchFamily="18" charset="0"/>
              </a:rPr>
              <a:t>производителя.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Bookman Old Style" panose="02050604050505020204" pitchFamily="18" charset="0"/>
              </a:rPr>
              <a:t>Для </a:t>
            </a:r>
            <a:r>
              <a:rPr lang="ru-RU" sz="2000" dirty="0">
                <a:latin typeface="Bookman Old Style" panose="02050604050505020204" pitchFamily="18" charset="0"/>
              </a:rPr>
              <a:t>начала работы с ЭФУ на планшет или стационарный компьютер </a:t>
            </a:r>
            <a:r>
              <a:rPr lang="ru-RU" sz="2000" dirty="0" smtClean="0">
                <a:latin typeface="Bookman Old Style" panose="02050604050505020204" pitchFamily="18" charset="0"/>
              </a:rPr>
              <a:t>необходимо </a:t>
            </a:r>
            <a:r>
              <a:rPr lang="ru-RU" sz="2000" dirty="0">
                <a:latin typeface="Bookman Old Style" panose="02050604050505020204" pitchFamily="18" charset="0"/>
              </a:rPr>
              <a:t>установить приложение «Учебник цифрового века». </a:t>
            </a:r>
          </a:p>
          <a:p>
            <a:r>
              <a:rPr lang="ru-RU" sz="2000" dirty="0" smtClean="0">
                <a:latin typeface="Bookman Old Style" panose="02050604050505020204" pitchFamily="18" charset="0"/>
              </a:rPr>
              <a:t>(</a:t>
            </a:r>
            <a:r>
              <a:rPr lang="ru-RU" sz="2000" i="1" dirty="0" smtClean="0">
                <a:latin typeface="Bookman Old Style" panose="02050604050505020204" pitchFamily="18" charset="0"/>
              </a:rPr>
              <a:t>Скачать </a:t>
            </a:r>
            <a:r>
              <a:rPr lang="ru-RU" sz="2000" i="1" dirty="0">
                <a:latin typeface="Bookman Old Style" panose="02050604050505020204" pitchFamily="18" charset="0"/>
              </a:rPr>
              <a:t>приложение можно из магазинов </a:t>
            </a:r>
            <a:r>
              <a:rPr lang="ru-RU" sz="2000" i="1" dirty="0" smtClean="0">
                <a:latin typeface="Bookman Old Style" panose="02050604050505020204" pitchFamily="18" charset="0"/>
              </a:rPr>
              <a:t>мобильных приложений </a:t>
            </a:r>
            <a:r>
              <a:rPr lang="ru-RU" sz="2000" i="1" dirty="0">
                <a:latin typeface="Bookman Old Style" panose="02050604050505020204" pitchFamily="18" charset="0"/>
              </a:rPr>
              <a:t>или с сайта </a:t>
            </a:r>
            <a:r>
              <a:rPr lang="ru-RU" sz="2000" i="1" dirty="0" smtClean="0">
                <a:latin typeface="Bookman Old Style" panose="02050604050505020204" pitchFamily="18" charset="0"/>
              </a:rPr>
              <a:t>издательства</a:t>
            </a:r>
            <a:r>
              <a:rPr lang="ru-RU" sz="2000" dirty="0" smtClean="0">
                <a:latin typeface="Bookman Old Style" panose="02050604050505020204" pitchFamily="18" charset="0"/>
              </a:rPr>
              <a:t>).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42" y="404664"/>
            <a:ext cx="3747644" cy="299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6" y="611027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550" y="692696"/>
            <a:ext cx="4069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800000"/>
                </a:solidFill>
                <a:latin typeface="Bookman Old Style" panose="02050604050505020204" pitchFamily="18" charset="0"/>
              </a:rPr>
              <a:t>Электронная форма учебника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6806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9486" y="22829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27809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8256" y="1700808"/>
            <a:ext cx="8119156" cy="4841206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prstClr val="white"/>
                </a:solidFill>
              </a:rPr>
              <a:t>         </a:t>
            </a:r>
            <a:r>
              <a:rPr lang="ru-RU" sz="2800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Технические рекомендации </a:t>
            </a:r>
            <a:br>
              <a:rPr lang="ru-RU" sz="2800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</a:br>
            <a:r>
              <a:rPr lang="en-US" sz="2800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         </a:t>
            </a:r>
            <a:r>
              <a:rPr lang="ru-RU" sz="2800" b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к выбору устройства</a:t>
            </a:r>
          </a:p>
          <a:p>
            <a:endParaRPr lang="ru-RU" sz="1200" dirty="0" smtClean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Планшетные 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компьютеры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и ноутбуки с </a:t>
            </a:r>
            <a:r>
              <a:rPr lang="ru-RU" sz="2000" i="1" dirty="0">
                <a:solidFill>
                  <a:prstClr val="white"/>
                </a:solidFill>
                <a:latin typeface="Bookman Old Style" panose="02050604050505020204" pitchFamily="18" charset="0"/>
              </a:rPr>
              <a:t>операционной системой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Android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 версии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4.</a:t>
            </a:r>
            <a:r>
              <a:rPr lang="en-US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4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и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выше;</a:t>
            </a:r>
            <a:endParaRPr lang="ru-RU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Windows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 версии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7 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и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выше;</a:t>
            </a:r>
            <a:endParaRPr lang="ru-RU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iOS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 версии 7 и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выше.</a:t>
            </a:r>
            <a:endParaRPr lang="ru-RU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Наличие </a:t>
            </a:r>
            <a:r>
              <a:rPr lang="ru-RU" sz="2000" i="1" dirty="0">
                <a:solidFill>
                  <a:prstClr val="white"/>
                </a:solidFill>
                <a:latin typeface="Bookman Old Style" panose="02050604050505020204" pitchFamily="18" charset="0"/>
              </a:rPr>
              <a:t>подключения к сети </a:t>
            </a:r>
            <a:r>
              <a:rPr lang="ru-RU" sz="2000" i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Интернет 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для первоначальной установки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учебников.</a:t>
            </a:r>
            <a:endParaRPr lang="ru-RU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i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Диагональ </a:t>
            </a:r>
            <a:r>
              <a:rPr lang="ru-RU" sz="2000" i="1" dirty="0">
                <a:solidFill>
                  <a:prstClr val="white"/>
                </a:solidFill>
                <a:latin typeface="Bookman Old Style" panose="02050604050505020204" pitchFamily="18" charset="0"/>
              </a:rPr>
              <a:t>экрана</a:t>
            </a:r>
            <a:r>
              <a:rPr lang="ru-RU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 устройства от 10.1” (1280x800 точек) и больше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Не менее </a:t>
            </a:r>
            <a:r>
              <a:rPr lang="ru-RU" sz="2000" i="1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1 Гигабайта памяти </a:t>
            </a:r>
            <a:r>
              <a:rPr lang="ru-RU" sz="2000" dirty="0" smtClean="0">
                <a:solidFill>
                  <a:prstClr val="white"/>
                </a:solidFill>
                <a:latin typeface="Bookman Old Style" panose="02050604050505020204" pitchFamily="18" charset="0"/>
              </a:rPr>
              <a:t>устройства для установки комплекта ЭФУ для одного ученика.</a:t>
            </a:r>
            <a:endParaRPr lang="ru-RU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  <a:p>
            <a:endParaRPr lang="ru-RU" sz="2000" dirty="0" smtClean="0">
              <a:solidFill>
                <a:prstClr val="white"/>
              </a:solidFill>
            </a:endParaRPr>
          </a:p>
          <a:p>
            <a:endParaRPr lang="ru-RU" sz="2000" dirty="0" smtClean="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3" y="2180728"/>
            <a:ext cx="515815" cy="495976"/>
          </a:xfrm>
          <a:prstGeom prst="rect">
            <a:avLst/>
          </a:prstGeom>
        </p:spPr>
      </p:pic>
      <p:pic>
        <p:nvPicPr>
          <p:cNvPr id="11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2" y="316276"/>
            <a:ext cx="1027856" cy="10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0779" y="316276"/>
            <a:ext cx="6790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ЭЛЕКТРОННЫЙ УЧЕБНИК</a:t>
            </a:r>
          </a:p>
        </p:txBody>
      </p:sp>
    </p:spTree>
    <p:extLst>
      <p:ext uri="{BB962C8B-B14F-4D97-AF65-F5344CB8AC3E}">
        <p14:creationId xmlns:p14="http://schemas.microsoft.com/office/powerpoint/2010/main" val="7122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552" y="1484785"/>
            <a:ext cx="8136904" cy="4824536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latin typeface="Bookman Old Style" panose="02050604050505020204" pitchFamily="18" charset="0"/>
              </a:rPr>
              <a:t>Функциональные особенности ЭФУ: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man Old Style" panose="02050604050505020204" pitchFamily="18" charset="0"/>
              </a:rPr>
              <a:t>удобный </a:t>
            </a:r>
            <a:r>
              <a:rPr lang="ru-RU" sz="2400" dirty="0">
                <a:latin typeface="Bookman Old Style" panose="02050604050505020204" pitchFamily="18" charset="0"/>
              </a:rPr>
              <a:t>и понятный интерфейс и навигация по ЭФУ;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man Old Style" panose="02050604050505020204" pitchFamily="18" charset="0"/>
              </a:rPr>
              <a:t>работа </a:t>
            </a:r>
            <a:r>
              <a:rPr lang="ru-RU" sz="2400" dirty="0">
                <a:latin typeface="Bookman Old Style" panose="02050604050505020204" pitchFamily="18" charset="0"/>
              </a:rPr>
              <a:t>в онлайн- и офлайн-режимах;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мультимедийные объекты и тестовые задания к каждой теме, разделу учебника;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man Old Style" panose="02050604050505020204" pitchFamily="18" charset="0"/>
              </a:rPr>
              <a:t>инструменты изменения размера шрифта, создания заметок и закладок;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Bookman Old Style" panose="02050604050505020204" pitchFamily="18" charset="0"/>
              </a:rPr>
              <a:t>инструкция по использованию электронной формы учебника.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11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2" y="316276"/>
            <a:ext cx="1027856" cy="10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18458" y="537816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ЭЛЕКТРОННЫЙ УЧЕБНИК</a:t>
            </a:r>
          </a:p>
        </p:txBody>
      </p:sp>
    </p:spTree>
    <p:extLst>
      <p:ext uri="{BB962C8B-B14F-4D97-AF65-F5344CB8AC3E}">
        <p14:creationId xmlns:p14="http://schemas.microsoft.com/office/powerpoint/2010/main" val="18598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552" y="1484785"/>
            <a:ext cx="8136904" cy="4824536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2400" b="1" dirty="0">
                <a:latin typeface="Bookman Old Style" panose="02050604050505020204" pitchFamily="18" charset="0"/>
              </a:rPr>
              <a:t>Педагогические возможности использования ЭФУ</a:t>
            </a:r>
            <a:r>
              <a:rPr lang="ru-RU" sz="2400" dirty="0">
                <a:latin typeface="Bookman Old Style" panose="020506040505050202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организация контроля и </a:t>
            </a:r>
            <a:r>
              <a:rPr lang="ru-RU" sz="2400" dirty="0" smtClean="0">
                <a:latin typeface="Bookman Old Style" panose="02050604050505020204" pitchFamily="18" charset="0"/>
              </a:rPr>
              <a:t>самоконтроля;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реализация технологий мобильного, дистанционного или смешанного обучения;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реализация требований ФГОС по формированию информационно-образовательной среды системой электронных образовательных ресурсов и др.</a:t>
            </a:r>
          </a:p>
        </p:txBody>
      </p:sp>
      <p:pic>
        <p:nvPicPr>
          <p:cNvPr id="11" name="Picture 2" descr="http://www.prosv.ru/img_for_news/icons/etextbook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2" y="316276"/>
            <a:ext cx="1027856" cy="102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18458" y="537816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ЭЛЕКТРОННЫЙ УЧЕБНИК</a:t>
            </a:r>
          </a:p>
        </p:txBody>
      </p:sp>
    </p:spTree>
    <p:extLst>
      <p:ext uri="{BB962C8B-B14F-4D97-AF65-F5344CB8AC3E}">
        <p14:creationId xmlns:p14="http://schemas.microsoft.com/office/powerpoint/2010/main" val="32681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789" y="332656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Bookman Old Style" panose="02050604050505020204" pitchFamily="18" charset="0"/>
              </a:rPr>
              <a:t>Широкие возможности </a:t>
            </a:r>
            <a:r>
              <a:rPr lang="ru-RU" sz="2800" b="1" dirty="0" smtClean="0">
                <a:solidFill>
                  <a:srgbClr val="800000"/>
                </a:solidFill>
                <a:latin typeface="Bookman Old Style" panose="02050604050505020204" pitchFamily="18" charset="0"/>
              </a:rPr>
              <a:t>использования ЭФУ в учебном процессе:</a:t>
            </a:r>
            <a:endParaRPr lang="ru-RU" sz="2800" b="1" dirty="0" smtClean="0">
              <a:solidFill>
                <a:srgbClr val="8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" y="630932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553" y="1292562"/>
            <a:ext cx="8640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dirty="0" smtClean="0">
                <a:latin typeface="Bookman Old Style" panose="02050604050505020204" pitchFamily="18" charset="0"/>
              </a:rPr>
              <a:t>на </a:t>
            </a:r>
            <a:r>
              <a:rPr lang="ru-RU" sz="3200" i="1" dirty="0">
                <a:latin typeface="Bookman Old Style" panose="02050604050505020204" pitchFamily="18" charset="0"/>
              </a:rPr>
              <a:t>уроке в классе </a:t>
            </a:r>
            <a:r>
              <a:rPr lang="ru-RU" sz="3200" dirty="0">
                <a:latin typeface="Bookman Old Style" panose="02050604050505020204" pitchFamily="18" charset="0"/>
              </a:rPr>
              <a:t>(при изучении новой темы или в процессе повторения материала, при выполнении как самостоятельной, так и парной или групповой </a:t>
            </a:r>
            <a:r>
              <a:rPr lang="ru-RU" sz="3200" dirty="0" smtClean="0">
                <a:latin typeface="Bookman Old Style" panose="02050604050505020204" pitchFamily="18" charset="0"/>
              </a:rPr>
              <a:t>работы);</a:t>
            </a:r>
          </a:p>
          <a:p>
            <a:pPr marL="285750" indent="-285750">
              <a:buFontTx/>
              <a:buChar char="-"/>
            </a:pPr>
            <a:r>
              <a:rPr lang="ru-RU" sz="3200" dirty="0" smtClean="0">
                <a:latin typeface="Bookman Old Style" panose="02050604050505020204" pitchFamily="18" charset="0"/>
              </a:rPr>
              <a:t>во </a:t>
            </a:r>
            <a:r>
              <a:rPr lang="ru-RU" sz="3200" dirty="0">
                <a:latin typeface="Bookman Old Style" panose="02050604050505020204" pitchFamily="18" charset="0"/>
              </a:rPr>
              <a:t>время </a:t>
            </a:r>
            <a:r>
              <a:rPr lang="ru-RU" sz="3200" i="1" dirty="0">
                <a:latin typeface="Bookman Old Style" panose="02050604050505020204" pitchFamily="18" charset="0"/>
              </a:rPr>
              <a:t>самостоятельной работы </a:t>
            </a:r>
            <a:r>
              <a:rPr lang="ru-RU" sz="3200" dirty="0" smtClean="0">
                <a:latin typeface="Bookman Old Style" panose="02050604050505020204" pitchFamily="18" charset="0"/>
              </a:rPr>
              <a:t>дома;</a:t>
            </a:r>
          </a:p>
          <a:p>
            <a:pPr marL="285750" indent="-285750">
              <a:buFontTx/>
              <a:buChar char="-"/>
            </a:pPr>
            <a:r>
              <a:rPr lang="ru-RU" sz="3200" dirty="0" smtClean="0">
                <a:latin typeface="Bookman Old Style" panose="02050604050505020204" pitchFamily="18" charset="0"/>
              </a:rPr>
              <a:t>при </a:t>
            </a:r>
            <a:r>
              <a:rPr lang="ru-RU" sz="3200" i="1" dirty="0">
                <a:latin typeface="Bookman Old Style" panose="02050604050505020204" pitchFamily="18" charset="0"/>
              </a:rPr>
              <a:t>подготовке</a:t>
            </a:r>
            <a:r>
              <a:rPr lang="ru-RU" sz="3200" dirty="0">
                <a:latin typeface="Bookman Old Style" panose="02050604050505020204" pitchFamily="18" charset="0"/>
              </a:rPr>
              <a:t> к </a:t>
            </a:r>
            <a:r>
              <a:rPr lang="ru-RU" sz="3200" dirty="0" smtClean="0">
                <a:latin typeface="Bookman Old Style" panose="02050604050505020204" pitchFamily="18" charset="0"/>
              </a:rPr>
              <a:t>уроку;</a:t>
            </a:r>
          </a:p>
          <a:p>
            <a:pPr marL="285750" indent="-285750">
              <a:buFontTx/>
              <a:buChar char="-"/>
            </a:pPr>
            <a:r>
              <a:rPr lang="ru-RU" sz="3200" dirty="0" smtClean="0">
                <a:latin typeface="Bookman Old Style" panose="02050604050505020204" pitchFamily="18" charset="0"/>
              </a:rPr>
              <a:t>для </a:t>
            </a:r>
            <a:r>
              <a:rPr lang="ru-RU" sz="3200" dirty="0">
                <a:latin typeface="Bookman Old Style" panose="02050604050505020204" pitchFamily="18" charset="0"/>
              </a:rPr>
              <a:t>проведения </a:t>
            </a:r>
            <a:r>
              <a:rPr lang="ru-RU" sz="3200" i="1" dirty="0">
                <a:latin typeface="Bookman Old Style" panose="02050604050505020204" pitchFamily="18" charset="0"/>
              </a:rPr>
              <a:t>внеурочных мероприятий</a:t>
            </a:r>
            <a:r>
              <a:rPr lang="ru-RU" sz="3200" dirty="0">
                <a:latin typeface="Bookman Old Style" panose="02050604050505020204" pitchFamily="18" charset="0"/>
              </a:rPr>
              <a:t>. </a:t>
            </a:r>
            <a:endParaRPr lang="ru-RU" sz="3200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55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952</Words>
  <Application>Microsoft Office PowerPoint</Application>
  <PresentationFormat>Экран (4:3)</PresentationFormat>
  <Paragraphs>157</Paragraphs>
  <Slides>31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Основы светской этики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Ислам</vt:lpstr>
      <vt:lpstr>Иудаизм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prosw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православной культуры. Электронная форма учебника (ЭФУ)</dc:title>
  <dc:creator>Пользователь Windows</dc:creator>
  <cp:lastModifiedBy>Пустовойт Юлия Владимировна</cp:lastModifiedBy>
  <cp:revision>46</cp:revision>
  <dcterms:created xsi:type="dcterms:W3CDTF">2017-04-20T10:04:58Z</dcterms:created>
  <dcterms:modified xsi:type="dcterms:W3CDTF">2018-11-28T10:35:54Z</dcterms:modified>
</cp:coreProperties>
</file>